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8" r:id="rId3"/>
    <p:sldId id="297" r:id="rId4"/>
    <p:sldId id="269" r:id="rId5"/>
    <p:sldId id="271" r:id="rId6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9" autoAdjust="0"/>
    <p:restoredTop sz="92958" autoAdjust="0"/>
  </p:normalViewPr>
  <p:slideViewPr>
    <p:cSldViewPr>
      <p:cViewPr>
        <p:scale>
          <a:sx n="80" d="100"/>
          <a:sy n="80" d="100"/>
        </p:scale>
        <p:origin x="-11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19. 3. 2020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1. 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Αγροτουρισμός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- </a:t>
            </a:r>
            <a:b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Εισαγωγή και Δομή Μαθήματος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solidFill>
                  <a:srgbClr val="EF8E7B"/>
                </a:solidFill>
              </a:rPr>
              <a:t>Αγροτουρισμός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Αγροτουρισμοσ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3548607"/>
          </a:xfrm>
        </p:spPr>
        <p:txBody>
          <a:bodyPr>
            <a:normAutofit/>
          </a:bodyPr>
          <a:lstStyle/>
          <a:p>
            <a:r>
              <a:rPr lang="el-GR" dirty="0" smtClean="0"/>
              <a:t>Είδος τουρισμού στον οποίο οι τουρίστες συμμετέχουν σε δραστηριότητες που διεξάγονται σε αγροκτήματα και χωριά, </a:t>
            </a:r>
            <a:r>
              <a:rPr lang="el-GR" dirty="0" smtClean="0"/>
              <a:t>Παραδείγματα</a:t>
            </a:r>
            <a:r>
              <a:rPr lang="el-GR" dirty="0" smtClean="0"/>
              <a:t> δραστηριοτήτων μπορούν να είναι η</a:t>
            </a:r>
            <a:r>
              <a:rPr lang="el-GR" dirty="0" smtClean="0"/>
              <a:t> </a:t>
            </a:r>
            <a:r>
              <a:rPr lang="el-GR" dirty="0" smtClean="0"/>
              <a:t>φροντίδα ζώων και φυτών, </a:t>
            </a:r>
            <a:r>
              <a:rPr lang="el-GR" dirty="0" smtClean="0"/>
              <a:t>το μαγείρεμα </a:t>
            </a:r>
            <a:r>
              <a:rPr lang="el-GR" dirty="0" smtClean="0"/>
              <a:t>και </a:t>
            </a:r>
            <a:r>
              <a:rPr lang="el-GR" dirty="0" smtClean="0"/>
              <a:t>η καθαριότητα </a:t>
            </a:r>
            <a:r>
              <a:rPr lang="el-GR" dirty="0" smtClean="0"/>
              <a:t>του χώρου, χειροτεχνίες και ψυχαγωγία.</a:t>
            </a:r>
          </a:p>
          <a:p>
            <a:r>
              <a:rPr lang="el-GR" dirty="0" smtClean="0"/>
              <a:t>Αυτή η μορφή τουρισμού προάγει </a:t>
            </a:r>
            <a:r>
              <a:rPr lang="el-GR" dirty="0" smtClean="0"/>
              <a:t>την ανάπτυξη του αγροτικού </a:t>
            </a:r>
            <a:r>
              <a:rPr lang="el-GR" dirty="0" smtClean="0"/>
              <a:t>χώρου σημαντικά, </a:t>
            </a:r>
            <a:r>
              <a:rPr lang="el-GR" dirty="0" smtClean="0"/>
              <a:t>προσδίδοντας </a:t>
            </a:r>
            <a:r>
              <a:rPr lang="el-GR" dirty="0" smtClean="0"/>
              <a:t>θετικά αποτελέσματα </a:t>
            </a:r>
            <a:r>
              <a:rPr lang="el-GR" dirty="0" smtClean="0"/>
              <a:t>από οικονομικής, περιβαλλοντικής, δημογραφικής και </a:t>
            </a:r>
            <a:r>
              <a:rPr lang="el-GR" dirty="0" smtClean="0"/>
              <a:t>κοινωνικής </a:t>
            </a:r>
            <a:r>
              <a:rPr lang="el-GR" dirty="0" smtClean="0"/>
              <a:t>πλευράς.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279267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ΑΓΡΟΤΟΥΡΙΣΜΟΣ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Ποιες οι ομοιότητες και ποιες οι διαφορές του αγροτουρισμού </a:t>
            </a:r>
            <a:r>
              <a:rPr lang="el-GR" dirty="0" smtClean="0"/>
              <a:t>συγκριτικά με άλλες </a:t>
            </a:r>
            <a:r>
              <a:rPr lang="el-GR" dirty="0" smtClean="0"/>
              <a:t>μορφές του τουρισμού;</a:t>
            </a:r>
            <a:endParaRPr lang="hr-HR" dirty="0" smtClean="0"/>
          </a:p>
          <a:p>
            <a:r>
              <a:rPr lang="el-GR" dirty="0" smtClean="0"/>
              <a:t>Ορισμοί και Είδη Αγροτουρισμού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95829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Περιγραφη</a:t>
            </a:r>
            <a:r>
              <a:rPr lang="el-GR" dirty="0" smtClean="0"/>
              <a:t> </a:t>
            </a:r>
            <a:r>
              <a:rPr lang="el-GR" dirty="0" err="1" smtClean="0"/>
              <a:t>μαθηματοσ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Σκοπός αυτού του μαθήματος είναι να προβάλει την υφιστάμενη γνώση της οικολογικής πολυπλοκότητας του αγροτουρισμού</a:t>
            </a:r>
            <a:r>
              <a:rPr lang="en-GB" dirty="0" smtClean="0"/>
              <a:t>, </a:t>
            </a:r>
            <a:r>
              <a:rPr lang="el-GR" dirty="0" smtClean="0"/>
              <a:t>από την </a:t>
            </a:r>
            <a:r>
              <a:rPr lang="el-GR" dirty="0" smtClean="0"/>
              <a:t>οποία καθορίζονται οι </a:t>
            </a:r>
            <a:r>
              <a:rPr lang="el-GR" dirty="0" smtClean="0"/>
              <a:t>αρχές της αγροτουριστικής συμπεριφοράς και δραστηριοτήτων, στοχεύοντας σε μια μακροπρόθεσμη αειφόρο αγροτική ανάπτυξη.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18664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79096" cy="1371600"/>
          </a:xfrm>
        </p:spPr>
        <p:txBody>
          <a:bodyPr>
            <a:normAutofit/>
          </a:bodyPr>
          <a:lstStyle/>
          <a:p>
            <a:r>
              <a:rPr lang="el-GR" dirty="0" err="1" smtClean="0"/>
              <a:t>Μαθησιακα</a:t>
            </a:r>
            <a:r>
              <a:rPr lang="el-GR" dirty="0" smtClean="0"/>
              <a:t> </a:t>
            </a:r>
            <a:r>
              <a:rPr lang="el-GR" dirty="0" err="1" smtClean="0"/>
              <a:t>αποτελεσματα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52601"/>
            <a:ext cx="8219256" cy="4196680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Επεξήγηση των εννοιών </a:t>
            </a:r>
            <a:r>
              <a:rPr lang="el-GR" dirty="0" err="1" smtClean="0"/>
              <a:t>αγρο</a:t>
            </a:r>
            <a:r>
              <a:rPr lang="el-GR" dirty="0" smtClean="0"/>
              <a:t>-οικολογικά στοιχεία, φυσική κληρονομιά (συμπεριλαμβανομένου της βιοποικιλότητας ντόπιων φυτών και ζώων), βασικά </a:t>
            </a:r>
            <a:r>
              <a:rPr lang="el-GR" dirty="0" err="1" smtClean="0"/>
              <a:t>αγροσυστήματα</a:t>
            </a:r>
            <a:r>
              <a:rPr lang="el-GR" dirty="0" smtClean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οικότοποι</a:t>
            </a:r>
            <a:r>
              <a:rPr lang="el-GR" dirty="0" smtClean="0"/>
              <a:t>.</a:t>
            </a:r>
            <a:endParaRPr lang="el-G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Ανάπτυξη της </a:t>
            </a:r>
            <a:r>
              <a:rPr lang="el-GR" dirty="0" smtClean="0"/>
              <a:t>επίγνωση όσον αφορά στην αειφόρο φυσική αγροτική κληρονομιά ως προϋπόθεση της ολιστικής αγροτουριστικής αξίας, μελέτης και μοναδικής εμπειρίας.</a:t>
            </a:r>
            <a:endParaRPr lang="el-G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Προβολή της ικανότητας </a:t>
            </a:r>
            <a:r>
              <a:rPr lang="el-GR" dirty="0" smtClean="0"/>
              <a:t>εντοπισμού </a:t>
            </a:r>
            <a:r>
              <a:rPr lang="el-GR" dirty="0" smtClean="0"/>
              <a:t>βασικών </a:t>
            </a:r>
            <a:r>
              <a:rPr lang="el-GR" dirty="0" err="1" smtClean="0"/>
              <a:t>αγρο</a:t>
            </a:r>
            <a:r>
              <a:rPr lang="el-GR" dirty="0" smtClean="0"/>
              <a:t>-οικολογικών και αγροτουριστικών προβλημάτων στο</a:t>
            </a:r>
            <a:r>
              <a:rPr lang="en-US" dirty="0" smtClean="0"/>
              <a:t> </a:t>
            </a:r>
            <a:r>
              <a:rPr lang="el-GR" dirty="0" smtClean="0"/>
              <a:t>συγκεκριμένο</a:t>
            </a:r>
            <a:r>
              <a:rPr lang="el-GR" dirty="0" smtClean="0"/>
              <a:t> πεδίο, τα οποία επηρεάζουν</a:t>
            </a:r>
            <a:r>
              <a:rPr lang="el-GR" dirty="0" smtClean="0"/>
              <a:t> τη βιωσιμότητα</a:t>
            </a:r>
            <a:r>
              <a:rPr lang="el-GR" dirty="0" smtClean="0"/>
              <a:t> των φυσικών αγροτικών αξιοθέατων.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Αξιολόγηση και κριτική σύμφωνα </a:t>
            </a:r>
            <a:r>
              <a:rPr lang="el-GR" dirty="0" smtClean="0"/>
              <a:t>με τα </a:t>
            </a:r>
            <a:r>
              <a:rPr lang="el-GR" dirty="0" smtClean="0"/>
              <a:t>υψηλότερα </a:t>
            </a:r>
            <a:r>
              <a:rPr lang="el-GR" dirty="0" smtClean="0"/>
              <a:t>περιβαλλοντικά </a:t>
            </a:r>
            <a:r>
              <a:rPr lang="el-GR" dirty="0" smtClean="0"/>
              <a:t>πρότυπα, αναφερόμενοι σε μια ολοκληρωμένη </a:t>
            </a:r>
            <a:r>
              <a:rPr lang="el-GR" dirty="0" smtClean="0"/>
              <a:t>προσέγγιση </a:t>
            </a:r>
            <a:r>
              <a:rPr lang="el-GR" dirty="0" smtClean="0"/>
              <a:t>για το εν λόγω ζήτημα.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Δημιουργία και </a:t>
            </a:r>
            <a:r>
              <a:rPr lang="el-GR" dirty="0" smtClean="0"/>
              <a:t>διάχυση των γνώσεων με θέμα τη </a:t>
            </a:r>
            <a:r>
              <a:rPr lang="el-GR" dirty="0" smtClean="0"/>
              <a:t>σχέση </a:t>
            </a:r>
            <a:r>
              <a:rPr lang="el-GR" dirty="0" err="1" smtClean="0"/>
              <a:t>αγρο</a:t>
            </a:r>
            <a:r>
              <a:rPr lang="el-GR" dirty="0" smtClean="0"/>
              <a:t>-οικολογίας και αγροτουρισμού, καθώς και με την </a:t>
            </a:r>
            <a:r>
              <a:rPr lang="el-GR" dirty="0" smtClean="0"/>
              <a:t>εφαρμογή της σε </a:t>
            </a:r>
            <a:r>
              <a:rPr lang="el-GR" dirty="0" smtClean="0"/>
              <a:t>μελλοντικές εργασίες, </a:t>
            </a:r>
            <a:r>
              <a:rPr lang="el-GR" dirty="0" smtClean="0"/>
              <a:t>όπως για παράδειγμα την </a:t>
            </a:r>
            <a:r>
              <a:rPr lang="el-GR" dirty="0" smtClean="0"/>
              <a:t>ικανότητα </a:t>
            </a:r>
            <a:r>
              <a:rPr lang="el-GR" dirty="0" smtClean="0"/>
              <a:t>μελλοντικών </a:t>
            </a:r>
            <a:r>
              <a:rPr lang="el-GR" dirty="0" smtClean="0"/>
              <a:t>εργαζομένων να ερμηνεύουν με επιτυχία τις σύγχρονες οικολογικές τάσεις / επιτεύγματα, καθώς και τον βιολογικό, πολιτιστικό και οικολογικό πλούτο</a:t>
            </a:r>
            <a:r>
              <a:rPr lang="el-GR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Απόκτηση ικανοτήτων, γνώσεων και δεξιοτήτων, ικανοποιώντας </a:t>
            </a:r>
            <a:r>
              <a:rPr lang="el-GR" dirty="0" smtClean="0"/>
              <a:t>τις ανάγκες του σύγχρονου επιλεκτικού / βιώσιμου αγροτουρισμού </a:t>
            </a:r>
            <a:r>
              <a:rPr lang="el-GR" dirty="0" smtClean="0"/>
              <a:t>και προστατεύοντας </a:t>
            </a:r>
            <a:r>
              <a:rPr lang="el-GR" dirty="0" smtClean="0"/>
              <a:t>και </a:t>
            </a:r>
            <a:r>
              <a:rPr lang="el-GR" dirty="0" smtClean="0"/>
              <a:t>διατηρώντας </a:t>
            </a:r>
            <a:r>
              <a:rPr lang="el-GR" dirty="0" smtClean="0"/>
              <a:t>πολιτιστικούς, υλικούς και βιολογικούς θησαυρούς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728980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2830</TotalTime>
  <Words>300</Words>
  <Application>Microsoft Office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Základné</vt:lpstr>
      <vt:lpstr>1. Αγροτουρισμός -  Εισαγωγή και Δομή Μαθήματος</vt:lpstr>
      <vt:lpstr>Αγροτουρισμοσ</vt:lpstr>
      <vt:lpstr>ΑΓΡΟΤΟΥΡΙΣΜΟΣ</vt:lpstr>
      <vt:lpstr>Περιγραφη μαθηματοσ</vt:lpstr>
      <vt:lpstr>Μαθησιακα αποτελεσματα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user</cp:lastModifiedBy>
  <cp:revision>278</cp:revision>
  <cp:lastPrinted>2019-02-12T08:21:40Z</cp:lastPrinted>
  <dcterms:created xsi:type="dcterms:W3CDTF">2019-02-10T21:49:04Z</dcterms:created>
  <dcterms:modified xsi:type="dcterms:W3CDTF">2020-03-19T11:17:13Z</dcterms:modified>
</cp:coreProperties>
</file>