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144000"/>
  <p:notesSz cx="7315200" cy="9601200"/>
  <p:embeddedFontLst>
    <p:embeddedFont>
      <p:font typeface="Arial Black"/>
      <p:regular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3" roundtripDataSignature="AMtx7mgDc7sg2CA8ASmnuo+vMlsF8hwY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font" Target="fonts/ArialBlack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4143587" y="1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l-G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 txBox="1"/>
          <p:nvPr>
            <p:ph idx="12" type="sldNum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l-GR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3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5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6:notes"/>
          <p:cNvSpPr txBox="1"/>
          <p:nvPr>
            <p:ph idx="1" type="body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6:notes"/>
          <p:cNvSpPr/>
          <p:nvPr>
            <p:ph idx="2" type="sldImg"/>
          </p:nvPr>
        </p:nvSpPr>
        <p:spPr>
          <a:xfrm>
            <a:off x="1257300" y="720725"/>
            <a:ext cx="4800600" cy="36004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showMasterSp="0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/>
          <p:nvPr>
            <p:ph type="ctrTitle"/>
          </p:nvPr>
        </p:nvSpPr>
        <p:spPr>
          <a:xfrm>
            <a:off x="457200" y="1626915"/>
            <a:ext cx="7772400" cy="31736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6600"/>
              <a:buFont typeface="Arial Black"/>
              <a:buNone/>
              <a:defRPr sz="66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"/>
          <p:cNvSpPr txBox="1"/>
          <p:nvPr>
            <p:ph idx="1" type="subTitle"/>
          </p:nvPr>
        </p:nvSpPr>
        <p:spPr>
          <a:xfrm>
            <a:off x="457200" y="4800600"/>
            <a:ext cx="6858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20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360"/>
              </a:spcBef>
              <a:spcAft>
                <a:spcPts val="0"/>
              </a:spcAft>
              <a:buSzPts val="1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32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1" name="Google Shape;21;p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8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pic>
        <p:nvPicPr>
          <p:cNvPr id="26" name="Google Shape;26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 rot="5400000">
            <a:off x="2080418" y="129382"/>
            <a:ext cx="4373563" cy="7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18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8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8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  <a:defRPr b="1">
                <a:latin typeface="Arial "/>
                <a:ea typeface="Arial "/>
                <a:cs typeface="Arial "/>
                <a:sym typeface="Arial 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indent="-342900" lvl="1" marL="914400" algn="l"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/>
          <p:nvPr>
            <p:ph type="title"/>
          </p:nvPr>
        </p:nvSpPr>
        <p:spPr>
          <a:xfrm>
            <a:off x="457200" y="1447800"/>
            <a:ext cx="7772400" cy="43211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7200"/>
              <a:buFont typeface="Arial Black"/>
              <a:buNone/>
              <a:defRPr b="0" sz="7200" cap="none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/>
          <p:nvPr>
            <p:ph idx="1" type="body"/>
          </p:nvPr>
        </p:nvSpPr>
        <p:spPr>
          <a:xfrm>
            <a:off x="457200" y="228601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  <a:defRPr b="0" sz="2000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10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0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38" name="Google Shape;38;p10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1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" type="body"/>
          </p:nvPr>
        </p:nvSpPr>
        <p:spPr>
          <a:xfrm>
            <a:off x="163068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2" name="Google Shape;42;p11"/>
          <p:cNvSpPr txBox="1"/>
          <p:nvPr>
            <p:ph idx="2" type="body"/>
          </p:nvPr>
        </p:nvSpPr>
        <p:spPr>
          <a:xfrm>
            <a:off x="5090160" y="1574800"/>
            <a:ext cx="329184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/>
            </a:lvl1pPr>
            <a:lvl2pPr indent="-381000" lvl="1" marL="914400" algn="l">
              <a:spcBef>
                <a:spcPts val="600"/>
              </a:spcBef>
              <a:spcAft>
                <a:spcPts val="0"/>
              </a:spcAft>
              <a:buSzPts val="2400"/>
              <a:buChar char="•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9pPr>
          </a:lstStyle>
          <a:p/>
        </p:txBody>
      </p:sp>
      <p:sp>
        <p:nvSpPr>
          <p:cNvPr id="43" name="Google Shape;43;p11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1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" type="body"/>
          </p:nvPr>
        </p:nvSpPr>
        <p:spPr>
          <a:xfrm>
            <a:off x="1627632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2"/>
          <p:cNvSpPr txBox="1"/>
          <p:nvPr>
            <p:ph idx="2" type="body"/>
          </p:nvPr>
        </p:nvSpPr>
        <p:spPr>
          <a:xfrm>
            <a:off x="1627632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0" name="Google Shape;50;p12"/>
          <p:cNvSpPr txBox="1"/>
          <p:nvPr>
            <p:ph idx="3" type="body"/>
          </p:nvPr>
        </p:nvSpPr>
        <p:spPr>
          <a:xfrm>
            <a:off x="5093208" y="1572768"/>
            <a:ext cx="329184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0" sz="1800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1" name="Google Shape;51;p12"/>
          <p:cNvSpPr txBox="1"/>
          <p:nvPr>
            <p:ph idx="4" type="body"/>
          </p:nvPr>
        </p:nvSpPr>
        <p:spPr>
          <a:xfrm>
            <a:off x="5093208" y="2259366"/>
            <a:ext cx="3291840" cy="384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355600" lvl="1" marL="914400" algn="l">
              <a:spcBef>
                <a:spcPts val="600"/>
              </a:spcBef>
              <a:spcAft>
                <a:spcPts val="0"/>
              </a:spcAft>
              <a:buSzPts val="2000"/>
              <a:buChar char="•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SzPts val="1600"/>
              <a:buChar char="•"/>
              <a:defRPr sz="1600"/>
            </a:lvl9pPr>
          </a:lstStyle>
          <a:p/>
        </p:txBody>
      </p:sp>
      <p:sp>
        <p:nvSpPr>
          <p:cNvPr id="52" name="Google Shape;52;p12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2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3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3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3575050" y="1600200"/>
            <a:ext cx="5111750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3200"/>
            </a:lvl1pPr>
            <a:lvl2pPr indent="-406400" lvl="1" marL="914400" algn="l">
              <a:spcBef>
                <a:spcPts val="600"/>
              </a:spcBef>
              <a:spcAft>
                <a:spcPts val="0"/>
              </a:spcAft>
              <a:buSzPts val="2800"/>
              <a:buChar char="•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SzPts val="2000"/>
              <a:buChar char="•"/>
              <a:defRPr sz="2000"/>
            </a:lvl9pPr>
          </a:lstStyle>
          <a:p/>
        </p:txBody>
      </p:sp>
      <p:sp>
        <p:nvSpPr>
          <p:cNvPr id="66" name="Google Shape;66;p15"/>
          <p:cNvSpPr txBox="1"/>
          <p:nvPr>
            <p:ph idx="2" type="body"/>
          </p:nvPr>
        </p:nvSpPr>
        <p:spPr>
          <a:xfrm>
            <a:off x="457200" y="1600200"/>
            <a:ext cx="3008313" cy="448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7" name="Google Shape;67;p15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70" name="Google Shape;70;p1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showMasterSp="0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6"/>
          <p:cNvSpPr/>
          <p:nvPr>
            <p:ph idx="2" type="pic"/>
          </p:nvPr>
        </p:nvSpPr>
        <p:spPr>
          <a:xfrm>
            <a:off x="-1" y="0"/>
            <a:ext cx="9000877" cy="4846320"/>
          </a:xfrm>
          <a:prstGeom prst="rect">
            <a:avLst/>
          </a:prstGeom>
          <a:solidFill>
            <a:srgbClr val="BFBFBF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457200" y="5715000"/>
            <a:ext cx="815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6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l">
              <a:spcBef>
                <a:spcPts val="0"/>
              </a:spcBef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l">
              <a:spcBef>
                <a:spcPts val="0"/>
              </a:spcBef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l">
              <a:spcBef>
                <a:spcPts val="0"/>
              </a:spcBef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l">
              <a:spcBef>
                <a:spcPts val="0"/>
              </a:spcBef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l">
              <a:spcBef>
                <a:spcPts val="0"/>
              </a:spcBef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l">
              <a:spcBef>
                <a:spcPts val="0"/>
              </a:spcBef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l">
              <a:spcBef>
                <a:spcPts val="0"/>
              </a:spcBef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l">
              <a:spcBef>
                <a:spcPts val="0"/>
              </a:spcBef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78" name="Google Shape;78;p16"/>
          <p:cNvSpPr txBox="1"/>
          <p:nvPr>
            <p:ph type="title"/>
          </p:nvPr>
        </p:nvSpPr>
        <p:spPr>
          <a:xfrm>
            <a:off x="457200" y="4953000"/>
            <a:ext cx="8153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 Black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chemeClr val="accent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7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7"/>
          <p:cNvSpPr txBox="1"/>
          <p:nvPr>
            <p:ph idx="10" type="dt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 rot="-5400000">
            <a:off x="8227377" y="5885497"/>
            <a:ext cx="131572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‹#›</a:t>
            </a:fld>
            <a:endParaRPr/>
          </a:p>
        </p:txBody>
      </p:sp>
      <p:sp>
        <p:nvSpPr>
          <p:cNvPr id="15" name="Google Shape;15;p7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" name="Google Shape;17;p7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317294" y="188640"/>
            <a:ext cx="1433736" cy="86502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"/>
          <p:cNvSpPr txBox="1"/>
          <p:nvPr>
            <p:ph type="ctrTitle"/>
          </p:nvPr>
        </p:nvSpPr>
        <p:spPr>
          <a:xfrm>
            <a:off x="357158" y="2786058"/>
            <a:ext cx="8072494" cy="129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8A5EF"/>
              </a:buClr>
              <a:buSzPts val="4000"/>
              <a:buFont typeface="Calibri"/>
              <a:buNone/>
            </a:pPr>
            <a:r>
              <a:rPr lang="el-GR" sz="4000">
                <a:solidFill>
                  <a:srgbClr val="08A5EF"/>
                </a:solidFill>
                <a:latin typeface="Calibri"/>
                <a:ea typeface="Calibri"/>
                <a:cs typeface="Calibri"/>
                <a:sym typeface="Calibri"/>
              </a:rPr>
              <a:t>2. Αγροτικές Περιοχές</a:t>
            </a:r>
            <a:endParaRPr sz="4000">
              <a:solidFill>
                <a:srgbClr val="08A5E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>
            <p:ph idx="1" type="subTitle"/>
          </p:nvPr>
        </p:nvSpPr>
        <p:spPr>
          <a:xfrm>
            <a:off x="642910" y="4000504"/>
            <a:ext cx="7283152" cy="5760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None/>
            </a:pPr>
            <a:r>
              <a:rPr lang="el-GR"/>
              <a:t> </a:t>
            </a:r>
            <a:endParaRPr/>
          </a:p>
        </p:txBody>
      </p:sp>
      <p:pic>
        <p:nvPicPr>
          <p:cNvPr id="99" name="Google Shape;9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844" y="285728"/>
            <a:ext cx="1928826" cy="549715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"/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el-GR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2018-3-HR01-KA205-060151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55F51"/>
              </a:buClr>
              <a:buSzPts val="1200"/>
              <a:buFont typeface="Arial"/>
              <a:buNone/>
            </a:pPr>
            <a:r>
              <a:rPr b="0" i="0" lang="el-GR" sz="1200" u="none" cap="none" strike="noStrike">
                <a:solidFill>
                  <a:srgbClr val="455F5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01" name="Google Shape;101;p1"/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E7B"/>
              </a:buClr>
              <a:buSzPts val="1800"/>
              <a:buFont typeface="Arial"/>
              <a:buNone/>
            </a:pPr>
            <a:r>
              <a:rPr b="0" i="0" lang="el-GR" sz="1800" u="none" cap="none" strike="noStrike">
                <a:solidFill>
                  <a:srgbClr val="EF8E7B"/>
                </a:solidFill>
                <a:latin typeface="Arial"/>
                <a:ea typeface="Arial"/>
                <a:cs typeface="Arial"/>
                <a:sym typeface="Arial"/>
              </a:rPr>
              <a:t>Αγροτουρισμός</a:t>
            </a:r>
            <a:endParaRPr b="0" i="0" sz="1800" u="none" cap="none" strike="noStrike">
              <a:solidFill>
                <a:srgbClr val="EF8E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l-GR"/>
              <a:t>ΧΑΡΑΚΤΗΡΙΣΤΙΚΑ</a:t>
            </a:r>
            <a:endParaRPr/>
          </a:p>
        </p:txBody>
      </p:sp>
      <p:sp>
        <p:nvSpPr>
          <p:cNvPr id="107" name="Google Shape;107;p2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r>
              <a:rPr lang="el-GR" sz="1850"/>
              <a:t>Υπαίθριος ανοικτός χώρος, στον οποίο τα σπίτια ή άλλα κτίρια είναι σχετικά λίγα και ο πληθυσμός είναι αραιοκατοικημένος.</a:t>
            </a:r>
            <a:endParaRPr sz="1850"/>
          </a:p>
          <a:p>
            <a:pPr indent="0" lvl="0" marL="0" rtl="0" algn="l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r>
              <a:rPr lang="el-GR" sz="1850"/>
              <a:t>Η πυκνότητα πληθυσμού σε μία αγροτική περιοχή είναι πολύ χαμηλή.</a:t>
            </a:r>
            <a:endParaRPr sz="1850"/>
          </a:p>
          <a:p>
            <a:pPr indent="0" lvl="0" marL="0" rtl="0" algn="l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r>
              <a:rPr lang="el-GR" sz="1850"/>
              <a:t>Η γεωργία είναι η κύρια απασχόληση στις περισσότερες αγροτικές περιοχές. </a:t>
            </a:r>
            <a:endParaRPr sz="1850"/>
          </a:p>
          <a:p>
            <a:pPr indent="0" lvl="0" marL="0" rtl="0" algn="l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r>
              <a:rPr lang="el-GR" sz="1850"/>
              <a:t>Οι περισσότεροι άνθρωποι ζουν ή εργάζονται σε φάρμες ή αγροκτήματα. Xωριά, πόλεις και άλλοι μικροί οικισμοί υπάρχουν στις ή περιβάλλονται από τις αγροτικές περιοχές. </a:t>
            </a:r>
            <a:endParaRPr sz="1850"/>
          </a:p>
          <a:p>
            <a:pPr indent="0" lvl="0" marL="0" rtl="0" algn="l">
              <a:lnSpc>
                <a:spcPct val="80000"/>
              </a:lnSpc>
              <a:spcBef>
                <a:spcPts val="970"/>
              </a:spcBef>
              <a:spcAft>
                <a:spcPts val="0"/>
              </a:spcAft>
              <a:buClr>
                <a:schemeClr val="dk1"/>
              </a:buClr>
              <a:buSzPts val="1850"/>
              <a:buNone/>
            </a:pPr>
            <a:r>
              <a:rPr lang="el-GR" sz="1850"/>
              <a:t>Σε ολόκληρο τον κόσμο, ζουν περισσότεροι άνθρωποι στις αγροτικές απ’ ότι στις αστικές περιοχές.  Εντούτοις, το φαινόμενο αυτό αλλάζει πολύ γρήγορα. Η αστικοποίηση συμβαίνει σε όλο τον κόσμο. Στην Ασία για παράδειγμα, τα Ηνωμένα Έθνη εκτιμούν ότι ο αστικός πληθυσμός θα ανέλθει σχεδόν στα 2 δισεκατομμύρια μέχρι το 2050.</a:t>
            </a:r>
            <a:endParaRPr sz="185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l-GR"/>
              <a:t>ΥΠΑΙΘΡΟΣ</a:t>
            </a:r>
            <a:endParaRPr/>
          </a:p>
        </p:txBody>
      </p:sp>
      <p:sp>
        <p:nvSpPr>
          <p:cNvPr id="113" name="Google Shape;113;p3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Η ύπαρξη της άγριας φύσης συναντιέται πιο συχνά στις αγροτικές περιοχές απ’ ότι στις πόλεις, λόγω της απουσίας ανθρώπων και κτιρίων. 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Οι αγροτικές περιοχές συχνά καλούνται ύπαιθρος γιατί οι κάτοικοι μπορούν να δουν ή ακόμη και να αλληλεπιδράσουν με την άγρια φύση.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4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40"/>
              <a:buFont typeface="Arial "/>
              <a:buNone/>
            </a:pPr>
            <a:r>
              <a:rPr lang="el-GR" sz="3240"/>
              <a:t>ΜΕΤΑΣΧΗΜΑΤΙΖΟΝΤΑΣ ΤΙΣ ΑΓΡΟΤΙΚΕΣ ΠΕΡΙΟΧΕΣ</a:t>
            </a:r>
            <a:endParaRPr sz="3240"/>
          </a:p>
        </p:txBody>
      </p:sp>
      <p:sp>
        <p:nvSpPr>
          <p:cNvPr id="119" name="Google Shape;119;p4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Οι αγροτικές περιοχές αλλάζουν με την πάροδο του χρόνου. Οι αλλαγές αυτές οφείλονται κυρίως σε:</a:t>
            </a:r>
            <a:endParaRPr/>
          </a:p>
          <a:p>
            <a:pPr indent="-182880" lvl="1" marL="457200" rtl="0" algn="l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el-GR"/>
              <a:t>Οικονομικούς παράγοντες – τουρισμός, εισοδήματα, κερδοφορία της γεωργίας, θέσεις εργασίας του πρωτογενή τομέα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l-GR"/>
              <a:t>Περιβαλλοντικούς παράγοντες – χρήση γης, μόλυνση, διατήρηση</a:t>
            </a:r>
            <a:endParaRPr/>
          </a:p>
          <a:p>
            <a:pPr indent="-182880" lvl="1" marL="457200" rtl="0" algn="l"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lang="el-GR"/>
              <a:t>Κοινωνικούς παράγοντες – πληθυσμιακή αλλαγή και μετανάστευση, ελεύθερος χρόνος, συνταξιοδοτημένος πληθυσμός</a:t>
            </a:r>
            <a:endParaRPr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Ακίνητα, Αγορές, Συνεταιρισμοί και Τεχνολογική Αλλαγή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"/>
          <p:cNvSpPr txBox="1"/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40"/>
              <a:buFont typeface="Arial "/>
              <a:buNone/>
            </a:pPr>
            <a:r>
              <a:rPr lang="el-GR" sz="3240"/>
              <a:t>ΤΑΞΙΝΟΜΗΣΗ ΤΩΝ ΤΥΠΩΝ ΤΩΝ ΑΓΡΟΤΙΚΩΝ ΠΕΡΙΟΧΩΝ</a:t>
            </a:r>
            <a:endParaRPr sz="3240"/>
          </a:p>
        </p:txBody>
      </p:sp>
      <p:pic>
        <p:nvPicPr>
          <p:cNvPr id="125" name="Google Shape;125;p5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35790" t="0"/>
          <a:stretch/>
        </p:blipFill>
        <p:spPr>
          <a:xfrm>
            <a:off x="971600" y="2132856"/>
            <a:ext cx="3816424" cy="29718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5"/>
          <p:cNvSpPr txBox="1"/>
          <p:nvPr/>
        </p:nvSpPr>
        <p:spPr>
          <a:xfrm>
            <a:off x="4788024" y="4257119"/>
            <a:ext cx="2844000" cy="288000"/>
          </a:xfrm>
          <a:prstGeom prst="rect">
            <a:avLst/>
          </a:prstGeom>
          <a:gradFill>
            <a:gsLst>
              <a:gs pos="0">
                <a:srgbClr val="A8A8A8"/>
              </a:gs>
              <a:gs pos="35000">
                <a:srgbClr val="BFBFBF"/>
              </a:gs>
              <a:gs pos="100000">
                <a:srgbClr val="E0E0E0"/>
              </a:gs>
            </a:gsLst>
            <a:lin ang="162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l-GR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Απομακρυσμένη αγροτική περιοχή</a:t>
            </a:r>
            <a:endParaRPr b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5"/>
          <p:cNvSpPr txBox="1"/>
          <p:nvPr/>
        </p:nvSpPr>
        <p:spPr>
          <a:xfrm>
            <a:off x="4788024" y="3861048"/>
            <a:ext cx="2844000" cy="288000"/>
          </a:xfrm>
          <a:prstGeom prst="rect">
            <a:avLst/>
          </a:prstGeom>
          <a:gradFill>
            <a:gsLst>
              <a:gs pos="0">
                <a:srgbClr val="A8A8A8"/>
              </a:gs>
              <a:gs pos="35000">
                <a:srgbClr val="BFBFBF"/>
              </a:gs>
              <a:gs pos="100000">
                <a:srgbClr val="E0E0E0"/>
              </a:gs>
            </a:gsLst>
            <a:lin ang="162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-G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Προσβάσιμη αγροτική περιοχή</a:t>
            </a:r>
            <a:endParaRPr b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5"/>
          <p:cNvSpPr txBox="1"/>
          <p:nvPr/>
        </p:nvSpPr>
        <p:spPr>
          <a:xfrm>
            <a:off x="4788024" y="3474323"/>
            <a:ext cx="2844000" cy="288000"/>
          </a:xfrm>
          <a:prstGeom prst="rect">
            <a:avLst/>
          </a:prstGeom>
          <a:gradFill>
            <a:gsLst>
              <a:gs pos="0">
                <a:srgbClr val="A8A8A8"/>
              </a:gs>
              <a:gs pos="35000">
                <a:srgbClr val="BFBFBF"/>
              </a:gs>
              <a:gs pos="100000">
                <a:srgbClr val="E0E0E0"/>
              </a:gs>
            </a:gsLst>
            <a:lin ang="162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-G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Προαστιακή ζώνη</a:t>
            </a:r>
            <a:endParaRPr b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5"/>
          <p:cNvSpPr txBox="1"/>
          <p:nvPr/>
        </p:nvSpPr>
        <p:spPr>
          <a:xfrm>
            <a:off x="4788024" y="2754243"/>
            <a:ext cx="2844000" cy="288000"/>
          </a:xfrm>
          <a:prstGeom prst="rect">
            <a:avLst/>
          </a:prstGeom>
          <a:gradFill>
            <a:gsLst>
              <a:gs pos="0">
                <a:srgbClr val="A8A8A8"/>
              </a:gs>
              <a:gs pos="35000">
                <a:srgbClr val="BFBFBF"/>
              </a:gs>
              <a:gs pos="100000">
                <a:srgbClr val="E0E0E0"/>
              </a:gs>
            </a:gsLst>
            <a:lin ang="162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-G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Αστική περιοχή</a:t>
            </a:r>
            <a:endParaRPr b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4788024" y="3114283"/>
            <a:ext cx="2844000" cy="288000"/>
          </a:xfrm>
          <a:prstGeom prst="rect">
            <a:avLst/>
          </a:prstGeom>
          <a:gradFill>
            <a:gsLst>
              <a:gs pos="0">
                <a:srgbClr val="A8A8A8"/>
              </a:gs>
              <a:gs pos="35000">
                <a:srgbClr val="BFBFBF"/>
              </a:gs>
              <a:gs pos="100000">
                <a:srgbClr val="E0E0E0"/>
              </a:gs>
            </a:gsLst>
            <a:lin ang="162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-G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Αγροτική / Αστική παρυφή</a:t>
            </a:r>
            <a:endParaRPr b="1"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"/>
          <p:cNvSpPr txBox="1"/>
          <p:nvPr>
            <p:ph type="title"/>
          </p:nvPr>
        </p:nvSpPr>
        <p:spPr>
          <a:xfrm>
            <a:off x="457200" y="152725"/>
            <a:ext cx="67617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 "/>
              <a:buNone/>
            </a:pPr>
            <a:r>
              <a:rPr lang="el-GR"/>
              <a:t>ΠΕΙΣΕΙΣ ΤΩΝ ΑΓΡΟΤΙΚΩΝ ΠΕΡΙΟΧΩΝ</a:t>
            </a:r>
            <a:endParaRPr/>
          </a:p>
        </p:txBody>
      </p:sp>
      <p:sp>
        <p:nvSpPr>
          <p:cNvPr id="136" name="Google Shape;136;p6"/>
          <p:cNvSpPr txBox="1"/>
          <p:nvPr>
            <p:ph idx="1" type="body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Μείωση της κύριας απασχόλησης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Μετακίνηση περιοχών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Μεγάλα σε ηλικία σπίτια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Δεύτερα σπίτια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Χρήση γης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l-GR"/>
              <a:t>Υποδομή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Základné">
  <a:themeElements>
    <a:clrScheme name="Green Yellow">
      <a:dk1>
        <a:srgbClr val="000000"/>
      </a:dk1>
      <a:lt1>
        <a:srgbClr val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2019-02-10T21:49:04Z</dcterms:created>
  <dc:creator>Zuzana Palková</dc:creator>
</cp:coreProperties>
</file>