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7315200" cy="9601200"/>
  <p:embeddedFontLs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gDc7sg2CA8ASmnuo+vMlsF8hwY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l-G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l-G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8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pic>
        <p:nvPicPr>
          <p:cNvPr id="26" name="Google Shape;2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1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2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2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70" name="Google Shape;70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78" name="Google Shape;78;p16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15" name="Google Shape;15;p7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l-G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2. Αγροτικές Περιοχές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l-GR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el-G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el-G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E7B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Αγροτουρισμός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l-GR"/>
              <a:t>ΧΑΡΑΚΤΗΡΙΣΤΙΚΑ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el-GR" sz="1850"/>
              <a:t>Υπαίθριος ανοικτός χώρος, στον οποίο τα σπίτια ή άλλα κτίρια είναι σχετικά λίγα και ο πληθυσμός είναι αραιοκατοικημένος.</a:t>
            </a:r>
            <a:endParaRPr sz="1850"/>
          </a:p>
          <a:p>
            <a:pPr indent="0" lvl="0" marL="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el-GR" sz="1850"/>
              <a:t>Η πυκνότητα πληθυσμού σε μία αγροτική περιοχή είναι πολύ χαμηλή.</a:t>
            </a:r>
            <a:endParaRPr sz="1850"/>
          </a:p>
          <a:p>
            <a:pPr indent="0" lvl="0" marL="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el-GR" sz="1850"/>
              <a:t>Η γεωργία είναι η κύρια απασχόληση στις περισσότερες αγροτικές περιοχές. </a:t>
            </a:r>
            <a:endParaRPr sz="1850"/>
          </a:p>
          <a:p>
            <a:pPr indent="0" lvl="0" marL="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el-GR" sz="1850"/>
              <a:t>Οι περισσότεροι άνθρωποι ζουν ή εργάζονται σε φάρμες ή αγροκτήματα. Xωριά, πόλεις και άλλοι μικροί οικισμοί υπάρχουν στις ή περιβάλλονται από τις αγροτικές περιοχές. </a:t>
            </a:r>
            <a:endParaRPr sz="1850"/>
          </a:p>
          <a:p>
            <a:pPr indent="0" lvl="0" marL="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el-GR" sz="1850"/>
              <a:t>Σε ολόκληρο τον κόσμο, ζουν περισσότεροι άνθρωποι στις αγροτικές απ’ ότι στις αστικές περιοχές.  Εντούτοις, το φαινόμενο αυτό αλλάζει πολύ γρήγορα. Η αστικοποίηση συμβαίνει σε όλο τον κόσμο. Στην Ασία για παράδειγμα, τα Ηνωμένα Έθνη εκτιμούν ότι ο αστικός πληθυσμός θα ανέλθει σχεδόν στα 2 δισεκατομμύρια μέχρι το 2050.</a:t>
            </a:r>
            <a:endParaRPr sz="18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l-GR"/>
              <a:t>ΥΠΑΙΘΡΟΣ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Η ύπαρξη της άγριας φύσης συναντιέται πιο συχνά στις αγροτικές περιοχές απ’ ότι στις πόλεις, λόγω της απουσίας ανθρώπων και κτιρίων.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Οι αγροτικές περιοχές συχνά καλούνται ύπαιθρος γιατί οι κάτοικοι μπορούν να δουν ή ακόμη και να αλληλεπιδράσουν με την άγρια φύση.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40"/>
              <a:buFont typeface="Arial "/>
              <a:buNone/>
            </a:pPr>
            <a:r>
              <a:rPr lang="el-GR" sz="3240"/>
              <a:t>ΜΕΤΑΣΧΗΜΑΤΙΖΟΝΤΑΣ ΤΙΣ ΑΓΡΟΤΙΚΕΣ ΠΕΡΙΟΧΕΣ</a:t>
            </a:r>
            <a:endParaRPr sz="3240"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Οι αγροτικές περιοχές αλλάζουν με την πάροδο του χρόνου. Οι αλλαγές αυτές οφείλονται κυρίως σε:</a:t>
            </a:r>
            <a:endParaRPr/>
          </a:p>
          <a:p>
            <a:pPr indent="-182880" lvl="1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l-GR"/>
              <a:t>Οικονομικούς παράγοντες – τουρισμός, εισοδήματα, κερδοφορία της γεωργίας, θέσεις εργασίας του πρωτογενή τομέα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l-GR"/>
              <a:t>Περιβαλλοντικούς παράγοντες – χρήση γης, μόλυνση, διατήρηση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l-GR"/>
              <a:t>Κοινωνικούς παράγοντες – πληθυσμιακή αλλαγή και μετανάστευση, ελεύθερος χρόνος, συνταξιοδοτημένος πληθυσμός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Ακίνητα, Αγορές, Συνεταιρισμοί και Τεχνολογική Αλλαγή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40"/>
              <a:buFont typeface="Arial "/>
              <a:buNone/>
            </a:pPr>
            <a:r>
              <a:rPr lang="el-GR" sz="3240"/>
              <a:t>ΤΑΞΙΝΟΜΗΣΗ ΤΩΝ ΤΥΠΩΝ ΤΩΝ ΑΓΡΟΤΙΚΩΝ ΠΕΡΙΟΧΩΝ</a:t>
            </a:r>
            <a:endParaRPr sz="3240"/>
          </a:p>
        </p:txBody>
      </p:sp>
      <p:pic>
        <p:nvPicPr>
          <p:cNvPr id="125" name="Google Shape;125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35790" t="0"/>
          <a:stretch/>
        </p:blipFill>
        <p:spPr>
          <a:xfrm>
            <a:off x="971600" y="2132856"/>
            <a:ext cx="3816424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"/>
          <p:cNvSpPr txBox="1"/>
          <p:nvPr/>
        </p:nvSpPr>
        <p:spPr>
          <a:xfrm>
            <a:off x="4788024" y="4257119"/>
            <a:ext cx="2844000" cy="288000"/>
          </a:xfrm>
          <a:prstGeom prst="rect">
            <a:avLst/>
          </a:prstGeom>
          <a:gradFill>
            <a:gsLst>
              <a:gs pos="0">
                <a:srgbClr val="A8A8A8"/>
              </a:gs>
              <a:gs pos="35000">
                <a:srgbClr val="BFBFBF"/>
              </a:gs>
              <a:gs pos="100000">
                <a:srgbClr val="E0E0E0"/>
              </a:gs>
            </a:gsLst>
            <a:lin ang="162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l-G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Απομακρυσμένη αγροτική περιοχή</a:t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5"/>
          <p:cNvSpPr txBox="1"/>
          <p:nvPr/>
        </p:nvSpPr>
        <p:spPr>
          <a:xfrm>
            <a:off x="4788024" y="3861048"/>
            <a:ext cx="2844000" cy="288000"/>
          </a:xfrm>
          <a:prstGeom prst="rect">
            <a:avLst/>
          </a:prstGeom>
          <a:gradFill>
            <a:gsLst>
              <a:gs pos="0">
                <a:srgbClr val="A8A8A8"/>
              </a:gs>
              <a:gs pos="35000">
                <a:srgbClr val="BFBFBF"/>
              </a:gs>
              <a:gs pos="100000">
                <a:srgbClr val="E0E0E0"/>
              </a:gs>
            </a:gsLst>
            <a:lin ang="162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Προσβάσιμη αγροτική περιοχή</a:t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4788024" y="3474323"/>
            <a:ext cx="2844000" cy="288000"/>
          </a:xfrm>
          <a:prstGeom prst="rect">
            <a:avLst/>
          </a:prstGeom>
          <a:gradFill>
            <a:gsLst>
              <a:gs pos="0">
                <a:srgbClr val="A8A8A8"/>
              </a:gs>
              <a:gs pos="35000">
                <a:srgbClr val="BFBFBF"/>
              </a:gs>
              <a:gs pos="100000">
                <a:srgbClr val="E0E0E0"/>
              </a:gs>
            </a:gsLst>
            <a:lin ang="162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Προαστιακή ζώνη</a:t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4788024" y="2754243"/>
            <a:ext cx="2844000" cy="288000"/>
          </a:xfrm>
          <a:prstGeom prst="rect">
            <a:avLst/>
          </a:prstGeom>
          <a:gradFill>
            <a:gsLst>
              <a:gs pos="0">
                <a:srgbClr val="A8A8A8"/>
              </a:gs>
              <a:gs pos="35000">
                <a:srgbClr val="BFBFBF"/>
              </a:gs>
              <a:gs pos="100000">
                <a:srgbClr val="E0E0E0"/>
              </a:gs>
            </a:gsLst>
            <a:lin ang="162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Αστική περιοχή</a:t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4788024" y="3114283"/>
            <a:ext cx="2844000" cy="288000"/>
          </a:xfrm>
          <a:prstGeom prst="rect">
            <a:avLst/>
          </a:prstGeom>
          <a:gradFill>
            <a:gsLst>
              <a:gs pos="0">
                <a:srgbClr val="A8A8A8"/>
              </a:gs>
              <a:gs pos="35000">
                <a:srgbClr val="BFBFBF"/>
              </a:gs>
              <a:gs pos="100000">
                <a:srgbClr val="E0E0E0"/>
              </a:gs>
            </a:gsLst>
            <a:lin ang="162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Αγροτική / Αστική παρυφή</a:t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>
            <p:ph type="title"/>
          </p:nvPr>
        </p:nvSpPr>
        <p:spPr>
          <a:xfrm>
            <a:off x="457200" y="152725"/>
            <a:ext cx="67617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l-GR"/>
              <a:t>ΠΕΙΣΕΙΣ ΤΩΝ ΑΓΡΟΤΙΚΩΝ ΠΕΡΙΟΧΩΝ</a:t>
            </a:r>
            <a:endParaRPr/>
          </a:p>
        </p:txBody>
      </p:sp>
      <p:sp>
        <p:nvSpPr>
          <p:cNvPr id="136" name="Google Shape;136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Μείωση της κύριας απασχόλησης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Μετακίνηση περιοχών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Μεγάλα σε ηλικία σπίτια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Δεύτερα σπίτια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Χρήση γης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Υποδομή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