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7315200" cy="9601200"/>
  <p:embeddedFontLst>
    <p:embeddedFont>
      <p:font typeface="Arial Black"/>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0" roundtripDataSignature="AMtx7mjukK8I522hTIXv0jw2J7aLuucA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ArialBlack-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l-G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l-GR"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6: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5"/>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5"/>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5"/>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5"/>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pic>
        <p:nvPicPr>
          <p:cNvPr id="26" name="Google Shape;26;p15"/>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4"/>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5"/>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3" name="Shape 33"/>
        <p:cNvGrpSpPr/>
        <p:nvPr/>
      </p:nvGrpSpPr>
      <p:grpSpPr>
        <a:xfrm>
          <a:off x="0" y="0"/>
          <a:ext cx="0" cy="0"/>
          <a:chOff x="0" y="0"/>
          <a:chExt cx="0" cy="0"/>
        </a:xfrm>
      </p:grpSpPr>
      <p:sp>
        <p:nvSpPr>
          <p:cNvPr id="34" name="Google Shape;34;p17"/>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6" name="Google Shape;36;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
        <p:nvSpPr>
          <p:cNvPr id="38" name="Google Shape;38;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9" name="Shape 39"/>
        <p:cNvGrpSpPr/>
        <p:nvPr/>
      </p:nvGrpSpPr>
      <p:grpSpPr>
        <a:xfrm>
          <a:off x="0" y="0"/>
          <a:ext cx="0" cy="0"/>
          <a:chOff x="0" y="0"/>
          <a:chExt cx="0" cy="0"/>
        </a:xfrm>
      </p:grpSpPr>
      <p:sp>
        <p:nvSpPr>
          <p:cNvPr id="40" name="Google Shape;40;p1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8"/>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18"/>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3" name="Google Shape;43;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6" name="Shape 46"/>
        <p:cNvGrpSpPr/>
        <p:nvPr/>
      </p:nvGrpSpPr>
      <p:grpSpPr>
        <a:xfrm>
          <a:off x="0" y="0"/>
          <a:ext cx="0" cy="0"/>
          <a:chOff x="0" y="0"/>
          <a:chExt cx="0" cy="0"/>
        </a:xfrm>
      </p:grpSpPr>
      <p:sp>
        <p:nvSpPr>
          <p:cNvPr id="47" name="Google Shape;47;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9"/>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9" name="Google Shape;49;p19"/>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0" name="Google Shape;50;p19"/>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1" name="Google Shape;51;p19"/>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2" name="Google Shape;52;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2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22"/>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22"/>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
        <p:nvSpPr>
          <p:cNvPr id="70" name="Google Shape;70;p2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23"/>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23"/>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23"/>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sp>
        <p:nvSpPr>
          <p:cNvPr id="78" name="Google Shape;78;p23"/>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3"/>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sp>
        <p:nvSpPr>
          <p:cNvPr id="15" name="Google Shape;15;p14"/>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4"/>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4"/>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l-GR" sz="4000">
                <a:solidFill>
                  <a:srgbClr val="08A5EF"/>
                </a:solidFill>
                <a:latin typeface="Calibri"/>
                <a:ea typeface="Calibri"/>
                <a:cs typeface="Calibri"/>
                <a:sym typeface="Calibri"/>
              </a:rPr>
              <a:t>3. Αγρο-οικολογία</a:t>
            </a:r>
            <a:endParaRPr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l-GR"/>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455F51"/>
              </a:buClr>
              <a:buSzPts val="1200"/>
              <a:buFont typeface="Arial"/>
              <a:buNone/>
            </a:pPr>
            <a:r>
              <a:rPr b="0" i="0" lang="el-GR" sz="1200" u="none" cap="none" strike="noStrike">
                <a:solidFill>
                  <a:srgbClr val="455F51"/>
                </a:solidFill>
                <a:latin typeface="Arial"/>
                <a:ea typeface="Arial"/>
                <a:cs typeface="Arial"/>
                <a:sym typeface="Arial"/>
              </a:rPr>
              <a:t>2018-3-HR01-KA205-060151</a:t>
            </a:r>
            <a:endParaRPr/>
          </a:p>
          <a:p>
            <a:pPr indent="0" lvl="0" marL="0" marR="0" rtl="0" algn="ctr">
              <a:lnSpc>
                <a:spcPct val="100000"/>
              </a:lnSpc>
              <a:spcBef>
                <a:spcPts val="0"/>
              </a:spcBef>
              <a:spcAft>
                <a:spcPts val="0"/>
              </a:spcAft>
              <a:buClr>
                <a:srgbClr val="455F51"/>
              </a:buClr>
              <a:buSzPts val="1200"/>
              <a:buFont typeface="Arial"/>
              <a:buNone/>
            </a:pPr>
            <a:r>
              <a:rPr b="0" i="0" lang="el-GR" sz="1200" u="none" cap="none" strike="noStrike">
                <a:solidFill>
                  <a:srgbClr val="455F51"/>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EF8E7B"/>
              </a:buClr>
              <a:buSzPts val="1800"/>
              <a:buFont typeface="Arial"/>
              <a:buNone/>
            </a:pPr>
            <a:r>
              <a:rPr b="0" i="0" lang="el-GR" sz="1800" u="none" cap="none" strike="noStrike">
                <a:solidFill>
                  <a:srgbClr val="EF8E7B"/>
                </a:solidFill>
                <a:latin typeface="Arial"/>
                <a:ea typeface="Arial"/>
                <a:cs typeface="Arial"/>
                <a:sym typeface="Arial"/>
              </a:rPr>
              <a:t>Αγροτουρισμός</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ΑΝΘΡΩΠΙΣΤΙΚΕΣ ΚΑΙ ΚΟΙΝΩΝΙΚΕΣ ΑΞΙΕΣ</a:t>
            </a:r>
            <a:endParaRPr/>
          </a:p>
        </p:txBody>
      </p:sp>
      <p:sp>
        <p:nvSpPr>
          <p:cNvPr id="155" name="Google Shape;155;p10"/>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l-GR" sz="1850"/>
              <a:t>Η προστασία και η βελτίωση των αγροτικών μέσων επιβίωσης, της ισότητας και της κοινωνικής ευημερίας είναι ουσιαστικής σημασίας για τη βιωσιμότητα αγροτροφικών και γεωργικών συστημάτων. </a:t>
            </a:r>
            <a:endParaRPr sz="1850"/>
          </a:p>
          <a:p>
            <a:pPr indent="-182880" lvl="1" marL="457200" rtl="0" algn="just">
              <a:lnSpc>
                <a:spcPct val="90000"/>
              </a:lnSpc>
              <a:spcBef>
                <a:spcPts val="970"/>
              </a:spcBef>
              <a:spcAft>
                <a:spcPts val="0"/>
              </a:spcAft>
              <a:buSzPts val="1850"/>
              <a:buChar char="•"/>
            </a:pPr>
            <a:r>
              <a:rPr lang="el-GR" sz="1850"/>
              <a:t>Η Αγρο-οικολογία δίνει μεγάλη έμφαση στις ανθρώπινες και κοινωνικές αξίες, όπως η αξιοπρέπεια, η ισότητα, η ένταξη και η δικαιοσύνη, τα οποία συμβάλλουν στη βελτίωση της ευημερίας των SDGs.</a:t>
            </a:r>
            <a:endParaRPr/>
          </a:p>
          <a:p>
            <a:pPr indent="-182880" lvl="1" marL="457200" rtl="0" algn="just">
              <a:lnSpc>
                <a:spcPct val="90000"/>
              </a:lnSpc>
              <a:spcBef>
                <a:spcPts val="370"/>
              </a:spcBef>
              <a:spcAft>
                <a:spcPts val="0"/>
              </a:spcAft>
              <a:buSzPts val="1850"/>
              <a:buChar char="•"/>
            </a:pPr>
            <a:r>
              <a:rPr lang="el-GR" sz="1850"/>
              <a:t>Η αγρο-οικολογία επιδιώκει να αντιμετωπίσει τις ανισότητες μεταξύ των φύλων, δημιουργώντας ευκαιρίες για τις γυναίκες.</a:t>
            </a:r>
            <a:endParaRPr sz="1850"/>
          </a:p>
          <a:p>
            <a:pPr indent="-182880" lvl="1" marL="457200" rtl="0" algn="just">
              <a:lnSpc>
                <a:spcPct val="90000"/>
              </a:lnSpc>
              <a:spcBef>
                <a:spcPts val="370"/>
              </a:spcBef>
              <a:spcAft>
                <a:spcPts val="0"/>
              </a:spcAft>
              <a:buSzPts val="1850"/>
              <a:buChar char="•"/>
            </a:pPr>
            <a:r>
              <a:rPr lang="el-GR" sz="1850"/>
              <a:t>Σε πολλά μέρη του κόσμου, η αγροτική νεολαία είναι αντιμέτωπη με την κρίση της απασχόλησης. Παράλληλα όμως, η αγροτική νεολαία σε όλο τον κόσμο διαθέτει ενέργεια, δημιουργικότητα και επιθυμία να αλλάξει προς το θετικό τον κόσμο της. Αυτό που χρειάζονται είναι η υποστήριξη και οι ευκαιρίες.</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1"/>
          <p:cNvSpPr txBox="1"/>
          <p:nvPr>
            <p:ph type="title"/>
          </p:nvPr>
        </p:nvSpPr>
        <p:spPr>
          <a:xfrm>
            <a:off x="457200" y="152718"/>
            <a:ext cx="6347048"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ΠΟΛΙΤΙΣΤΙΚΕΣ ΚΑΙ ΔΙΑΤΡΟΦΙΚΕΣ ΠΑΡΑΔΟΣΕΙΣ</a:t>
            </a:r>
            <a:endParaRPr/>
          </a:p>
        </p:txBody>
      </p:sp>
      <p:sp>
        <p:nvSpPr>
          <p:cNvPr id="161" name="Google Shape;161;p11"/>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2000"/>
              <a:buNone/>
            </a:pPr>
            <a:r>
              <a:rPr lang="el-GR"/>
              <a:t>Υποστηρίζοντας υγιείς, διαφοροποιημένες και πολιτιστικά κατάλληλες διατροφές, η αγρο-οικολογία συμβάλλει στην επισιτιστική ασφάλεια και διατροφή, διατηρώντας παράλληλα την υγεία των οικοσυστημάτων. </a:t>
            </a:r>
            <a:endParaRPr/>
          </a:p>
          <a:p>
            <a:pPr indent="-182880" lvl="1" marL="457200" rtl="0" algn="just">
              <a:spcBef>
                <a:spcPts val="1000"/>
              </a:spcBef>
              <a:spcAft>
                <a:spcPts val="0"/>
              </a:spcAft>
              <a:buSzPts val="2000"/>
              <a:buChar char="•"/>
            </a:pPr>
            <a:r>
              <a:rPr lang="el-GR"/>
              <a:t>Η πολιτισμική ταυτότητα και η αίσθηση του ντόπιου συχνά συνδέονται στενά με τα τοπία και τα συστήματα διατροφής. Καθώς οι άνθρωποι και τα οικοσυστήματα εξελίχθηκαν από κοινού, οι πολιτιστικές πρακτικές και οι ντόπιες και παραδοσιακές γνώσεις προσφέρουν μια πλούσια εμπειρία που μπορεί να εμπνεύσει τις γεωργο-οικολογικές λύσεις.</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2"/>
          <p:cNvSpPr txBox="1"/>
          <p:nvPr>
            <p:ph type="title"/>
          </p:nvPr>
        </p:nvSpPr>
        <p:spPr>
          <a:xfrm>
            <a:off x="457200" y="152718"/>
            <a:ext cx="6563072"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ΥΠΕΥΘΥΝΗ ΔΙΑΚΥΒΕΡΝΗΣΗ</a:t>
            </a:r>
            <a:endParaRPr/>
          </a:p>
        </p:txBody>
      </p:sp>
      <p:sp>
        <p:nvSpPr>
          <p:cNvPr id="167" name="Google Shape;167;p1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700"/>
              <a:buNone/>
            </a:pPr>
            <a:r>
              <a:rPr lang="el-GR" sz="1700"/>
              <a:t>Η βιωσιμότητα</a:t>
            </a:r>
            <a:r>
              <a:rPr lang="el-GR" sz="1700"/>
              <a:t> των τροφίμων και της γεωργίας απαιτούν υπεύθυνους και αποτελεσματικούς μηχανισμούς διακυβέρνησης σε διαφορετικά επίπεδα – τοπικά, εθνικά και παγκόσμια.</a:t>
            </a:r>
            <a:endParaRPr sz="1700"/>
          </a:p>
          <a:p>
            <a:pPr indent="-182880" lvl="1" marL="457200" rtl="0" algn="just">
              <a:lnSpc>
                <a:spcPct val="90000"/>
              </a:lnSpc>
              <a:spcBef>
                <a:spcPts val="940"/>
              </a:spcBef>
              <a:spcAft>
                <a:spcPts val="0"/>
              </a:spcAft>
              <a:buSzPts val="1700"/>
              <a:buChar char="•"/>
            </a:pPr>
            <a:r>
              <a:rPr lang="el-GR" sz="1700"/>
              <a:t>Απαιτούνται διαφανείς, υπεύθυνοι και περιεκτικοί μηχανισμοί διακυβέρνησης για τη δημιουργία ενός ευνοϊκού περιβάλλοντος, το οποίο προωθεί τους παραγωγούς να μετατρέψουν τα συστήματά τους με βάση τις αγρο-οικολογικές έννοιες και πρακτικές.</a:t>
            </a:r>
            <a:endParaRPr sz="1700"/>
          </a:p>
          <a:p>
            <a:pPr indent="-228600" lvl="2" marL="1143000" rtl="0" algn="just">
              <a:lnSpc>
                <a:spcPct val="90000"/>
              </a:lnSpc>
              <a:spcBef>
                <a:spcPts val="306"/>
              </a:spcBef>
              <a:spcAft>
                <a:spcPts val="0"/>
              </a:spcAft>
              <a:buSzPts val="1530"/>
              <a:buChar char="•"/>
            </a:pPr>
            <a:r>
              <a:rPr lang="el-GR" sz="1530"/>
              <a:t>Επιτυχημένα παραδείγματα περιλαμβάνουν προγράμματα σχολικής σίτισης και δημόσιας προμήθειας, κανονισμοί της αγοράς που επιτρέπουν την επωνυμία διαφοροποιημένων γεωργο-οικολογικών προϊόντων και επιδοτήσεις και κίνητρα για υπηρεσίες οικοσυστήματος.</a:t>
            </a:r>
            <a:endParaRPr sz="1530"/>
          </a:p>
          <a:p>
            <a:pPr indent="-182880" lvl="1" marL="457200" rtl="0" algn="just">
              <a:lnSpc>
                <a:spcPct val="90000"/>
              </a:lnSpc>
              <a:spcBef>
                <a:spcPts val="340"/>
              </a:spcBef>
              <a:spcAft>
                <a:spcPts val="0"/>
              </a:spcAft>
              <a:buSzPts val="1700"/>
              <a:buChar char="•"/>
            </a:pPr>
            <a:r>
              <a:rPr lang="el-GR" sz="1700"/>
              <a:t>Η διακυβέρνηση σε εδαφικό, τοπικό και κοινοτικό επίπεδο, όπως στα παραδοσιακά και συνήθη μοντέλα διακυβέρνησης, είναι επίσης εξαιρετικά σημαντικό να γίνεται προώθηση της συνεργασίας μεταξύ των εμπλεκομένων, μεγιστοποίηση των συνεργιών, μείωση ή διαχείριση των συναλλαγών.</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3"/>
          <p:cNvSpPr txBox="1"/>
          <p:nvPr>
            <p:ph type="title"/>
          </p:nvPr>
        </p:nvSpPr>
        <p:spPr>
          <a:xfrm>
            <a:off x="457200" y="152718"/>
            <a:ext cx="663508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ΚΥΚΛΙΚΗ ΚΑΙ ΟΙΚΟΝΟΜΙΑ ΑΛΛΗΛΕΓΓΥΗΣ</a:t>
            </a:r>
            <a:endParaRPr/>
          </a:p>
        </p:txBody>
      </p:sp>
      <p:sp>
        <p:nvSpPr>
          <p:cNvPr id="173" name="Google Shape;173;p1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850"/>
              <a:buNone/>
            </a:pPr>
            <a:r>
              <a:rPr lang="el-GR" sz="1850"/>
              <a:t>Η κυκλική και η οικονομία αλληλεγγύης, οι οποίες επανασυνδέουν τους παραγωγούς και τους καταναλωτές παρέχουν καινοτόμες λύσεις για διαβίωση εντός των πλανητικών συνόρων μας, εξασφαλίζοντας παράλληλα την κοινωνική βάση για αειφόρο και περιεκτική ανάπτυξη χωρίς αποκλεισμούς.</a:t>
            </a:r>
            <a:endParaRPr sz="1850"/>
          </a:p>
          <a:p>
            <a:pPr indent="-182880" lvl="1" marL="457200" rtl="0" algn="just">
              <a:lnSpc>
                <a:spcPct val="80000"/>
              </a:lnSpc>
              <a:spcBef>
                <a:spcPts val="970"/>
              </a:spcBef>
              <a:spcAft>
                <a:spcPts val="0"/>
              </a:spcAft>
              <a:buSzPts val="1850"/>
              <a:buChar char="•"/>
            </a:pPr>
            <a:r>
              <a:rPr lang="el-GR" sz="1850"/>
              <a:t>Οι αγρο-οικολογικές προσεγγίσεις προωθούν δίκαιες λύσεις που βασίζονται στις τοπικές ανάγκες, πόρους και δυνατότητες, δημιουργώντας πιο δίκαιες και βιώσιμες αγορές.</a:t>
            </a:r>
            <a:endParaRPr sz="1850"/>
          </a:p>
          <a:p>
            <a:pPr indent="-228600" lvl="2" marL="1143000" rtl="0" algn="just">
              <a:lnSpc>
                <a:spcPct val="80000"/>
              </a:lnSpc>
              <a:spcBef>
                <a:spcPts val="333"/>
              </a:spcBef>
              <a:spcAft>
                <a:spcPts val="0"/>
              </a:spcAft>
              <a:buSzPts val="1665"/>
              <a:buChar char="•"/>
            </a:pPr>
            <a:r>
              <a:rPr lang="el-GR" sz="1665"/>
              <a:t>Προς το παρόν, το ένα τρίτο όλων των παραγόμενων τροφίμων χάνονται ή σπαταλούνται, αποτυγχάνοντας να συμβάλουν στην επισιτιστική ασφάλεια και τη διατροφή, ενώ επιδεινώνεται η πίεση προς τους φυσικούς πόρους.</a:t>
            </a:r>
            <a:endParaRPr sz="1665"/>
          </a:p>
          <a:p>
            <a:pPr indent="-228600" lvl="2" marL="1143000" rtl="0" algn="just">
              <a:lnSpc>
                <a:spcPct val="80000"/>
              </a:lnSpc>
              <a:spcBef>
                <a:spcPts val="333"/>
              </a:spcBef>
              <a:spcAft>
                <a:spcPts val="0"/>
              </a:spcAft>
              <a:buSzPts val="1665"/>
              <a:buChar char="•"/>
            </a:pPr>
            <a:r>
              <a:rPr lang="el-GR" sz="1665"/>
              <a:t>Η ενέργεια που χρησιμοποιείται για την παραγωγή τροφίμων εκτιμάται ότι σπαταλά περίπου το 10% της συνολικής κατανάλωσης της ενέργειας παγκόσμια, ενώ τα τροφικά απόβλητα ισοδυναμούν με 3,5 Gt CO2 σε εκπομπές αερίων θερμοκηπίου ετησίως.</a:t>
            </a:r>
            <a:endParaRPr sz="1665"/>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ΑΓΡΟ-ΟΙΚΟΛΟΓΙΑ</a:t>
            </a:r>
            <a:endParaRPr/>
          </a:p>
        </p:txBody>
      </p:sp>
      <p:sp>
        <p:nvSpPr>
          <p:cNvPr id="107" name="Google Shape;107;p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l-GR" sz="1850"/>
              <a:t>Μια Οικολογική Προσέγγιση στη Γεωργία.</a:t>
            </a:r>
            <a:endParaRPr/>
          </a:p>
          <a:p>
            <a:pPr indent="0" lvl="0" marL="0" rtl="0" algn="just">
              <a:lnSpc>
                <a:spcPct val="90000"/>
              </a:lnSpc>
              <a:spcBef>
                <a:spcPts val="970"/>
              </a:spcBef>
              <a:spcAft>
                <a:spcPts val="0"/>
              </a:spcAft>
              <a:buClr>
                <a:schemeClr val="dk1"/>
              </a:buClr>
              <a:buSzPts val="1850"/>
              <a:buNone/>
            </a:pPr>
            <a:r>
              <a:rPr lang="el-GR" sz="1850"/>
              <a:t>Μοιράζεται πολλά κοινά με άλλες προσεγγίσεις της αειφόρου γεωργίας</a:t>
            </a:r>
            <a:endParaRPr sz="1850"/>
          </a:p>
          <a:p>
            <a:pPr indent="-182880" lvl="1" marL="457200" rtl="0" algn="just">
              <a:lnSpc>
                <a:spcPct val="90000"/>
              </a:lnSpc>
              <a:spcBef>
                <a:spcPts val="970"/>
              </a:spcBef>
              <a:spcAft>
                <a:spcPts val="0"/>
              </a:spcAft>
              <a:buSzPts val="1850"/>
              <a:buChar char="•"/>
            </a:pPr>
            <a:r>
              <a:rPr lang="el-GR" sz="1850"/>
              <a:t>επικεντρώνεται στην παραγωγή τροφίμων που αξιοποιεί με τον καλύτερο δυνατό τρόπο τα αγαθά και τις υπηρεσίες της φύσης, χωρίς να προκαλεί οποιαδήποτε ζημιά στους πόρους αυτούς,</a:t>
            </a:r>
            <a:endParaRPr sz="1850"/>
          </a:p>
          <a:p>
            <a:pPr indent="-182880" lvl="1" marL="457200" rtl="0" algn="just">
              <a:lnSpc>
                <a:spcPct val="90000"/>
              </a:lnSpc>
              <a:spcBef>
                <a:spcPts val="370"/>
              </a:spcBef>
              <a:spcAft>
                <a:spcPts val="0"/>
              </a:spcAft>
              <a:buSzPts val="1850"/>
              <a:buChar char="•"/>
            </a:pPr>
            <a:r>
              <a:rPr lang="el-GR" sz="1850"/>
              <a:t>βελτιώνει την ποιότητα του εδάφους και των φυτών μέσω της διαθέσιμης βιομάζας και της βιοποικιλότητας, αντί να καταπολεμά τη φύση μέσω των χημικών εισροών</a:t>
            </a:r>
            <a:endParaRPr sz="1850"/>
          </a:p>
          <a:p>
            <a:pPr indent="-182880" lvl="1" marL="457200" rtl="0" algn="just">
              <a:lnSpc>
                <a:spcPct val="90000"/>
              </a:lnSpc>
              <a:spcBef>
                <a:spcPts val="370"/>
              </a:spcBef>
              <a:spcAft>
                <a:spcPts val="0"/>
              </a:spcAft>
              <a:buSzPts val="1850"/>
              <a:buChar char="•"/>
            </a:pPr>
            <a:r>
              <a:rPr lang="el-GR" sz="1850"/>
              <a:t>οι γεωργοί επιδιώκουν να βελτιώσουν τις αποδόσεις τροφίμων για πιο ισορροπημένη διατροφή, να ενδυναμώσουν τη δίκαιη αγορά για τα προϊόντα τους, να ενισχύσουν τα υγιή οικοσυστήματα, βασιζόμενοι στις γνώσεις και τα έθιμα των προγόνων.</a:t>
            </a:r>
            <a:endParaRPr sz="185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3"/>
          <p:cNvSpPr txBox="1"/>
          <p:nvPr>
            <p:ph type="title"/>
          </p:nvPr>
        </p:nvSpPr>
        <p:spPr>
          <a:xfrm>
            <a:off x="457200" y="152718"/>
            <a:ext cx="6203032"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10 ΣΤΟΙΧΕΙΑ ΤΗΣ </a:t>
            </a:r>
            <a:br>
              <a:rPr lang="el-GR"/>
            </a:br>
            <a:r>
              <a:rPr lang="el-GR"/>
              <a:t>ΑΓΡΟ-ΟΙΚΟΛΟΓΙΑΣ</a:t>
            </a:r>
            <a:endParaRPr/>
          </a:p>
        </p:txBody>
      </p:sp>
      <p:sp>
        <p:nvSpPr>
          <p:cNvPr id="113" name="Google Shape;113;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2000"/>
              <a:buNone/>
            </a:pPr>
            <a:r>
              <a:rPr lang="el-GR"/>
              <a:t>Ποικιλομορφία, συνέργειες, αποδοτικότητα, ανθεκτικότητα, ανακύκλωση, συν-δημιουργία και ανταλλαγή γνώσεων </a:t>
            </a:r>
            <a:r>
              <a:rPr b="0" lang="el-GR"/>
              <a:t>(περιγραφή κοινών χαρακτηριστικών των αγρο-οικολογικών συστημάτων, θεμελιώδεις πρακτικές και καινοτόμες προσεγγίσεις)</a:t>
            </a:r>
            <a:endParaRPr b="0"/>
          </a:p>
          <a:p>
            <a:pPr indent="0" lvl="0" marL="0" rtl="0" algn="just">
              <a:spcBef>
                <a:spcPts val="1000"/>
              </a:spcBef>
              <a:spcAft>
                <a:spcPts val="0"/>
              </a:spcAft>
              <a:buClr>
                <a:schemeClr val="dk1"/>
              </a:buClr>
              <a:buSzPts val="2000"/>
              <a:buNone/>
            </a:pPr>
            <a:r>
              <a:rPr lang="el-GR"/>
              <a:t>Ανθρωπιστικές και κοινωνικές αξίες, πολιτιστικές και διατροφικές παραδόσεις </a:t>
            </a:r>
            <a:r>
              <a:rPr b="0" lang="el-GR"/>
              <a:t>(χαρακτηριστικά περιβάλλοντος)</a:t>
            </a:r>
            <a:endParaRPr b="0"/>
          </a:p>
          <a:p>
            <a:pPr indent="0" lvl="0" marL="0" rtl="0" algn="just">
              <a:spcBef>
                <a:spcPts val="1000"/>
              </a:spcBef>
              <a:spcAft>
                <a:spcPts val="0"/>
              </a:spcAft>
              <a:buClr>
                <a:schemeClr val="dk1"/>
              </a:buClr>
              <a:buSzPts val="2000"/>
              <a:buNone/>
            </a:pPr>
            <a:r>
              <a:rPr lang="el-GR"/>
              <a:t>Υπεύθυνη διακυβέρνηση, κυκλική και οικονομία αλληλεγγύης </a:t>
            </a:r>
            <a:r>
              <a:rPr b="0" lang="el-GR"/>
              <a:t>(ευνοϊκό περιβάλλον)</a:t>
            </a:r>
            <a:endParaRPr/>
          </a:p>
          <a:p>
            <a:pPr indent="0" lvl="0" marL="0" rtl="0" algn="just">
              <a:spcBef>
                <a:spcPts val="1000"/>
              </a:spcBef>
              <a:spcAft>
                <a:spcPts val="0"/>
              </a:spcAft>
              <a:buClr>
                <a:schemeClr val="dk1"/>
              </a:buClr>
              <a:buSzPts val="2000"/>
              <a:buNone/>
            </a:pPr>
            <a:r>
              <a:t/>
            </a:r>
            <a:endParaRPr/>
          </a:p>
          <a:p>
            <a:pPr indent="0" lvl="0" marL="0" rtl="0" algn="just">
              <a:spcBef>
                <a:spcPts val="1000"/>
              </a:spcBef>
              <a:spcAft>
                <a:spcPts val="0"/>
              </a:spcAft>
              <a:buClr>
                <a:schemeClr val="dk1"/>
              </a:buClr>
              <a:buSzPts val="2000"/>
              <a:buNone/>
            </a:pPr>
            <a:r>
              <a:rPr lang="el-GR"/>
              <a:t>Τα 10 Στοιχεία της Αγρο-οικολογίας αλληλοσυνδέονται και αλληλοεξαρτώνται.</a:t>
            </a:r>
            <a:endParaRPr/>
          </a:p>
          <a:p>
            <a:pPr indent="0" lvl="0" marL="0" rtl="0" algn="just">
              <a:spcBef>
                <a:spcPts val="1000"/>
              </a:spcBef>
              <a:spcAft>
                <a:spcPts val="0"/>
              </a:spcAft>
              <a:buClr>
                <a:schemeClr val="dk1"/>
              </a:buClr>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ΠΟΙΚΙΛΟΜΟΡΦΙΑ</a:t>
            </a:r>
            <a:endParaRPr/>
          </a:p>
        </p:txBody>
      </p:sp>
      <p:sp>
        <p:nvSpPr>
          <p:cNvPr id="119" name="Google Shape;119;p4"/>
          <p:cNvSpPr txBox="1"/>
          <p:nvPr>
            <p:ph idx="1" type="body"/>
          </p:nvPr>
        </p:nvSpPr>
        <p:spPr>
          <a:xfrm>
            <a:off x="457200" y="1752600"/>
            <a:ext cx="8003232" cy="4700735"/>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850"/>
              <a:buNone/>
            </a:pPr>
            <a:r>
              <a:rPr lang="el-GR" sz="1850"/>
              <a:t>Η διαφοροποίηση είναι το κλειδί για τις αγρο-οικολογικές μεταβάσεις, ώστε να μπορεί να εξασφαλιστεί η επισιτιστική ασφάλεια και η διατροφή, διατηρώντας παράλληλα, προστατεύοντας και ενισχύοντας τους φυσικούς πόρους. Για παράδειγμα:</a:t>
            </a:r>
            <a:endParaRPr sz="1850"/>
          </a:p>
          <a:p>
            <a:pPr indent="-182880" lvl="1" marL="457200" rtl="0" algn="just">
              <a:lnSpc>
                <a:spcPct val="80000"/>
              </a:lnSpc>
              <a:spcBef>
                <a:spcPts val="970"/>
              </a:spcBef>
              <a:spcAft>
                <a:spcPts val="0"/>
              </a:spcAft>
              <a:buSzPts val="1850"/>
              <a:buChar char="•"/>
            </a:pPr>
            <a:r>
              <a:rPr lang="el-GR" sz="1850"/>
              <a:t>Τα γεωργο-δασικά συστήματα τοποθετούν καλλιέργειες, θάμνους, ζώα και δέντρα διαφορετικών υψών και σχημάτων σε διαφορετικά επίπεδα ή στρώματα, αυξάνοντας την κάθετη ποικιλομορφία,</a:t>
            </a:r>
            <a:endParaRPr sz="1850"/>
          </a:p>
          <a:p>
            <a:pPr indent="-182880" lvl="1" marL="457200" rtl="0" algn="just">
              <a:lnSpc>
                <a:spcPct val="80000"/>
              </a:lnSpc>
              <a:spcBef>
                <a:spcPts val="370"/>
              </a:spcBef>
              <a:spcAft>
                <a:spcPts val="0"/>
              </a:spcAft>
              <a:buSzPts val="1850"/>
              <a:buChar char="•"/>
            </a:pPr>
            <a:r>
              <a:rPr lang="el-GR" sz="1850"/>
              <a:t>Η ενδιάμεση καλλιέργεια συνδυάζει συμπληρωματικά είδη για την αύξηση της χωρικής ποικιλομορφίας,</a:t>
            </a:r>
            <a:endParaRPr sz="1850"/>
          </a:p>
          <a:p>
            <a:pPr indent="-182880" lvl="1" marL="457200" rtl="0" algn="just">
              <a:lnSpc>
                <a:spcPct val="80000"/>
              </a:lnSpc>
              <a:spcBef>
                <a:spcPts val="370"/>
              </a:spcBef>
              <a:spcAft>
                <a:spcPts val="0"/>
              </a:spcAft>
              <a:buSzPts val="1850"/>
              <a:buChar char="•"/>
            </a:pPr>
            <a:r>
              <a:rPr lang="el-GR" sz="1850"/>
              <a:t>Η εναλλαγή καλλιεργειών, συνήθως περιλαμβάνει ψυχανθή, ενισχύοντας τη χρονική ποικιλομορφία,</a:t>
            </a:r>
            <a:endParaRPr sz="1850"/>
          </a:p>
          <a:p>
            <a:pPr indent="-182880" lvl="1" marL="457200" rtl="0" algn="just">
              <a:lnSpc>
                <a:spcPct val="80000"/>
              </a:lnSpc>
              <a:spcBef>
                <a:spcPts val="370"/>
              </a:spcBef>
              <a:spcAft>
                <a:spcPts val="0"/>
              </a:spcAft>
              <a:buSzPts val="1850"/>
              <a:buChar char="•"/>
            </a:pPr>
            <a:r>
              <a:rPr lang="el-GR" sz="1850"/>
              <a:t>Τα συστήματα καλλιεργειών-ζώων βασίζονται στην ποικιλία των τοπικών φυλών προσαρμοσμένα σε συγκεκριμένα περιβάλλοντα,</a:t>
            </a:r>
            <a:endParaRPr/>
          </a:p>
          <a:p>
            <a:pPr indent="-182880" lvl="1" marL="457200" rtl="0" algn="just">
              <a:lnSpc>
                <a:spcPct val="80000"/>
              </a:lnSpc>
              <a:spcBef>
                <a:spcPts val="370"/>
              </a:spcBef>
              <a:spcAft>
                <a:spcPts val="0"/>
              </a:spcAft>
              <a:buSzPts val="1850"/>
              <a:buChar char="•"/>
            </a:pPr>
            <a:r>
              <a:rPr b="0" lang="el-GR" sz="1850"/>
              <a:t>Στον υδρόβιο κόσμο, η παραδοσιακή ιχθυοκαλλιέργεια, η ολοκληρωμένη πολυτροπική υδατοκαλλιέργεια (IMTA) ή τα συστήματα εναλλαγής καλλιεργειών-ψαριών ακολουθούν τις ίδιες αρχές για τη μεγιστοποίηση της ποικιλομορφίας.</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ΣΥΝ-ΔΗΜΙΟΥΡΓΙΑ ΚΑΙ ΑΝΤΑΛΛΑΓΗ ΓΝΩΣΕΩΝ </a:t>
            </a:r>
            <a:endParaRPr/>
          </a:p>
        </p:txBody>
      </p:sp>
      <p:sp>
        <p:nvSpPr>
          <p:cNvPr id="125" name="Google Shape;125;p5"/>
          <p:cNvSpPr txBox="1"/>
          <p:nvPr>
            <p:ph idx="1" type="body"/>
          </p:nvPr>
        </p:nvSpPr>
        <p:spPr>
          <a:xfrm>
            <a:off x="457200" y="1752600"/>
            <a:ext cx="8147248" cy="4628728"/>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942"/>
              <a:buNone/>
            </a:pPr>
            <a:r>
              <a:rPr lang="el-GR" sz="1942"/>
              <a:t>Οι γεωργικές καινοτομίες ανταποκρίνονται καλύτερα στις τοπικές προκλήσεις όταν συν-δημιουργούνται μέσω συμμετοχικών διαδικασιών</a:t>
            </a:r>
            <a:endParaRPr sz="1942"/>
          </a:p>
          <a:p>
            <a:pPr indent="-182879" lvl="1" marL="457200" rtl="0" algn="just">
              <a:lnSpc>
                <a:spcPct val="80000"/>
              </a:lnSpc>
              <a:spcBef>
                <a:spcPts val="988"/>
              </a:spcBef>
              <a:spcAft>
                <a:spcPts val="0"/>
              </a:spcAft>
              <a:buSzPts val="1942"/>
              <a:buChar char="•"/>
            </a:pPr>
            <a:r>
              <a:rPr lang="el-GR" sz="1942"/>
              <a:t>Η αγρο-οικολογία βασίζεται στην εξειδικευμένη γνώση του περιεχομένου</a:t>
            </a:r>
            <a:endParaRPr sz="1942"/>
          </a:p>
          <a:p>
            <a:pPr indent="-182879" lvl="1" marL="457200" rtl="0" algn="just">
              <a:lnSpc>
                <a:spcPct val="80000"/>
              </a:lnSpc>
              <a:spcBef>
                <a:spcPts val="388"/>
              </a:spcBef>
              <a:spcAft>
                <a:spcPts val="0"/>
              </a:spcAft>
              <a:buSzPts val="1942"/>
              <a:buChar char="•"/>
            </a:pPr>
            <a:r>
              <a:rPr lang="el-GR" sz="1942"/>
              <a:t>Μέσω της διαδικασίας της συν-δημιουργίας, η αγρο-οικολογία αναμιγνύει την παραδοσιακή και αυτόχθονη γνώση με την πρακτική γνώση των παραγωγών και των εμπόρων και την διεθνή επιστημονική γνώση</a:t>
            </a:r>
            <a:endParaRPr sz="1942"/>
          </a:p>
          <a:p>
            <a:pPr indent="-182879" lvl="1" marL="457200" rtl="0" algn="just">
              <a:lnSpc>
                <a:spcPct val="80000"/>
              </a:lnSpc>
              <a:spcBef>
                <a:spcPts val="388"/>
              </a:spcBef>
              <a:spcAft>
                <a:spcPts val="0"/>
              </a:spcAft>
              <a:buSzPts val="1942"/>
              <a:buChar char="•"/>
            </a:pPr>
            <a:r>
              <a:rPr lang="el-GR" sz="1942"/>
              <a:t>Η εκπαίδευση -επίσημη και ανεπίσημη- αποτελεί θεμελιώδη λίθο στη διάχυση των αγρο-οικολογικών καινοτομιών, που προκύπτουν από τις διαδικασίες της συν-δημιουργίας. </a:t>
            </a:r>
            <a:endParaRPr sz="1942"/>
          </a:p>
          <a:p>
            <a:pPr indent="-228600" lvl="2" marL="1143000" rtl="0" algn="just">
              <a:lnSpc>
                <a:spcPct val="80000"/>
              </a:lnSpc>
              <a:spcBef>
                <a:spcPts val="333"/>
              </a:spcBef>
              <a:spcAft>
                <a:spcPts val="0"/>
              </a:spcAft>
              <a:buSzPts val="1665"/>
              <a:buChar char="•"/>
            </a:pPr>
            <a:r>
              <a:rPr lang="el-GR" sz="1665"/>
              <a:t>Για παράδειγμα, για περισσότερο από 30 χρόνια, το οριζόντιο κίνημα </a:t>
            </a:r>
            <a:r>
              <a:rPr i="1" lang="el-GR" sz="1665"/>
              <a:t>campesino a campesino</a:t>
            </a:r>
            <a:r>
              <a:rPr lang="el-GR" sz="1665"/>
              <a:t> διαδραματίζει καθοριστικό ρόλο στην ανταλλαγή αγρο-οικολογικών γνώσεων, συνδέοντας εκατοντάδες χιλιάδες παραγωγών στην Λατινική Αμερική. Σε αντίθεση, μοντέλα μεταφοράς τεχνολογίας «από πάνω προς τα κάτω» φαίνεται να έχουν περιορισμένη επιτυχία.</a:t>
            </a:r>
            <a:endParaRPr sz="1665"/>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ΣΥΝΕΡΓΙΕΣ</a:t>
            </a:r>
            <a:endParaRPr/>
          </a:p>
        </p:txBody>
      </p:sp>
      <p:sp>
        <p:nvSpPr>
          <p:cNvPr id="131" name="Google Shape;131;p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700"/>
              <a:buNone/>
            </a:pPr>
            <a:r>
              <a:rPr lang="el-GR" sz="1700"/>
              <a:t>Η δημιουργία συνεργιών ενισχύει τις λειτουργίες-κλειδιά σε όλα τα συστήματα τροφίμων, υποστηρίζοντας την παραγωγή και τις πολλαπλές υπηρεσίες του οικοσυστήματος.</a:t>
            </a:r>
            <a:endParaRPr sz="1700"/>
          </a:p>
          <a:p>
            <a:pPr indent="-182880" lvl="1" marL="457200" rtl="0" algn="just">
              <a:lnSpc>
                <a:spcPct val="80000"/>
              </a:lnSpc>
              <a:spcBef>
                <a:spcPts val="940"/>
              </a:spcBef>
              <a:spcAft>
                <a:spcPts val="0"/>
              </a:spcAft>
              <a:buSzPts val="1700"/>
              <a:buChar char="•"/>
            </a:pPr>
            <a:r>
              <a:rPr lang="el-GR" sz="1700"/>
              <a:t>Με τη βελτιστοποίηση των βιολογικών συνεργιών, οι αγρο-οικολογικές πρακτικές ενισχύουν τις οικολογικές λειτουργίες, οδηγώντας έτσι σε αποτελεσματικότερη χρήση των πόρων και ανθεκτικότητα.</a:t>
            </a:r>
            <a:endParaRPr sz="1700"/>
          </a:p>
          <a:p>
            <a:pPr indent="-228600" lvl="2" marL="1143000" rtl="0" algn="just">
              <a:lnSpc>
                <a:spcPct val="80000"/>
              </a:lnSpc>
              <a:spcBef>
                <a:spcPts val="306"/>
              </a:spcBef>
              <a:spcAft>
                <a:spcPts val="0"/>
              </a:spcAft>
              <a:buSzPts val="1530"/>
              <a:buChar char="•"/>
            </a:pPr>
            <a:r>
              <a:rPr lang="el-GR" sz="1530"/>
              <a:t>Για παράδειγμα, σε παγκόσμιο επίπεδο, η βιολογική δέσμευση του αζώτου από τα ψυχανθή σε συστήματα πολυκαλλιέργειας ή συστήματα αμειψισποράς εξοικονομούνται σχεδόν 10 εκατομμύρια δολάρια σε αζωτούχα λιπάσματα κάθε χρόνο, συμβάλλοντας παράλληλα στην υγεία του εδάφους, τον μετριασμό και την προσαρμογή των κλιματικών αλλαγών. Πέραν αυτού, περίπου το 15% του αζώτου που εφαρμόζεται στις καλλιέργειες προέρχεται από ζωική κοπριά, υπογραμμίζοντας τις συνέργειες που προκύπτουν από την ενσωμάτωση της καλλιέργειας και των ζώων.</a:t>
            </a:r>
            <a:endParaRPr sz="1530"/>
          </a:p>
          <a:p>
            <a:pPr indent="-182880" lvl="1" marL="457200" rtl="0" algn="just">
              <a:lnSpc>
                <a:spcPct val="80000"/>
              </a:lnSpc>
              <a:spcBef>
                <a:spcPts val="340"/>
              </a:spcBef>
              <a:spcAft>
                <a:spcPts val="0"/>
              </a:spcAft>
              <a:buSzPts val="1700"/>
              <a:buChar char="•"/>
            </a:pPr>
            <a:r>
              <a:rPr lang="el-GR" sz="1700"/>
              <a:t>Προκειμένου να προωθηθούν οι συνέργιες στο ευρύτερο σύστημα διατροφής και η καλύτερη διαχείριση των συναλλαγών, η αγρο-οικολογία υπογραμμίζει τη σημασία των εταιρικών σχέσεων, της συνεργασίας και της υπεύθυνης διακυβέρνησης, εμπλέκοντας τη συμμετοχή διαφόρων φορέων σε πολλαπλές κλίμακες.</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ΑΠΟΔΟΤΙΚΟΤΗΤΑ</a:t>
            </a:r>
            <a:endParaRPr/>
          </a:p>
        </p:txBody>
      </p:sp>
      <p:sp>
        <p:nvSpPr>
          <p:cNvPr id="137" name="Google Shape;137;p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700"/>
              <a:buNone/>
            </a:pPr>
            <a:r>
              <a:rPr lang="el-GR" sz="1700"/>
              <a:t>Οι καινοτόμες αγρο-οικολογικές πρακτικές παράγουν περισσότερο χρησιμοποιώντας λιγότερες ξένες εισροές.</a:t>
            </a:r>
            <a:endParaRPr sz="1700"/>
          </a:p>
          <a:p>
            <a:pPr indent="-182880" lvl="1" marL="457200" rtl="0" algn="just">
              <a:lnSpc>
                <a:spcPct val="90000"/>
              </a:lnSpc>
              <a:spcBef>
                <a:spcPts val="940"/>
              </a:spcBef>
              <a:spcAft>
                <a:spcPts val="0"/>
              </a:spcAft>
              <a:buSzPts val="1700"/>
              <a:buChar char="•"/>
            </a:pPr>
            <a:r>
              <a:rPr lang="el-GR" sz="1700"/>
              <a:t>Τα αγρο-οικολογικά συστήματα βελτιώνουν τη χρήση των φυσικών πόρων, ιδίως εκείνων που είναι άφθονα και ελεύθερα, όπως η ηλιακή ακτινοβολία, ο ατμοσφαιρικός άνθρακας και το άζωτο. </a:t>
            </a:r>
            <a:endParaRPr sz="1700"/>
          </a:p>
          <a:p>
            <a:pPr indent="-182880" lvl="1" marL="457200" rtl="0" algn="just">
              <a:lnSpc>
                <a:spcPct val="90000"/>
              </a:lnSpc>
              <a:spcBef>
                <a:spcPts val="340"/>
              </a:spcBef>
              <a:spcAft>
                <a:spcPts val="0"/>
              </a:spcAft>
              <a:buSzPts val="1700"/>
              <a:buChar char="•"/>
            </a:pPr>
            <a:r>
              <a:rPr lang="el-GR" sz="1700"/>
              <a:t>Με την ενίσχυση των βιολογικών διαδικασιών και την ανακύκλωση της βιομάζας, των θρεπτικών συστατικών και του νερού, οι παραγωγοί μπορούν να χρησιμοποιούν λιγότερους ξένες εισροές, μειώνοντας το κόστος και τις αρνητικές περιβαλλοντικές επιπτώσεις από τη χρήσης τους.</a:t>
            </a:r>
            <a:endParaRPr/>
          </a:p>
          <a:p>
            <a:pPr indent="-182880" lvl="1" marL="457200" rtl="0" algn="just">
              <a:lnSpc>
                <a:spcPct val="90000"/>
              </a:lnSpc>
              <a:spcBef>
                <a:spcPts val="340"/>
              </a:spcBef>
              <a:spcAft>
                <a:spcPts val="0"/>
              </a:spcAft>
              <a:buSzPts val="1700"/>
              <a:buChar char="•"/>
            </a:pPr>
            <a:r>
              <a:rPr lang="el-GR" sz="1700"/>
              <a:t>Ένας τρόπος μέτρησης της αποτελεσματικότητας των ολοκληρωμένων συστημάτων είναι η χρήση αναλογίας ισοδύναμης επιφάνειας (LER).</a:t>
            </a:r>
            <a:endParaRPr sz="1700"/>
          </a:p>
          <a:p>
            <a:pPr indent="-228600" lvl="2" marL="1143000" rtl="0" algn="just">
              <a:lnSpc>
                <a:spcPct val="90000"/>
              </a:lnSpc>
              <a:spcBef>
                <a:spcPts val="306"/>
              </a:spcBef>
              <a:spcAft>
                <a:spcPts val="0"/>
              </a:spcAft>
              <a:buSzPts val="1530"/>
              <a:buChar char="•"/>
            </a:pPr>
            <a:r>
              <a:rPr lang="el-GR" sz="1530"/>
              <a:t>Το LER συγκρίνει τις αποδόσεις μεταξύ της συνύπαρξης δύο ή περισσότερων ειδών καλλιέργειας ή/και κτηνοτροφίας (π.χ. καλλιέργειες, δέντρα, ζώα) με τις αποδόσεις από την ύπαρξη των ίδιων ειδών μεμονωμένα. Τα ολοκληρωμένα γεωργο-οικολογικά συστήματα συχνά αποδίδουν υψηλότερο LER.</a:t>
            </a:r>
            <a:endParaRPr sz="153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ΑΝΑΚΥΚΛΩΣΗ</a:t>
            </a:r>
            <a:endParaRPr/>
          </a:p>
        </p:txBody>
      </p:sp>
      <p:sp>
        <p:nvSpPr>
          <p:cNvPr id="143" name="Google Shape;143;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1" marL="0" rtl="0" algn="just">
              <a:lnSpc>
                <a:spcPct val="90000"/>
              </a:lnSpc>
              <a:spcBef>
                <a:spcPts val="0"/>
              </a:spcBef>
              <a:spcAft>
                <a:spcPts val="0"/>
              </a:spcAft>
              <a:buClr>
                <a:schemeClr val="dk1"/>
              </a:buClr>
              <a:buSzPts val="1700"/>
              <a:buNone/>
            </a:pPr>
            <a:r>
              <a:rPr b="1" lang="el-GR" sz="1700"/>
              <a:t>Περισσότερη ανακύκλωση σημαίνει γεωργική παραγωγή με χαμηλότερο οικονομικό και περιβαλλοντικό κόστος</a:t>
            </a:r>
            <a:endParaRPr sz="1700"/>
          </a:p>
          <a:p>
            <a:pPr indent="-182880" lvl="1" marL="457200" rtl="0" algn="just">
              <a:lnSpc>
                <a:spcPct val="90000"/>
              </a:lnSpc>
              <a:spcBef>
                <a:spcPts val="940"/>
              </a:spcBef>
              <a:spcAft>
                <a:spcPts val="0"/>
              </a:spcAft>
              <a:buSzPts val="1700"/>
              <a:buChar char="•"/>
            </a:pPr>
            <a:r>
              <a:rPr lang="el-GR" sz="1700"/>
              <a:t>Τα απόβλητα είναι μια ανθρώπινη ιδέα - δεν υπάρχει στα φυσικά οικοσυστήματα.</a:t>
            </a:r>
            <a:endParaRPr/>
          </a:p>
          <a:p>
            <a:pPr indent="-182880" lvl="1" marL="457200" rtl="0" algn="just">
              <a:lnSpc>
                <a:spcPct val="90000"/>
              </a:lnSpc>
              <a:spcBef>
                <a:spcPts val="340"/>
              </a:spcBef>
              <a:spcAft>
                <a:spcPts val="0"/>
              </a:spcAft>
              <a:buSzPts val="1700"/>
              <a:buChar char="•"/>
            </a:pPr>
            <a:r>
              <a:rPr lang="el-GR" sz="1700"/>
              <a:t>Η ανακύκλωση μπορεί να πραγματοποιηθεί τόσο σε επίπεδο αγροκτήματος όσο και εντός των τοπίων, μέσω της διαφοροποίησης και δημιουργίας συνεργειών μεταξύ διάφορων συστατικών και δραστηριοτήτων.</a:t>
            </a:r>
            <a:endParaRPr sz="1700"/>
          </a:p>
          <a:p>
            <a:pPr indent="-228600" lvl="2" marL="1143000" rtl="0" algn="just">
              <a:lnSpc>
                <a:spcPct val="90000"/>
              </a:lnSpc>
              <a:spcBef>
                <a:spcPts val="306"/>
              </a:spcBef>
              <a:spcAft>
                <a:spcPts val="0"/>
              </a:spcAft>
              <a:buSzPts val="1530"/>
              <a:buChar char="•"/>
            </a:pPr>
            <a:r>
              <a:rPr lang="el-GR" sz="1530"/>
              <a:t>Για παράδειγμα, στα γεωργο-δασικά συστήματα που περιλαμβάνουν δέντρα με βαθύ ριζικό σύστημα μπορούν να αποθηκεύσουν θρεπτικά συστατικά που έχουν χαθεί εκτός από τις ρίζες των ετήσιων καλλιεργειών.</a:t>
            </a:r>
            <a:endParaRPr sz="1530"/>
          </a:p>
          <a:p>
            <a:pPr indent="-228600" lvl="2" marL="1143000" rtl="0" algn="just">
              <a:lnSpc>
                <a:spcPct val="90000"/>
              </a:lnSpc>
              <a:spcBef>
                <a:spcPts val="306"/>
              </a:spcBef>
              <a:spcAft>
                <a:spcPts val="0"/>
              </a:spcAft>
              <a:buSzPts val="1530"/>
              <a:buChar char="•"/>
            </a:pPr>
            <a:r>
              <a:rPr lang="el-GR" sz="1530"/>
              <a:t>Τα συστήματα καλλιέργειας-ζώων προάγουν την ανακύκλωση οργανικών υλικών χρησιμοποιώντας την κοπριά σαν κομπόστα ή απευθείας ως λίπασμα και τα υπολείμματα και υποπροϊόντα των καλλιεργειών ως ζωοτροφές.</a:t>
            </a:r>
            <a:endParaRPr/>
          </a:p>
          <a:p>
            <a:pPr indent="-228600" lvl="2" marL="1143000" rtl="0" algn="just">
              <a:lnSpc>
                <a:spcPct val="90000"/>
              </a:lnSpc>
              <a:spcBef>
                <a:spcPts val="306"/>
              </a:spcBef>
              <a:spcAft>
                <a:spcPts val="0"/>
              </a:spcAft>
              <a:buSzPts val="1530"/>
              <a:buChar char="•"/>
            </a:pPr>
            <a:r>
              <a:rPr lang="el-GR" sz="1530"/>
              <a:t>Στα συστήματα ρυζιού-ψαριών, τα υδρόβια ζώα συμβάλλουν στη γονιμοποίηση της καλλιέργειας ρυζιού και στη μείωση των παρασίτων, μειώνοντας την ανάγκη για εισροές λιπασμάτων ή φυτοφαρμάκων.</a:t>
            </a:r>
            <a:endParaRPr sz="153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ΑΝΘΕΚΤΙΚΟΤΗΤΑ</a:t>
            </a:r>
            <a:endParaRPr/>
          </a:p>
        </p:txBody>
      </p:sp>
      <p:sp>
        <p:nvSpPr>
          <p:cNvPr id="149" name="Google Shape;149;p9"/>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l-GR" sz="1850"/>
              <a:t>Η ενισχυμένη ανθεκτικότητα ανθρώπων, κοινοτήτων και οικοσυστημάτων αποτελεί κλειδί για τη βιωσιμότητα των αγροτροφικών και γεωργικών συστημάτων.</a:t>
            </a:r>
            <a:endParaRPr sz="1850"/>
          </a:p>
          <a:p>
            <a:pPr indent="-182880" lvl="1" marL="457200" rtl="0" algn="just">
              <a:lnSpc>
                <a:spcPct val="90000"/>
              </a:lnSpc>
              <a:spcBef>
                <a:spcPts val="970"/>
              </a:spcBef>
              <a:spcAft>
                <a:spcPts val="0"/>
              </a:spcAft>
              <a:buSzPts val="1850"/>
              <a:buChar char="•"/>
            </a:pPr>
            <a:r>
              <a:rPr lang="el-GR" sz="1850"/>
              <a:t>Τα διαφοροποιημένα αγρο-οικολογικά συστήματα είναι πιο ανθεκτικά - έχουν μεγαλύτερη ικανότητα να ανακάμπτουν από τις διαταραχές, συμπεριλαμβανομένων ακραίων καιρικών φαινομένων όπως η ξηρασία, οι πλημμύρες ή οι τυφώνες, και να αντιστέκονται σε επιθέσεις επιβλαβών οργανισμών και ασθενειών.</a:t>
            </a:r>
            <a:endParaRPr/>
          </a:p>
          <a:p>
            <a:pPr indent="-182880" lvl="1" marL="457200" rtl="0" algn="just">
              <a:lnSpc>
                <a:spcPct val="90000"/>
              </a:lnSpc>
              <a:spcBef>
                <a:spcPts val="370"/>
              </a:spcBef>
              <a:spcAft>
                <a:spcPts val="0"/>
              </a:spcAft>
              <a:buSzPts val="1850"/>
              <a:buChar char="•"/>
            </a:pPr>
            <a:r>
              <a:rPr b="0" lang="el-GR" sz="1850"/>
              <a:t>Οι γεωργοοικονομικές προσεγγίσεις μπορούν επίσης να ενισχύσουν την κοινωνικο-οικονομική ανθεκτικότητα.</a:t>
            </a:r>
            <a:endParaRPr/>
          </a:p>
          <a:p>
            <a:pPr indent="-182880" lvl="1" marL="457200" rtl="0" algn="just">
              <a:lnSpc>
                <a:spcPct val="90000"/>
              </a:lnSpc>
              <a:spcBef>
                <a:spcPts val="370"/>
              </a:spcBef>
              <a:spcAft>
                <a:spcPts val="0"/>
              </a:spcAft>
              <a:buSzPts val="1850"/>
              <a:buChar char="•"/>
            </a:pPr>
            <a:r>
              <a:rPr b="0" lang="el-GR" sz="1850"/>
              <a:t>Με τη μείωση της εξάρτησης από ξένες εισροές, η αγρο-οικολογία μπορεί να μειώσει την έκθεση των παραγωγών σε οικονομικούς κινδύνους.</a:t>
            </a:r>
            <a:endParaRPr sz="1850"/>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