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6" r:id="rId2"/>
    <p:sldId id="293" r:id="rId3"/>
    <p:sldId id="294" r:id="rId4"/>
    <p:sldId id="295" r:id="rId5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4718" autoAdjust="0"/>
  </p:normalViewPr>
  <p:slideViewPr>
    <p:cSldViewPr>
      <p:cViewPr>
        <p:scale>
          <a:sx n="80" d="100"/>
          <a:sy n="80" d="100"/>
        </p:scale>
        <p:origin x="-88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8354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9. 4. 2020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hr-H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Αειφόρος Γ</a:t>
            </a:r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εωργική</a:t>
            </a:r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Παραγωγή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Αγροτουρισμός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358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0" dirty="0" err="1" smtClean="0"/>
              <a:t>Αειφοροσ</a:t>
            </a:r>
            <a:r>
              <a:rPr lang="el-GR" b="0" dirty="0" smtClean="0"/>
              <a:t> </a:t>
            </a:r>
            <a:r>
              <a:rPr lang="el-GR" b="0" dirty="0" err="1" smtClean="0"/>
              <a:t>γεωργια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752600"/>
            <a:ext cx="7931224" cy="43735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0" dirty="0" smtClean="0"/>
              <a:t>Πρακτικές ο</a:t>
            </a:r>
            <a:r>
              <a:rPr lang="el-GR" b="0" dirty="0" smtClean="0"/>
              <a:t>λοκληρωμένων συστημάτων φυτικής και ζωικής παραγωγής που έχουν εφαρμογή ανάλογα με την τοποθεσία μακροπρόθεσμα μπορούν: </a:t>
            </a:r>
            <a:endParaRPr lang="en-US" b="0" dirty="0" smtClean="0"/>
          </a:p>
          <a:p>
            <a:pPr lvl="1" algn="just"/>
            <a:r>
              <a:rPr lang="el-GR" dirty="0" smtClean="0"/>
              <a:t>να ι</a:t>
            </a:r>
            <a:r>
              <a:rPr lang="el-GR" b="0" dirty="0" smtClean="0"/>
              <a:t>κανοποιήσουν τις ανθρώπινες ανάγκες σε τρόφιμα και φυτικές ίνες,</a:t>
            </a:r>
            <a:endParaRPr lang="en-US" b="0" dirty="0" smtClean="0"/>
          </a:p>
          <a:p>
            <a:pPr lvl="1" algn="just"/>
            <a:r>
              <a:rPr lang="el-GR" dirty="0" smtClean="0"/>
              <a:t>να </a:t>
            </a:r>
            <a:r>
              <a:rPr lang="el-GR" b="0" dirty="0" smtClean="0"/>
              <a:t>ενισχύσουν την ποιότητα του περιβάλλοντος και τη βάση των φυσικών πόρων, από </a:t>
            </a:r>
            <a:r>
              <a:rPr lang="el-GR" b="0" smtClean="0"/>
              <a:t>τα οποία </a:t>
            </a:r>
            <a:r>
              <a:rPr lang="el-GR" b="0" dirty="0" smtClean="0"/>
              <a:t>εξαρτάται η αγροτική οικονομία,</a:t>
            </a:r>
            <a:endParaRPr lang="en-US" b="0" dirty="0"/>
          </a:p>
          <a:p>
            <a:pPr lvl="1" algn="just"/>
            <a:r>
              <a:rPr lang="el-GR" dirty="0" smtClean="0"/>
              <a:t>να </a:t>
            </a:r>
            <a:r>
              <a:rPr lang="el-GR" dirty="0" smtClean="0"/>
              <a:t>βελτιστοποιήσουν τη χρήση </a:t>
            </a:r>
            <a:r>
              <a:rPr lang="el-GR" dirty="0" smtClean="0"/>
              <a:t>των μη ανανεώσιμων πόρων και των πόρων της εκμετάλλευσης και </a:t>
            </a:r>
            <a:r>
              <a:rPr lang="el-GR" dirty="0" smtClean="0"/>
              <a:t>να ενσωματώσουν, όπου είναι δυνατόν, τους φυσικούς βιολογικούς κύκλους </a:t>
            </a:r>
            <a:r>
              <a:rPr lang="el-GR" dirty="0" smtClean="0"/>
              <a:t>και </a:t>
            </a:r>
            <a:r>
              <a:rPr lang="el-GR" dirty="0" smtClean="0"/>
              <a:t>τους ελέγχους,</a:t>
            </a:r>
          </a:p>
          <a:p>
            <a:pPr lvl="1" algn="just"/>
            <a:r>
              <a:rPr lang="el-GR" dirty="0" smtClean="0"/>
              <a:t>να </a:t>
            </a:r>
            <a:r>
              <a:rPr lang="el-GR" dirty="0" smtClean="0"/>
              <a:t>δ</a:t>
            </a:r>
            <a:r>
              <a:rPr lang="el-GR" b="0" dirty="0" smtClean="0"/>
              <a:t>ιατηρήσουν την οικονομική βιωσιμότητα των γεωργικών εκμεταλλεύσεων,</a:t>
            </a:r>
            <a:endParaRPr lang="en-US" b="0" dirty="0"/>
          </a:p>
          <a:p>
            <a:pPr lvl="1" algn="just"/>
            <a:r>
              <a:rPr lang="el-GR" dirty="0" smtClean="0"/>
              <a:t>να </a:t>
            </a:r>
            <a:r>
              <a:rPr lang="el-GR" dirty="0" smtClean="0"/>
              <a:t>βελτιώσουν </a:t>
            </a:r>
            <a:r>
              <a:rPr lang="el-GR" dirty="0" smtClean="0"/>
              <a:t>την ποιότητα ζωής των γεωργών και της κοινωνίας στο σύνολό </a:t>
            </a:r>
            <a:r>
              <a:rPr lang="el-GR" dirty="0" smtClean="0"/>
              <a:t>της.</a:t>
            </a:r>
            <a:endParaRPr lang="en-US" b="0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420237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491064" cy="1371600"/>
          </a:xfrm>
        </p:spPr>
        <p:txBody>
          <a:bodyPr>
            <a:normAutofit fontScale="90000"/>
          </a:bodyPr>
          <a:lstStyle/>
          <a:p>
            <a:r>
              <a:rPr lang="el-GR" b="0" dirty="0" err="1" smtClean="0"/>
              <a:t>Παραγοντεσ</a:t>
            </a:r>
            <a:r>
              <a:rPr lang="el-GR" b="0" dirty="0" smtClean="0"/>
              <a:t> που </a:t>
            </a:r>
            <a:r>
              <a:rPr lang="el-GR" b="0" dirty="0" err="1" smtClean="0"/>
              <a:t>επηρεαζουν</a:t>
            </a:r>
            <a:r>
              <a:rPr lang="el-GR" b="0" dirty="0" smtClean="0"/>
              <a:t> την </a:t>
            </a:r>
            <a:r>
              <a:rPr lang="el-GR" b="0" dirty="0" err="1" smtClean="0"/>
              <a:t>αειφορια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b="0" dirty="0" smtClean="0"/>
              <a:t>Οι πρακτικές που μπορούν να προκαλέσουν μακροχρόνιες βλάβες στο έδαφος περιλαμβάνουν υπερβολική επεξεργασία του εδάφους (που οδηγεί σε διάβρωση) και άρδευση χωρίς επαρκή αποστράγγιση (που οδηγεί σε </a:t>
            </a:r>
            <a:r>
              <a:rPr lang="el-GR" b="0" dirty="0" err="1" smtClean="0"/>
              <a:t>αλάτωση</a:t>
            </a:r>
            <a:r>
              <a:rPr lang="el-GR" b="0" dirty="0" smtClean="0"/>
              <a:t>).</a:t>
            </a:r>
          </a:p>
          <a:p>
            <a:pPr algn="just"/>
            <a:r>
              <a:rPr lang="el-GR" b="0" dirty="0" smtClean="0"/>
              <a:t>Οι σημαντικότεροι παράγοντες για τη γεωργική εκμετάλλευση </a:t>
            </a:r>
            <a:r>
              <a:rPr lang="el-GR" b="0" dirty="0" smtClean="0"/>
              <a:t>είναι:</a:t>
            </a:r>
            <a:endParaRPr lang="el-GR" b="0" dirty="0" smtClean="0"/>
          </a:p>
          <a:p>
            <a:pPr marL="1081088" indent="-368300" algn="just">
              <a:buFont typeface="Arial" pitchFamily="34" charset="0"/>
              <a:buChar char="•"/>
            </a:pPr>
            <a:r>
              <a:rPr lang="el-GR" b="0" dirty="0" smtClean="0"/>
              <a:t>κλίμα</a:t>
            </a:r>
            <a:endParaRPr lang="el-GR" b="0" dirty="0" smtClean="0"/>
          </a:p>
          <a:p>
            <a:pPr marL="1081088" indent="-368300" algn="just">
              <a:buFont typeface="Arial" pitchFamily="34" charset="0"/>
              <a:buChar char="•"/>
            </a:pPr>
            <a:r>
              <a:rPr lang="el-GR" b="0" dirty="0" smtClean="0"/>
              <a:t>έδαφος</a:t>
            </a:r>
            <a:endParaRPr lang="el-GR" b="0" dirty="0" smtClean="0"/>
          </a:p>
          <a:p>
            <a:pPr marL="1081088" indent="-368300" algn="just">
              <a:buFont typeface="Arial" pitchFamily="34" charset="0"/>
              <a:buChar char="•"/>
            </a:pPr>
            <a:r>
              <a:rPr lang="el-GR" b="0" dirty="0" smtClean="0"/>
              <a:t>θρεπτικά συστατικά </a:t>
            </a:r>
            <a:r>
              <a:rPr lang="el-GR" b="0" dirty="0" smtClean="0"/>
              <a:t>και</a:t>
            </a:r>
          </a:p>
          <a:p>
            <a:pPr marL="1081088" indent="-368300" algn="just">
              <a:buFont typeface="Arial" pitchFamily="34" charset="0"/>
              <a:buChar char="•"/>
            </a:pPr>
            <a:r>
              <a:rPr lang="el-GR" b="0" dirty="0" smtClean="0"/>
              <a:t>υδάτινοι πόροι</a:t>
            </a:r>
            <a:endParaRPr lang="hr-HR" dirty="0" smtClean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97314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0" dirty="0" err="1" smtClean="0"/>
              <a:t>μεθοδοι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buFont typeface="Arial" pitchFamily="34" charset="0"/>
              <a:buChar char="•"/>
            </a:pPr>
            <a:r>
              <a:rPr lang="el-GR" b="0" dirty="0" smtClean="0"/>
              <a:t>κ</a:t>
            </a:r>
            <a:r>
              <a:rPr lang="el-GR" b="0" dirty="0" smtClean="0"/>
              <a:t>αλλιέργεια  μεγάλου αριθμού </a:t>
            </a:r>
            <a:r>
              <a:rPr lang="el-GR" b="0" dirty="0" smtClean="0"/>
              <a:t>πολυετών φυτών στο ίδιο </a:t>
            </a:r>
            <a:r>
              <a:rPr lang="el-GR" b="0" dirty="0" smtClean="0"/>
              <a:t>τεμάχιο</a:t>
            </a:r>
            <a:r>
              <a:rPr lang="en-US" b="0" dirty="0" smtClean="0"/>
              <a:t>,</a:t>
            </a:r>
            <a:endParaRPr lang="hr-HR" b="0" dirty="0" smtClean="0"/>
          </a:p>
          <a:p>
            <a:pPr marL="273050" indent="-273050">
              <a:buFont typeface="Arial" pitchFamily="34" charset="0"/>
              <a:buChar char="•"/>
            </a:pPr>
            <a:r>
              <a:rPr lang="el-GR" b="0" dirty="0" smtClean="0"/>
              <a:t>δέσμευση αζώτου,</a:t>
            </a:r>
            <a:endParaRPr lang="hr-HR" b="0" dirty="0" smtClean="0"/>
          </a:p>
          <a:p>
            <a:pPr marL="273050" indent="-273050">
              <a:buFont typeface="Arial" pitchFamily="34" charset="0"/>
              <a:buChar char="•"/>
            </a:pPr>
            <a:r>
              <a:rPr lang="el-GR" b="0" dirty="0" smtClean="0"/>
              <a:t>εναλλαγή </a:t>
            </a:r>
            <a:r>
              <a:rPr lang="el-GR" b="0" dirty="0" smtClean="0"/>
              <a:t>καλλιεργειών,</a:t>
            </a:r>
            <a:endParaRPr lang="hr-HR" b="0" dirty="0" smtClean="0"/>
          </a:p>
          <a:p>
            <a:pPr marL="273050" indent="-273050">
              <a:buFont typeface="Arial" pitchFamily="34" charset="0"/>
              <a:buChar char="•"/>
            </a:pPr>
            <a:r>
              <a:rPr lang="el-GR" b="0" dirty="0" smtClean="0"/>
              <a:t>ε</a:t>
            </a:r>
            <a:r>
              <a:rPr lang="el-GR" b="0" dirty="0" smtClean="0"/>
              <a:t>ντατικοποίηση,</a:t>
            </a:r>
            <a:endParaRPr lang="hr-HR" b="0" dirty="0" smtClean="0"/>
          </a:p>
          <a:p>
            <a:pPr marL="273050" indent="-273050">
              <a:buFont typeface="Arial" pitchFamily="34" charset="0"/>
              <a:buChar char="•"/>
            </a:pPr>
            <a:r>
              <a:rPr lang="el-GR" b="0" dirty="0" smtClean="0"/>
              <a:t>α</a:t>
            </a:r>
            <a:r>
              <a:rPr lang="el-GR" b="0" dirty="0" smtClean="0"/>
              <a:t>ποδοτική </a:t>
            </a:r>
            <a:r>
              <a:rPr lang="el-GR" b="0" dirty="0" smtClean="0"/>
              <a:t>χρήση </a:t>
            </a:r>
            <a:r>
              <a:rPr lang="el-GR" b="0" dirty="0" smtClean="0"/>
              <a:t>νερού,</a:t>
            </a:r>
            <a:endParaRPr lang="hr-HR" b="0" dirty="0"/>
          </a:p>
          <a:p>
            <a:pPr marL="273050" indent="-273050">
              <a:buFont typeface="Arial" pitchFamily="34" charset="0"/>
              <a:buChar char="•"/>
            </a:pPr>
            <a:r>
              <a:rPr lang="el-GR" b="0" dirty="0" smtClean="0"/>
              <a:t>έδαφος και θρεπτικά </a:t>
            </a:r>
            <a:r>
              <a:rPr lang="el-GR" b="0" dirty="0" smtClean="0"/>
              <a:t>συστατικά,</a:t>
            </a:r>
            <a:endParaRPr lang="hr-HR" b="0" dirty="0" smtClean="0"/>
          </a:p>
          <a:p>
            <a:pPr marL="273050" indent="-273050">
              <a:buFont typeface="Arial" pitchFamily="34" charset="0"/>
              <a:buChar char="•"/>
            </a:pPr>
            <a:r>
              <a:rPr lang="el-GR" b="0" dirty="0" smtClean="0"/>
              <a:t>παράσιτα και </a:t>
            </a:r>
            <a:r>
              <a:rPr lang="el-GR" b="0" dirty="0" smtClean="0"/>
              <a:t>ζιζάνια,</a:t>
            </a:r>
            <a:endParaRPr lang="el-GR" b="0" dirty="0" smtClean="0"/>
          </a:p>
          <a:p>
            <a:pPr marL="273050" indent="-273050">
              <a:buFont typeface="Arial" pitchFamily="34" charset="0"/>
              <a:buChar char="•"/>
            </a:pPr>
            <a:r>
              <a:rPr lang="el-GR" b="0" dirty="0" smtClean="0"/>
              <a:t>φ</a:t>
            </a:r>
            <a:r>
              <a:rPr lang="el-GR" b="0" dirty="0" smtClean="0"/>
              <a:t>υτά,</a:t>
            </a:r>
            <a:endParaRPr lang="hr-HR" b="0" dirty="0" smtClean="0"/>
          </a:p>
          <a:p>
            <a:pPr marL="273050" indent="-273050">
              <a:buFont typeface="Arial" pitchFamily="34" charset="0"/>
              <a:buChar char="•"/>
            </a:pPr>
            <a:r>
              <a:rPr lang="el-GR" b="0" dirty="0" smtClean="0"/>
              <a:t>παραδοσιακή </a:t>
            </a:r>
            <a:r>
              <a:rPr lang="el-GR" b="0" dirty="0" smtClean="0"/>
              <a:t>γεωργία,</a:t>
            </a:r>
            <a:endParaRPr lang="el-GR" b="0" dirty="0" smtClean="0"/>
          </a:p>
          <a:p>
            <a:pPr marL="273050" indent="-273050">
              <a:buFont typeface="Arial" pitchFamily="34" charset="0"/>
              <a:buChar char="•"/>
            </a:pPr>
            <a:r>
              <a:rPr lang="el-GR" b="0" dirty="0" smtClean="0"/>
              <a:t>εναλλακτική </a:t>
            </a:r>
            <a:r>
              <a:rPr lang="el-GR" b="0" dirty="0" smtClean="0"/>
              <a:t>γεωργία.</a:t>
            </a:r>
            <a:endParaRPr lang="hr-HR" b="0" dirty="0"/>
          </a:p>
        </p:txBody>
      </p:sp>
    </p:spTree>
    <p:extLst>
      <p:ext uri="{BB962C8B-B14F-4D97-AF65-F5344CB8AC3E}">
        <p14:creationId xmlns:p14="http://schemas.microsoft.com/office/powerpoint/2010/main" xmlns="" val="25390238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2969</TotalTime>
  <Words>205</Words>
  <Application>Microsoft Office PowerPoint</Application>
  <PresentationFormat>On-screen Show (4:3)</PresentationFormat>
  <Paragraphs>32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Základné</vt:lpstr>
      <vt:lpstr>4. Αειφόρος Γεωργική Παραγωγή</vt:lpstr>
      <vt:lpstr>Αειφοροσ γεωργια</vt:lpstr>
      <vt:lpstr>Παραγοντεσ που επηρεαζουν την αειφορια</vt:lpstr>
      <vt:lpstr>μεθοδοι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user</cp:lastModifiedBy>
  <cp:revision>267</cp:revision>
  <cp:lastPrinted>2019-02-12T08:21:40Z</cp:lastPrinted>
  <dcterms:created xsi:type="dcterms:W3CDTF">2019-02-10T21:49:04Z</dcterms:created>
  <dcterms:modified xsi:type="dcterms:W3CDTF">2020-04-09T09:09:10Z</dcterms:modified>
</cp:coreProperties>
</file>