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7315200" cy="9601200"/>
  <p:embeddedFontLst>
    <p:embeddedFont>
      <p:font typeface="Arial Black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i3yQ6h8/HRp3w0GDXcivyvigTR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1062FCD-A833-4F83-992F-5D18154D131C}">
  <a:tblStyle styleId="{31062FCD-A833-4F83-992F-5D18154D131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F4FE"/>
          </a:solidFill>
        </a:fill>
      </a:tcStyle>
    </a:wholeTbl>
    <a:band1H>
      <a:tcTxStyle/>
      <a:tcStyle>
        <a:fill>
          <a:solidFill>
            <a:srgbClr val="CFE9FD"/>
          </a:solidFill>
        </a:fill>
      </a:tcStyle>
    </a:band1H>
    <a:band2H>
      <a:tcTxStyle/>
    </a:band2H>
    <a:band1V>
      <a:tcTxStyle/>
      <a:tcStyle>
        <a:fill>
          <a:solidFill>
            <a:srgbClr val="CFE9F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6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font" Target="fonts/ArialBlack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l-G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l-G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1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pic>
        <p:nvPicPr>
          <p:cNvPr id="26" name="Google Shape;2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4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5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5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5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8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0" name="Google Shape;70;p1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9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8" name="Google Shape;78;p19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15" name="Google Shape;15;p10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24431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l-G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7. Οικονομική και επιχειρηματική ανάλυση της αγροτουριστικής οικονομίας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l-G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l-G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l-G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el-GR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Αγροτουρισμός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</a:pPr>
            <a:r>
              <a:rPr lang="el-GR" sz="3200"/>
              <a:t>ΠΡΟΓΡΑΜΜΑΤΙΣΜΟΣ ΚΑΙ ΑΝΑΠΤΥΞΗ</a:t>
            </a:r>
            <a:endParaRPr sz="3200"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457200" y="1524325"/>
            <a:ext cx="8195100" cy="50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600"/>
          </a:p>
          <a:p>
            <a:pPr indent="-355600" lvl="0" marL="342900" rtl="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l-GR" sz="1600"/>
              <a:t>Ο ρόλος του τουρισμού για την τοπική οικονομική ανάπτυξη (LED) είναι ζωτικής σημασίας </a:t>
            </a:r>
            <a:endParaRPr sz="1600"/>
          </a:p>
          <a:p>
            <a:pPr indent="-254000" lvl="1" marL="800100" rtl="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/>
          </a:p>
          <a:p>
            <a:pPr indent="-355600" lvl="1" marL="8001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600"/>
              <a:buChar char="•"/>
            </a:pPr>
            <a:r>
              <a:rPr lang="el-GR" sz="1600"/>
              <a:t>κίνητρο για την προώθηση τοπικών ευκαιριών απασχόλησης και ανάπτυξης</a:t>
            </a:r>
            <a:endParaRPr sz="2200"/>
          </a:p>
          <a:p>
            <a:pPr indent="-254000" lvl="1" marL="8001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/>
          </a:p>
          <a:p>
            <a:pPr indent="-355600" lvl="1" marL="8001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600"/>
              <a:buChar char="•"/>
            </a:pPr>
            <a:r>
              <a:rPr lang="el-GR" sz="1600"/>
              <a:t>πρωτοβουλίες τοπικού προγραμματισμού που έχουν σχεδιαστεί για τη δημιουργία τοποθεσιών ως κέντρων για </a:t>
            </a:r>
            <a:r>
              <a:rPr lang="el-GR" sz="1600"/>
              <a:t>καταναλωτικούς</a:t>
            </a:r>
            <a:r>
              <a:rPr lang="el-GR" sz="1600"/>
              <a:t> και όχι για παραγωγικούς σκοπούς</a:t>
            </a:r>
            <a:endParaRPr sz="1600"/>
          </a:p>
          <a:p>
            <a:pPr indent="-2540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600"/>
          </a:p>
          <a:p>
            <a:pPr indent="-355600" lvl="0" marL="342900" rtl="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l-GR" sz="1600"/>
              <a:t>αγροτική αναδιάρθρωση σε «ενδιάμεσους τουριστικούς χώρους»</a:t>
            </a:r>
            <a:endParaRPr sz="1600"/>
          </a:p>
          <a:p>
            <a:pPr indent="-254000" lvl="1" marL="800100" rtl="0" algn="l">
              <a:lnSpc>
                <a:spcPct val="80000"/>
              </a:lnSpc>
              <a:spcBef>
                <a:spcPts val="8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/>
          </a:p>
          <a:p>
            <a:pPr indent="-355600" lvl="1" marL="8001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600"/>
              <a:buChar char="•"/>
            </a:pPr>
            <a:r>
              <a:rPr lang="el-GR" sz="1600"/>
              <a:t>καταλύτης για την αναζωογόνηση προβληματικών αγροτικών οικονομιών</a:t>
            </a:r>
            <a:endParaRPr sz="1600"/>
          </a:p>
          <a:p>
            <a:pPr indent="-355600" lvl="1" marL="8001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600"/>
              <a:buChar char="•"/>
            </a:pPr>
            <a:r>
              <a:rPr lang="el-GR" sz="1600"/>
              <a:t>Οφέλη:</a:t>
            </a:r>
            <a:endParaRPr sz="2200"/>
          </a:p>
          <a:p>
            <a:pPr indent="-355600" lvl="2" marL="1485900" rtl="0" algn="l">
              <a:lnSpc>
                <a:spcPct val="80000"/>
              </a:lnSpc>
              <a:spcBef>
                <a:spcPts val="252"/>
              </a:spcBef>
              <a:spcAft>
                <a:spcPts val="0"/>
              </a:spcAft>
              <a:buSzPts val="1460"/>
              <a:buChar char="•"/>
            </a:pPr>
            <a:r>
              <a:rPr lang="el-GR" sz="1460"/>
              <a:t>Tα πρόσθετα έσοδα μπορούν να στηρίξουν τις επιχειρήσεις, να διαφυλάξουν τον αγροτικό τρόπο ζωής, να διατηρήσουν τις γεωργικές εκτάσεις</a:t>
            </a:r>
            <a:endParaRPr sz="2000"/>
          </a:p>
          <a:p>
            <a:pPr indent="-355600" lvl="2" marL="1485900" rtl="0" algn="l">
              <a:lnSpc>
                <a:spcPct val="80000"/>
              </a:lnSpc>
              <a:spcBef>
                <a:spcPts val="252"/>
              </a:spcBef>
              <a:spcAft>
                <a:spcPts val="0"/>
              </a:spcAft>
              <a:buSzPts val="1460"/>
              <a:buChar char="•"/>
            </a:pPr>
            <a:r>
              <a:rPr lang="el-GR" sz="1460"/>
              <a:t>περιβαλλοντικές ανέσεις,</a:t>
            </a:r>
            <a:endParaRPr sz="2000"/>
          </a:p>
          <a:p>
            <a:pPr indent="-355600" lvl="2" marL="1485900" rtl="0" algn="l">
              <a:lnSpc>
                <a:spcPct val="80000"/>
              </a:lnSpc>
              <a:spcBef>
                <a:spcPts val="252"/>
              </a:spcBef>
              <a:spcAft>
                <a:spcPts val="0"/>
              </a:spcAft>
              <a:buSzPts val="1460"/>
              <a:buChar char="•"/>
            </a:pPr>
            <a:r>
              <a:rPr lang="el-GR" sz="1460"/>
              <a:t>ευκαιρίες αναψυχής,</a:t>
            </a:r>
            <a:endParaRPr sz="2000"/>
          </a:p>
          <a:p>
            <a:pPr indent="-355600" lvl="2" marL="1485900" rtl="0" algn="l">
              <a:lnSpc>
                <a:spcPct val="80000"/>
              </a:lnSpc>
              <a:spcBef>
                <a:spcPts val="252"/>
              </a:spcBef>
              <a:spcAft>
                <a:spcPts val="0"/>
              </a:spcAft>
              <a:buSzPts val="1460"/>
              <a:buChar char="•"/>
            </a:pPr>
            <a:r>
              <a:rPr lang="el-GR" sz="1460"/>
              <a:t>διαχείριση τοπίου,</a:t>
            </a:r>
            <a:endParaRPr sz="2000"/>
          </a:p>
          <a:p>
            <a:pPr indent="-355600" lvl="2" marL="1485900" rtl="0" algn="l">
              <a:lnSpc>
                <a:spcPct val="80000"/>
              </a:lnSpc>
              <a:spcBef>
                <a:spcPts val="252"/>
              </a:spcBef>
              <a:spcAft>
                <a:spcPts val="0"/>
              </a:spcAft>
              <a:buSzPts val="1460"/>
              <a:buChar char="•"/>
            </a:pPr>
            <a:r>
              <a:rPr lang="el-GR" sz="1460"/>
              <a:t>βιοποικιλότητα και </a:t>
            </a:r>
            <a:r>
              <a:rPr lang="el-GR" sz="1460"/>
              <a:t>πολιτισμική</a:t>
            </a:r>
            <a:r>
              <a:rPr lang="el-GR" sz="1460"/>
              <a:t> διατήρηση</a:t>
            </a:r>
            <a:endParaRPr sz="146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ΚΑΘΟΡΙΣΤΙΚΟΙ ΠΑΡΑΓΟΝΤΕΣ ΤΗΣ ΤΙΜΗΣ</a:t>
            </a:r>
            <a:endParaRPr/>
          </a:p>
        </p:txBody>
      </p:sp>
      <p:grpSp>
        <p:nvGrpSpPr>
          <p:cNvPr id="115" name="Google Shape;115;p3"/>
          <p:cNvGrpSpPr/>
          <p:nvPr/>
        </p:nvGrpSpPr>
        <p:grpSpPr>
          <a:xfrm>
            <a:off x="1752432" y="1752605"/>
            <a:ext cx="5425425" cy="4373563"/>
            <a:chOff x="1295201" y="0"/>
            <a:chExt cx="5029596" cy="4373563"/>
          </a:xfrm>
        </p:grpSpPr>
        <p:sp>
          <p:nvSpPr>
            <p:cNvPr id="116" name="Google Shape;116;p3"/>
            <p:cNvSpPr/>
            <p:nvPr/>
          </p:nvSpPr>
          <p:spPr>
            <a:xfrm>
              <a:off x="1295201" y="0"/>
              <a:ext cx="4373563" cy="4373563"/>
            </a:xfrm>
            <a:prstGeom prst="triangle">
              <a:avLst>
                <a:gd fmla="val 50000" name="adj"/>
              </a:avLst>
            </a:prstGeom>
            <a:solidFill>
              <a:srgbClr val="4CB3CE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481982" y="439705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3C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3507252" y="464975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l-GR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Κόστος προϊόντος</a:t>
              </a:r>
              <a:endParaRPr sz="1700"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481982" y="1022064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6D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3507252" y="1047334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el-GR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Η χρησιμότητα και η ζήτηση</a:t>
              </a:r>
              <a:endPara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3481982" y="1604422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CB9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3507252" y="1629692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el-GR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Η έκταση του ανταγωνισμού στην αγορά</a:t>
              </a:r>
              <a:endPara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481982" y="2186781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DBC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24" name="Google Shape;124;p3"/>
            <p:cNvSpPr txBox="1"/>
            <p:nvPr/>
          </p:nvSpPr>
          <p:spPr>
            <a:xfrm>
              <a:off x="3507252" y="2212051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el-GR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Κυβερνητικοί και νομικοί κανονισμοί</a:t>
              </a:r>
              <a:endPara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3481982" y="2769140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4EC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3507252" y="2794410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l-GR" sz="2100" u="none" cap="none" strike="noStrike">
                  <a:solidFill>
                    <a:srgbClr val="1E5E70"/>
                  </a:solidFill>
                  <a:latin typeface="Arial"/>
                  <a:ea typeface="Arial"/>
                  <a:cs typeface="Arial"/>
                  <a:sym typeface="Arial"/>
                </a:rPr>
                <a:t>Στόχοι Τιμολόγησης</a:t>
              </a:r>
              <a:endParaRPr b="0" i="0" sz="2100" u="none" cap="none" strike="noStrike">
                <a:solidFill>
                  <a:srgbClr val="1E5E7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3481982" y="3351498"/>
              <a:ext cx="2842815" cy="5176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8575">
              <a:solidFill>
                <a:srgbClr val="50C2F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3507252" y="3376768"/>
              <a:ext cx="2792275" cy="46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l-GR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Μέθοδοι μάρκετινγκ που χρησιμοποιούνται</a:t>
              </a:r>
              <a:endPara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 txBox="1"/>
          <p:nvPr>
            <p:ph type="title"/>
          </p:nvPr>
        </p:nvSpPr>
        <p:spPr>
          <a:xfrm>
            <a:off x="457200" y="152718"/>
            <a:ext cx="670708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ΣΤΟΧΟΙ ΤΙΜΟΛΟΓΗΣΗΣ ΚΑΘΕ ΕΠΙΧΕΙΡΗΣΗΣ</a:t>
            </a:r>
            <a:endParaRPr/>
          </a:p>
        </p:txBody>
      </p:sp>
      <p:grpSp>
        <p:nvGrpSpPr>
          <p:cNvPr id="135" name="Google Shape;135;p4"/>
          <p:cNvGrpSpPr/>
          <p:nvPr/>
        </p:nvGrpSpPr>
        <p:grpSpPr>
          <a:xfrm>
            <a:off x="2180456" y="1752600"/>
            <a:ext cx="4700736" cy="4700736"/>
            <a:chOff x="1723256" y="0"/>
            <a:chExt cx="4700736" cy="4700736"/>
          </a:xfrm>
        </p:grpSpPr>
        <p:sp>
          <p:nvSpPr>
            <p:cNvPr id="136" name="Google Shape;136;p4"/>
            <p:cNvSpPr/>
            <p:nvPr/>
          </p:nvSpPr>
          <p:spPr>
            <a:xfrm>
              <a:off x="1723256" y="0"/>
              <a:ext cx="4700736" cy="4700736"/>
            </a:xfrm>
            <a:prstGeom prst="diamond">
              <a:avLst/>
            </a:prstGeom>
            <a:solidFill>
              <a:srgbClr val="CFE4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904860" y="446569"/>
              <a:ext cx="2125732" cy="1788096"/>
            </a:xfrm>
            <a:prstGeom prst="roundRect">
              <a:avLst>
                <a:gd fmla="val 16667" name="adj"/>
              </a:avLst>
            </a:prstGeom>
            <a:solidFill>
              <a:srgbClr val="4CB3CE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1992148" y="533857"/>
              <a:ext cx="1951156" cy="161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l-GR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1.Μεγιστοποίηση κέρδους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4149304" y="446569"/>
              <a:ext cx="2125732" cy="1788096"/>
            </a:xfrm>
            <a:prstGeom prst="roundRect">
              <a:avLst>
                <a:gd fmla="val 16667" name="adj"/>
              </a:avLst>
            </a:prstGeom>
            <a:solidFill>
              <a:srgbClr val="4CB8DD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4236592" y="533857"/>
              <a:ext cx="1951156" cy="161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0" i="0" lang="el-GR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2.Απόκτηση ηγεσίας μεριδίου αγοράς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1904860" y="2420879"/>
              <a:ext cx="2125732" cy="1788096"/>
            </a:xfrm>
            <a:prstGeom prst="roundRect">
              <a:avLst>
                <a:gd fmla="val 16667" name="adj"/>
              </a:avLst>
            </a:prstGeom>
            <a:solidFill>
              <a:srgbClr val="4DBEEB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1992148" y="2508167"/>
              <a:ext cx="1951156" cy="161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l-GR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 Επιβίωση σε μια ανταγωνιστική αγορά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4149304" y="2420879"/>
              <a:ext cx="2125732" cy="1788096"/>
            </a:xfrm>
            <a:prstGeom prst="roundRect">
              <a:avLst>
                <a:gd fmla="val 16667" name="adj"/>
              </a:avLst>
            </a:prstGeom>
            <a:solidFill>
              <a:srgbClr val="50C2F7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4236592" y="2508167"/>
              <a:ext cx="1951156" cy="161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l-GR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4.Επίτευξη ηγεσίας  ποιοτικών προϊόντων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>
            <p:ph type="title"/>
          </p:nvPr>
        </p:nvSpPr>
        <p:spPr>
          <a:xfrm>
            <a:off x="457200" y="152718"/>
            <a:ext cx="6851104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ΔΙΑΧΕΙΡΙΣΗ ΕΡΓΟΥ</a:t>
            </a:r>
            <a:endParaRPr/>
          </a:p>
        </p:txBody>
      </p:sp>
      <p:sp>
        <p:nvSpPr>
          <p:cNvPr id="150" name="Google Shape;150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Οι βέλτιστες πρακτικές διαχείρισης για μια επιχείρηση αγροτουρισμού περιλαμβάνουν: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1) Παροχή αυθεντικής εμπειρίας αγροκτήματος,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2) Παροχή εκπαιδευτικής εμπειρίας,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3) Παροχή εξαίρετης εξυπηρέτησης πελατών,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4) Παροχή επαρκών δημόσιων εγκαταστάσεων,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5) Διατήρηση ασφαλούς και προσβάσιμου περιβάλλοντος,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6) Δημιουργία καλών σχέσεων με την κοινότητα, και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7) Προγραμματισμός των μελλοντικών χρηματο-οικονομικών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>
            <p:ph type="title"/>
          </p:nvPr>
        </p:nvSpPr>
        <p:spPr>
          <a:xfrm>
            <a:off x="457200" y="152718"/>
            <a:ext cx="627504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ΕΚΤΙΜΗΣΗ ΔΥΝΑΤΟΤΗΤΩΝ</a:t>
            </a:r>
            <a:endParaRPr/>
          </a:p>
        </p:txBody>
      </p:sp>
      <p:sp>
        <p:nvSpPr>
          <p:cNvPr id="156" name="Google Shape;156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Μόλις αντιληφθείτε τα ενδιαφέροντα των επισκεπτών, τις τάσεις της αγοράς και του φάσματος των πιθανών δραστηριοτήτων, το επόμενο βήμα είναι να εκτιμήσετε με ποιο τρόπο ο αγροτουρισμός ταιριάζει στις δεξιότητες και τα ενδιαφέροντά σας, στα ακίνητά σας και στην αγορά.</a:t>
            </a:r>
            <a:endParaRPr sz="1850"/>
          </a:p>
          <a:p>
            <a:pPr indent="0" lvl="0" marL="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t/>
            </a:r>
            <a:endParaRPr sz="1850"/>
          </a:p>
          <a:p>
            <a:pPr indent="0" lvl="0" marL="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rgbClr val="1E5E70"/>
              </a:buClr>
              <a:buSzPts val="1850"/>
              <a:buNone/>
            </a:pPr>
            <a:r>
              <a:rPr lang="el-GR" sz="1850">
                <a:solidFill>
                  <a:srgbClr val="1E5E70"/>
                </a:solidFill>
              </a:rPr>
              <a:t>ΑΥΤΟ-ΑΞΙΟΛΟΓΗΣΗ:</a:t>
            </a:r>
            <a:endParaRPr sz="1850">
              <a:solidFill>
                <a:srgbClr val="1E5E70"/>
              </a:solidFill>
            </a:endParaRPr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Είναι ο Αγροτουρισμός κατάλληλος για εσάς και την οικογένειά σας;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Είναι το ακίνητό σας κατάλληλο για αγροτουρισμό;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Έχετε τον χρόνο να ασχοληθείτε με αυτό?</a:t>
            </a:r>
            <a:endParaRPr sz="1850"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Υπάρχει βάση πελατολογίου για την ιδέα σας;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Ποιες διασυνδέσεις είναι σημαντικές για την επιτυχία σας;</a:t>
            </a:r>
            <a:endParaRPr sz="18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7"/>
          <p:cNvGraphicFramePr/>
          <p:nvPr/>
        </p:nvGraphicFramePr>
        <p:xfrm>
          <a:off x="513226" y="107328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{31062FCD-A833-4F83-992F-5D18154D131C}</a:tableStyleId>
              </a:tblPr>
              <a:tblGrid>
                <a:gridCol w="3532075"/>
                <a:gridCol w="4709400"/>
              </a:tblGrid>
              <a:tr h="3190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Μύθος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Πραγματικότητα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4922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Ο αγροτουρισμός απαιτεί πολλές χρηματο-οικονομικές επενδύσεις.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Ο αριθμός σε περιουσιακά στοιχεία που έχετε ήδη μπορεί να σας εκπλήξει.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8076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Αγροτουρισμός σημαίνει ότι δεν θα έχετε ποτέ διάλειμμα.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Υπάρχουν πολλές δραστηριότητες από τις οποίες μπορείτε να επιλέξετε. Εσείς είστε το αφεντικό και μπορείτε να επιλέξετε πότε θέλετε να </a:t>
                      </a:r>
                      <a:r>
                        <a:rPr lang="el-GR" sz="1200"/>
                        <a:t>εξασκήσετε</a:t>
                      </a:r>
                      <a:r>
                        <a:rPr lang="el-GR" sz="1200" u="none" cap="none" strike="noStrike"/>
                        <a:t> τον αγροτουρισμό.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6654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Ο αγροτουρισμός απαιτεί πολλές και μεγάλες αλλαγές.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Μπορείτε να αποφασίσετε τι λειτουργεί καλύτερα για το χώρο σας, επομένως η ανάγκη για αλλαγές θα εξαρτηθεί από το όραμά σας για τη νέα επιχείρηση.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8076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Ο αγροτουρισμός απαιτεί πολλή εμπειρία για να επιτύχει.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Τα βασικά που χρειάζονται για επιτυχία στον αγροτουρισμό είναι ο καλός σχεδιασμός και διαχείριση. Αυτό απαιτεί επιμέλεια και όχι απαραίτητα πολλή εμπειρία.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6654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Για την εκκίνηση μιας αγροτουριστικής επιχείρησης απαιτείται η εργοδότηση νέων υπαλλήλων.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Εσείς αποφασίζετε πόσο μεγάλη θα είναι η αγροτουριστική σας επιχείρηση. Πολλές δραστηριότητες απαιτούν μόνο εσάς.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6654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Με τον αγροτουρισμό σημαίνει ότι θα έχω μεγάλο αριθμό επισκεπτών στο κατάλυμά μου.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Μπορείτε να ελέγξετε το επίπεδο άνεσής σας ανάλογα με τους επισκέπτες. Μπορείτε να δραστηριοποιηθείτε στον αγροτουρισμό ακόμη και με έναν μόνο πελάτη τη φορά.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  <a:tr h="9785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Οι αγροτουρ</a:t>
                      </a:r>
                      <a:r>
                        <a:rPr lang="el-GR" sz="1200"/>
                        <a:t>ί</a:t>
                      </a:r>
                      <a:r>
                        <a:rPr lang="el-GR" sz="1200" u="none" cap="none" strike="noStrike"/>
                        <a:t>στες είναι ενοχλητικοί και  δημιουργούν προβλήματα.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-GR" sz="1200" u="none" cap="none" strike="noStrike"/>
                        <a:t>Μπορείτε να αντιστοιχίσετε δραστηριότητες του τουρισμού με πράγματα που σας ενδιαφέρουν. Η κα</a:t>
                      </a:r>
                      <a:r>
                        <a:rPr lang="el-GR" sz="1200"/>
                        <a:t>λή αρμονία</a:t>
                      </a:r>
                      <a:r>
                        <a:rPr lang="el-GR" sz="1200" u="none" cap="none" strike="noStrike"/>
                        <a:t> συνεπάγεται ότι πιο πιθανό είναι να προσελκύσετε άτομα με τα οποία μπορείτε να συ</a:t>
                      </a:r>
                      <a:r>
                        <a:rPr lang="el-GR" sz="1200"/>
                        <a:t>ναναστραφείτε</a:t>
                      </a:r>
                      <a:r>
                        <a:rPr lang="el-GR" sz="1200" u="none" cap="none" strike="noStrike"/>
                        <a:t>.</a:t>
                      </a:r>
                      <a:endParaRPr sz="1200" u="none" cap="none" strike="noStrike"/>
                    </a:p>
                  </a:txBody>
                  <a:tcPr marT="76200" marB="76200" marR="76200" marL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ΔΥΝΑΤΌΤΗΤΑ ΕΝΑΝΤΙ ΑΞΙΑΣ</a:t>
            </a:r>
            <a:endParaRPr/>
          </a:p>
        </p:txBody>
      </p:sp>
      <p:sp>
        <p:nvSpPr>
          <p:cNvPr id="167" name="Google Shape;167;p8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Πώς ορίζετε την αξία; Μπορείτε να τη μετρήσετε; Ποια είναι τα προϊόντα και οι υπηρεσίες σας που αξίζουν πραγματικά για τους πελάτες;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rgbClr val="1E5E70"/>
              </a:buClr>
              <a:buSzPts val="2000"/>
              <a:buNone/>
            </a:pPr>
            <a:r>
              <a:rPr i="1" lang="el-GR">
                <a:solidFill>
                  <a:srgbClr val="1E5E70"/>
                </a:solidFill>
              </a:rPr>
              <a:t>Μοντέλα αξιολόγησης πελάτη - παραστάσεις βάσει  δεδομένων της αξίας, σε νομισματικούς όρους, του τι κάνει ή μπορεί να κάνει ο προμηθευτής για τους πελάτες του</a:t>
            </a:r>
            <a:endParaRPr i="1">
              <a:solidFill>
                <a:srgbClr val="1E5E70"/>
              </a:solidFill>
            </a:endParaRPr>
          </a:p>
        </p:txBody>
      </p:sp>
      <p:pic>
        <p:nvPicPr>
          <p:cNvPr id="168" name="Google Shape;16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3568" y="3933056"/>
            <a:ext cx="7704856" cy="272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ΚΑΤΑΝΑΛΩΤΕΣ</a:t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457200" y="1752600"/>
            <a:ext cx="7937400" cy="45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Ποιοι είναι οι καταναλωτές του αγοτουρισμού;</a:t>
            </a:r>
            <a:endParaRPr sz="1850"/>
          </a:p>
          <a:p>
            <a:pPr indent="-342900" lvl="0" marL="34290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Δημογραφικά:</a:t>
            </a:r>
            <a:endParaRPr sz="1850"/>
          </a:p>
          <a:p>
            <a:pPr indent="-342900" lvl="1" marL="80010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1850"/>
              <a:buChar char="•"/>
            </a:pPr>
            <a:r>
              <a:rPr lang="el-GR" sz="1850"/>
              <a:t>Μεγάλο εύρος ηλικιών</a:t>
            </a:r>
            <a:endParaRPr/>
          </a:p>
          <a:p>
            <a:pPr indent="-342900" lvl="1" marL="80010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l-GR" sz="1850"/>
              <a:t>συνήθως είναι οικονομικά ευκατάστατοι με </a:t>
            </a:r>
            <a:r>
              <a:rPr lang="el-GR" sz="1850"/>
              <a:t>υψηλό</a:t>
            </a:r>
            <a:r>
              <a:rPr lang="el-GR" sz="1850"/>
              <a:t> εκπαιδευτικό επίπεδο</a:t>
            </a:r>
            <a:endParaRPr/>
          </a:p>
          <a:p>
            <a:pPr indent="-342900" lvl="1" marL="80010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850"/>
              <a:buChar char="•"/>
            </a:pPr>
            <a:r>
              <a:rPr lang="el-GR" sz="1850"/>
              <a:t>αναζητούν χαλάρωση (διακοπή από τη ρουτίνα της πόλης)</a:t>
            </a:r>
            <a:endParaRPr sz="1850"/>
          </a:p>
          <a:p>
            <a:pPr indent="-342900" lvl="0" marL="342900" rtl="0" algn="l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</a:pPr>
            <a:r>
              <a:rPr b="1" lang="el-GR" sz="1942"/>
              <a:t>Δραστηριότητες:</a:t>
            </a:r>
            <a:endParaRPr b="1" sz="1942"/>
          </a:p>
          <a:p>
            <a:pPr indent="-342900" lvl="1" marL="80010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1850"/>
              <a:buChar char="•"/>
            </a:pPr>
            <a:r>
              <a:rPr lang="el-GR" sz="1850"/>
              <a:t>Δραστηριότητες στο αγρόκτημα που βασίζονται σε εκπαιδευτικές και φυσικές εμπειρίες είναι πιο δημοφιλείς, ενώ στη συνέχεια ακολουθούν το φαγητό και η μαγειρική ως δραστηριότητες</a:t>
            </a:r>
            <a:endParaRPr sz="1850"/>
          </a:p>
          <a:p>
            <a:pPr indent="-342900" lvl="0" marL="342900" rtl="0" algn="l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</a:pPr>
            <a:r>
              <a:rPr b="1" lang="el-GR" sz="1942"/>
              <a:t>Κανάλια προώθησης:</a:t>
            </a:r>
            <a:endParaRPr/>
          </a:p>
          <a:p>
            <a:pPr indent="-342900" lvl="1" marL="80010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1850"/>
              <a:buChar char="•"/>
            </a:pPr>
            <a:r>
              <a:rPr lang="el-GR" sz="1850"/>
              <a:t>προηγούμενες εμπειρίες και προτάσεις, προσωπική αναζήτηση στο διαδίκτυο</a:t>
            </a:r>
            <a:endParaRPr sz="18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