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8"/>
  </p:notesMasterIdLst>
  <p:handoutMasterIdLst>
    <p:handoutMasterId r:id="rId9"/>
  </p:handoutMasterIdLst>
  <p:sldIdLst>
    <p:sldId id="275" r:id="rId2"/>
    <p:sldId id="272" r:id="rId3"/>
    <p:sldId id="279" r:id="rId4"/>
    <p:sldId id="273" r:id="rId5"/>
    <p:sldId id="280" r:id="rId6"/>
    <p:sldId id="281" r:id="rId7"/>
  </p:sldIdLst>
  <p:sldSz cx="9144000" cy="6858000" type="screen4x3"/>
  <p:notesSz cx="7315200" cy="96012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8E7B"/>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redný štýl 2 - zvýrazneni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Svetlý štýl 1 - zvýrazneni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78" autoAdjust="0"/>
    <p:restoredTop sz="73819" autoAdjust="0"/>
  </p:normalViewPr>
  <p:slideViewPr>
    <p:cSldViewPr>
      <p:cViewPr varScale="1">
        <p:scale>
          <a:sx n="85" d="100"/>
          <a:sy n="85" d="100"/>
        </p:scale>
        <p:origin x="2202"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9" d="100"/>
          <a:sy n="79" d="100"/>
        </p:scale>
        <p:origin x="3180"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3169920" cy="481728"/>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sz="quarter" idx="1"/>
          </p:nvPr>
        </p:nvSpPr>
        <p:spPr>
          <a:xfrm>
            <a:off x="4143587" y="0"/>
            <a:ext cx="3169920" cy="481728"/>
          </a:xfrm>
          <a:prstGeom prst="rect">
            <a:avLst/>
          </a:prstGeom>
        </p:spPr>
        <p:txBody>
          <a:bodyPr vert="horz" lIns="91440" tIns="45720" rIns="91440" bIns="45720" rtlCol="0"/>
          <a:lstStyle>
            <a:lvl1pPr algn="r">
              <a:defRPr sz="1200"/>
            </a:lvl1pPr>
          </a:lstStyle>
          <a:p>
            <a:fld id="{1372E2F8-8C27-4303-A77C-E724F5C8016B}" type="datetimeFigureOut">
              <a:rPr lang="sk-SK" smtClean="0"/>
              <a:pPr/>
              <a:t>10. 2. 2020</a:t>
            </a:fld>
            <a:endParaRPr lang="sk-SK"/>
          </a:p>
        </p:txBody>
      </p:sp>
      <p:sp>
        <p:nvSpPr>
          <p:cNvPr id="4" name="Zástupný symbol päty 3"/>
          <p:cNvSpPr>
            <a:spLocks noGrp="1"/>
          </p:cNvSpPr>
          <p:nvPr>
            <p:ph type="ftr" sz="quarter" idx="2"/>
          </p:nvPr>
        </p:nvSpPr>
        <p:spPr>
          <a:xfrm>
            <a:off x="0" y="9119474"/>
            <a:ext cx="3169920" cy="481727"/>
          </a:xfrm>
          <a:prstGeom prst="rect">
            <a:avLst/>
          </a:prstGeom>
        </p:spPr>
        <p:txBody>
          <a:bodyPr vert="horz" lIns="91440" tIns="45720" rIns="91440" bIns="45720"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4143587" y="9119474"/>
            <a:ext cx="3169920" cy="481727"/>
          </a:xfrm>
          <a:prstGeom prst="rect">
            <a:avLst/>
          </a:prstGeom>
        </p:spPr>
        <p:txBody>
          <a:bodyPr vert="horz" lIns="91440" tIns="45720" rIns="91440" bIns="45720" rtlCol="0" anchor="b"/>
          <a:lstStyle>
            <a:lvl1pPr algn="r">
              <a:defRPr sz="1200"/>
            </a:lvl1pPr>
          </a:lstStyle>
          <a:p>
            <a:fld id="{657CD2E3-5BDB-44FE-995E-F2DCFA948423}" type="slidenum">
              <a:rPr lang="sk-SK" smtClean="0"/>
              <a:pPr/>
              <a:t>‹#›</a:t>
            </a:fld>
            <a:endParaRPr lang="sk-SK"/>
          </a:p>
        </p:txBody>
      </p:sp>
    </p:spTree>
    <p:extLst>
      <p:ext uri="{BB962C8B-B14F-4D97-AF65-F5344CB8AC3E}">
        <p14:creationId xmlns:p14="http://schemas.microsoft.com/office/powerpoint/2010/main" val="1008055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1"/>
            <a:ext cx="3169920" cy="48006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4143587" y="1"/>
            <a:ext cx="3169920" cy="480060"/>
          </a:xfrm>
          <a:prstGeom prst="rect">
            <a:avLst/>
          </a:prstGeom>
        </p:spPr>
        <p:txBody>
          <a:bodyPr vert="horz" lIns="91440" tIns="45720" rIns="91440" bIns="45720" rtlCol="0"/>
          <a:lstStyle>
            <a:lvl1pPr algn="r">
              <a:defRPr sz="1200"/>
            </a:lvl1pPr>
          </a:lstStyle>
          <a:p>
            <a:fld id="{1F5F3F0D-312C-4AED-8EB4-1582FE5784D7}" type="datetimeFigureOut">
              <a:rPr lang="sk-SK" smtClean="0"/>
              <a:pPr/>
              <a:t>10. 2. 2020</a:t>
            </a:fld>
            <a:endParaRPr lang="sk-SK"/>
          </a:p>
        </p:txBody>
      </p:sp>
      <p:sp>
        <p:nvSpPr>
          <p:cNvPr id="4" name="Zástupný symbol obrazu snímky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731521" y="4560570"/>
            <a:ext cx="5852160" cy="4320540"/>
          </a:xfrm>
          <a:prstGeom prst="rect">
            <a:avLst/>
          </a:prstGeom>
        </p:spPr>
        <p:txBody>
          <a:bodyPr vert="horz" lIns="91440" tIns="45720" rIns="91440" bIns="45720" rtlCol="0"/>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symbol päty 5"/>
          <p:cNvSpPr>
            <a:spLocks noGrp="1"/>
          </p:cNvSpPr>
          <p:nvPr>
            <p:ph type="ftr" sz="quarter" idx="4"/>
          </p:nvPr>
        </p:nvSpPr>
        <p:spPr>
          <a:xfrm>
            <a:off x="0" y="9119474"/>
            <a:ext cx="3169920" cy="48006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4143587" y="9119474"/>
            <a:ext cx="3169920" cy="480060"/>
          </a:xfrm>
          <a:prstGeom prst="rect">
            <a:avLst/>
          </a:prstGeom>
        </p:spPr>
        <p:txBody>
          <a:bodyPr vert="horz" lIns="91440" tIns="45720" rIns="91440" bIns="45720" rtlCol="0" anchor="b"/>
          <a:lstStyle>
            <a:lvl1pPr algn="r">
              <a:defRPr sz="1200"/>
            </a:lvl1pPr>
          </a:lstStyle>
          <a:p>
            <a:fld id="{4314993F-1191-4E28-A105-C8612743DD3B}" type="slidenum">
              <a:rPr lang="sk-SK" smtClean="0"/>
              <a:pPr/>
              <a:t>‹#›</a:t>
            </a:fld>
            <a:endParaRPr lang="sk-SK"/>
          </a:p>
        </p:txBody>
      </p:sp>
    </p:spTree>
    <p:extLst>
      <p:ext uri="{BB962C8B-B14F-4D97-AF65-F5344CB8AC3E}">
        <p14:creationId xmlns:p14="http://schemas.microsoft.com/office/powerpoint/2010/main" val="182891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14993F-1191-4E28-A105-C8612743DD3B}" type="slidenum">
              <a:rPr kumimoji="0" lang="sk-SK"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sk-SK"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570560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26915"/>
            <a:ext cx="7772400" cy="3173684"/>
          </a:xfrm>
        </p:spPr>
        <p:txBody>
          <a:bodyPr anchor="ctr">
            <a:noAutofit/>
          </a:bodyPr>
          <a:lstStyle>
            <a:lvl1pPr>
              <a:lnSpc>
                <a:spcPct val="100000"/>
              </a:lnSpc>
              <a:defRPr sz="6600" cap="none" spc="-80" baseline="0">
                <a:solidFill>
                  <a:schemeClr val="accent6"/>
                </a:solidFill>
              </a:defRPr>
            </a:lvl1pPr>
          </a:lstStyle>
          <a:p>
            <a:r>
              <a:rPr lang="sk-SK" dirty="0"/>
              <a:t>Kliknutím upravte štýl predlohy nadpisu</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10. 2. 2020</a:t>
            </a:fld>
            <a:endParaRPr lang="sk-SK"/>
          </a:p>
        </p:txBody>
      </p:sp>
      <p:sp>
        <p:nvSpPr>
          <p:cNvPr id="5" name="Footer Placeholder 4"/>
          <p:cNvSpPr>
            <a:spLocks noGrp="1"/>
          </p:cNvSpPr>
          <p:nvPr>
            <p:ph type="ftr" sz="quarter" idx="11"/>
          </p:nvPr>
        </p:nvSpPr>
        <p:spPr/>
        <p:txBody>
          <a:bodyPr/>
          <a:lstStyle/>
          <a:p>
            <a:endParaRPr lang="sk-SK"/>
          </a:p>
        </p:txBody>
      </p:sp>
      <p:sp>
        <p:nvSpPr>
          <p:cNvPr id="9" name="Rectangle 8"/>
          <p:cNvSpPr/>
          <p:nvPr/>
        </p:nvSpPr>
        <p:spPr>
          <a:xfrm>
            <a:off x="9001124" y="4846320"/>
            <a:ext cx="142876" cy="2011680"/>
          </a:xfrm>
          <a:prstGeom prst="rect">
            <a:avLst/>
          </a:prstGeom>
          <a:solidFill>
            <a:srgbClr val="EF8E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pic>
        <p:nvPicPr>
          <p:cNvPr id="12" name="Picture 11">
            <a:extLst>
              <a:ext uri="{FF2B5EF4-FFF2-40B4-BE49-F238E27FC236}">
                <a16:creationId xmlns:a16="http://schemas.microsoft.com/office/drawing/2014/main" id="{80B0D0E4-BD66-4038-8DF4-DE18EB51604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17294" y="188640"/>
            <a:ext cx="1433736" cy="86502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a:p>
        </p:txBody>
      </p:sp>
      <p:sp>
        <p:nvSpPr>
          <p:cNvPr id="3" name="Vertical Text Placeholder 2"/>
          <p:cNvSpPr>
            <a:spLocks noGrp="1"/>
          </p:cNvSpPr>
          <p:nvPr>
            <p:ph type="body" orient="vert" idx="1"/>
          </p:nvPr>
        </p:nvSpPr>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10. 2. 2020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sk-SK"/>
              <a:t>Kliknutím upravte štýl predlohy nadpisu</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10. 2. 2020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Arial "/>
              </a:defRPr>
            </a:lvl1pPr>
          </a:lstStyle>
          <a:p>
            <a:r>
              <a:rPr lang="sk-SK" dirty="0"/>
              <a:t>Kliknutím upravte štýl predlohy nadpisu</a:t>
            </a:r>
            <a:endParaRPr lang="en-US" dirty="0"/>
          </a:p>
        </p:txBody>
      </p:sp>
      <p:sp>
        <p:nvSpPr>
          <p:cNvPr id="3" name="Content Placeholder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10. 2. 2020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7200" b="0" cap="none" spc="-80" baseline="0">
                <a:solidFill>
                  <a:schemeClr val="accent6"/>
                </a:solidFill>
              </a:defRPr>
            </a:lvl1pPr>
          </a:lstStyle>
          <a:p>
            <a:r>
              <a:rPr lang="sk-SK" dirty="0"/>
              <a:t>Kliknutím upravte štýl predlohy nadpisu</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7" name="Date Placeholder 6"/>
          <p:cNvSpPr>
            <a:spLocks noGrp="1"/>
          </p:cNvSpPr>
          <p:nvPr>
            <p:ph type="dt" sz="half" idx="10"/>
          </p:nvPr>
        </p:nvSpPr>
        <p:spPr/>
        <p:txBody>
          <a:bodyPr/>
          <a:lstStyle/>
          <a:p>
            <a:fld id="{CA76AC6C-1845-4AD9-86CE-459EC2905EDA}" type="datetimeFigureOut">
              <a:rPr lang="sk-SK" smtClean="0"/>
              <a:pPr/>
              <a:t>10. 2. 2020</a:t>
            </a:fld>
            <a:endParaRPr lang="sk-SK"/>
          </a:p>
        </p:txBody>
      </p:sp>
      <p:sp>
        <p:nvSpPr>
          <p:cNvPr id="8" name="Slide Number Placeholder 7"/>
          <p:cNvSpPr>
            <a:spLocks noGrp="1"/>
          </p:cNvSpPr>
          <p:nvPr>
            <p:ph type="sldNum" sz="quarter" idx="11"/>
          </p:nvPr>
        </p:nvSpPr>
        <p:spPr/>
        <p:txBody>
          <a:bodyPr/>
          <a:lstStyle/>
          <a:p>
            <a:fld id="{EDF2FB19-191C-4C07-9760-6B65CEE1532D}" type="slidenum">
              <a:rPr lang="sk-SK" smtClean="0"/>
              <a:pPr/>
              <a:t>‹#›</a:t>
            </a:fld>
            <a:endParaRPr lang="sk-SK"/>
          </a:p>
        </p:txBody>
      </p:sp>
      <p:sp>
        <p:nvSpPr>
          <p:cNvPr id="9" name="Footer Placeholder 8"/>
          <p:cNvSpPr>
            <a:spLocks noGrp="1"/>
          </p:cNvSpPr>
          <p:nvPr>
            <p:ph type="ftr" sz="quarter" idx="12"/>
          </p:nvPr>
        </p:nvSpPr>
        <p:spPr/>
        <p:txBody>
          <a:bodyPr/>
          <a:lstStyle/>
          <a:p>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CA76AC6C-1845-4AD9-86CE-459EC2905EDA}" type="datetimeFigureOut">
              <a:rPr lang="sk-SK" smtClean="0"/>
              <a:pPr/>
              <a:t>10. 2. 2020</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k-SK"/>
              <a:t>Kliknutím upravte štýl predlohy nadpisu</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sk-SK"/>
              <a:t>Upraviť štýly predlohy textu</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CA76AC6C-1845-4AD9-86CE-459EC2905EDA}" type="datetimeFigureOut">
              <a:rPr lang="sk-SK" smtClean="0"/>
              <a:pPr/>
              <a:t>10. 2. 2020</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lvl1p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CA76AC6C-1845-4AD9-86CE-459EC2905EDA}" type="datetimeFigureOut">
              <a:rPr lang="sk-SK" smtClean="0"/>
              <a:pPr/>
              <a:t>10. 2. 2020</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6AC6C-1845-4AD9-86CE-459EC2905EDA}" type="datetimeFigureOut">
              <a:rPr lang="sk-SK" smtClean="0"/>
              <a:pPr/>
              <a:t>10. 2. 2020</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10. 2. 2020</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
        <p:nvSpPr>
          <p:cNvPr id="8" name="Title 7"/>
          <p:cNvSpPr>
            <a:spLocks noGrp="1"/>
          </p:cNvSpPr>
          <p:nvPr>
            <p:ph type="title"/>
          </p:nvPr>
        </p:nvSpPr>
        <p:spPr/>
        <p:txBody>
          <a:bodyPr/>
          <a:lstStyle/>
          <a:p>
            <a:r>
              <a:rPr lang="sk-SK"/>
              <a:t>Kliknutím upravte štýl predlohy nadpisu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10. 2. 2020</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sk-SK"/>
              <a:t>Kliknutím upravte štýl predlohy nadpisu</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sk-SK" dirty="0"/>
              <a:t>Upravte štýly predlohy textu</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CA76AC6C-1845-4AD9-86CE-459EC2905EDA}" type="datetimeFigureOut">
              <a:rPr lang="sk-SK" smtClean="0"/>
              <a:pPr/>
              <a:t>10. 2. 2020</a:t>
            </a:fld>
            <a:endParaRPr lang="sk-SK"/>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sk-SK"/>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EDF2FB19-191C-4C07-9760-6B65CEE1532D}" type="slidenum">
              <a:rPr lang="sk-SK" smtClean="0"/>
              <a:pPr/>
              <a:t>‹#›</a:t>
            </a:fld>
            <a:endParaRPr lang="sk-SK"/>
          </a:p>
        </p:txBody>
      </p:sp>
      <p:sp>
        <p:nvSpPr>
          <p:cNvPr id="7" name="Rectangle 6"/>
          <p:cNvSpPr/>
          <p:nvPr/>
        </p:nvSpPr>
        <p:spPr>
          <a:xfrm>
            <a:off x="9001124" y="0"/>
            <a:ext cx="142876" cy="1371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rgbClr val="EF8E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A55F4F7B-3215-4AC1-972D-928999B64ABA}"/>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317294" y="188640"/>
            <a:ext cx="1433736" cy="865021"/>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accent6"/>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357158" y="2786058"/>
            <a:ext cx="8072494" cy="1297250"/>
          </a:xfrm>
        </p:spPr>
        <p:txBody>
          <a:bodyPr/>
          <a:lstStyle/>
          <a:p>
            <a:pPr algn="ctr"/>
            <a:r>
              <a:rPr lang="hr-HR" sz="4000" dirty="0" smtClean="0">
                <a:solidFill>
                  <a:schemeClr val="accent6">
                    <a:lumMod val="75000"/>
                  </a:schemeClr>
                </a:solidFill>
                <a:latin typeface="Calibri" panose="020F0502020204030204" pitchFamily="34" charset="0"/>
                <a:ea typeface="Montserrat"/>
                <a:cs typeface="Calibri" panose="020F0502020204030204" pitchFamily="34" charset="0"/>
                <a:sym typeface="Montserrat"/>
              </a:rPr>
              <a:t>2. </a:t>
            </a:r>
            <a:r>
              <a:rPr lang="hr-HR" sz="4000" dirty="0" err="1" smtClean="0">
                <a:solidFill>
                  <a:schemeClr val="accent6">
                    <a:lumMod val="75000"/>
                  </a:schemeClr>
                </a:solidFill>
                <a:latin typeface="Calibri" panose="020F0502020204030204" pitchFamily="34" charset="0"/>
                <a:ea typeface="Montserrat"/>
                <a:cs typeface="Calibri" panose="020F0502020204030204" pitchFamily="34" charset="0"/>
                <a:sym typeface="Montserrat"/>
              </a:rPr>
              <a:t>Rural</a:t>
            </a:r>
            <a:r>
              <a:rPr lang="hr-HR" sz="4000" dirty="0" smtClean="0">
                <a:solidFill>
                  <a:schemeClr val="accent6">
                    <a:lumMod val="75000"/>
                  </a:schemeClr>
                </a:solidFill>
                <a:latin typeface="Calibri" panose="020F0502020204030204" pitchFamily="34" charset="0"/>
                <a:ea typeface="Montserrat"/>
                <a:cs typeface="Calibri" panose="020F0502020204030204" pitchFamily="34" charset="0"/>
                <a:sym typeface="Montserrat"/>
              </a:rPr>
              <a:t> </a:t>
            </a:r>
            <a:r>
              <a:rPr lang="hr-HR" sz="4000" dirty="0" err="1" smtClean="0">
                <a:solidFill>
                  <a:schemeClr val="accent6">
                    <a:lumMod val="75000"/>
                  </a:schemeClr>
                </a:solidFill>
                <a:latin typeface="Calibri" panose="020F0502020204030204" pitchFamily="34" charset="0"/>
                <a:ea typeface="Montserrat"/>
                <a:cs typeface="Calibri" panose="020F0502020204030204" pitchFamily="34" charset="0"/>
                <a:sym typeface="Montserrat"/>
              </a:rPr>
              <a:t>areas</a:t>
            </a:r>
            <a:endParaRPr lang="en-US" sz="4000" dirty="0">
              <a:solidFill>
                <a:schemeClr val="accent6">
                  <a:lumMod val="75000"/>
                </a:schemeClr>
              </a:solidFill>
              <a:latin typeface="Calibri" panose="020F0502020204030204" pitchFamily="34" charset="0"/>
              <a:ea typeface="Montserrat"/>
              <a:cs typeface="Calibri" panose="020F0502020204030204" pitchFamily="34" charset="0"/>
              <a:sym typeface="Montserrat"/>
            </a:endParaRPr>
          </a:p>
        </p:txBody>
      </p:sp>
      <p:sp>
        <p:nvSpPr>
          <p:cNvPr id="3" name="Podnadpis 2"/>
          <p:cNvSpPr>
            <a:spLocks noGrp="1"/>
          </p:cNvSpPr>
          <p:nvPr>
            <p:ph type="subTitle" idx="1"/>
          </p:nvPr>
        </p:nvSpPr>
        <p:spPr>
          <a:xfrm>
            <a:off x="642910" y="4000504"/>
            <a:ext cx="7283152" cy="576064"/>
          </a:xfrm>
        </p:spPr>
        <p:txBody>
          <a:bodyPr>
            <a:normAutofit/>
          </a:bodyPr>
          <a:lstStyle/>
          <a:p>
            <a:pPr algn="ctr"/>
            <a:r>
              <a:rPr lang="en-GB" dirty="0"/>
              <a:t> </a:t>
            </a:r>
          </a:p>
        </p:txBody>
      </p:sp>
      <p:pic>
        <p:nvPicPr>
          <p:cNvPr id="5" name="Obrázok 4">
            <a:extLst>
              <a:ext uri="{FF2B5EF4-FFF2-40B4-BE49-F238E27FC236}">
                <a16:creationId xmlns:a16="http://schemas.microsoft.com/office/drawing/2014/main"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844" y="285728"/>
            <a:ext cx="1928826" cy="549715"/>
          </a:xfrm>
          <a:prstGeom prst="rect">
            <a:avLst/>
          </a:prstGeom>
        </p:spPr>
      </p:pic>
      <p:sp>
        <p:nvSpPr>
          <p:cNvPr id="4" name="Rectangle 3">
            <a:extLst>
              <a:ext uri="{FF2B5EF4-FFF2-40B4-BE49-F238E27FC236}">
                <a16:creationId xmlns:a16="http://schemas.microsoft.com/office/drawing/2014/main" id="{577A28BE-81F8-47BC-AF9B-227AEE2932BD}"/>
              </a:ext>
            </a:extLst>
          </p:cNvPr>
          <p:cNvSpPr/>
          <p:nvPr/>
        </p:nvSpPr>
        <p:spPr>
          <a:xfrm>
            <a:off x="214282" y="785795"/>
            <a:ext cx="2214578" cy="46166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455F51"/>
                </a:solidFill>
                <a:effectLst/>
                <a:uLnTx/>
                <a:uFillTx/>
                <a:latin typeface="Arial"/>
                <a:ea typeface="+mn-ea"/>
                <a:cs typeface="+mn-cs"/>
              </a:rPr>
              <a:t>2018-3-HR01-KA205-060151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455F51"/>
                </a:solidFill>
                <a:effectLst/>
                <a:uLnTx/>
                <a:uFillTx/>
                <a:latin typeface="Arial"/>
                <a:ea typeface="+mn-ea"/>
                <a:cs typeface="+mn-cs"/>
              </a:rPr>
              <a:t> </a:t>
            </a:r>
          </a:p>
        </p:txBody>
      </p:sp>
      <p:sp>
        <p:nvSpPr>
          <p:cNvPr id="9" name="Rectangle 8">
            <a:extLst>
              <a:ext uri="{FF2B5EF4-FFF2-40B4-BE49-F238E27FC236}">
                <a16:creationId xmlns:a16="http://schemas.microsoft.com/office/drawing/2014/main" id="{D14293BA-587F-487F-AFB8-C156BDE7446B}"/>
              </a:ext>
            </a:extLst>
          </p:cNvPr>
          <p:cNvSpPr/>
          <p:nvPr/>
        </p:nvSpPr>
        <p:spPr>
          <a:xfrm>
            <a:off x="500034" y="6286520"/>
            <a:ext cx="8101770" cy="369332"/>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hr-HR" sz="1800" b="0" i="0" u="none" strike="noStrike" kern="1200" cap="none" spc="0" normalizeH="0" baseline="0" noProof="0" dirty="0" err="1" smtClean="0">
                <a:ln>
                  <a:noFill/>
                </a:ln>
                <a:solidFill>
                  <a:srgbClr val="EF8E7B"/>
                </a:solidFill>
                <a:effectLst/>
                <a:uLnTx/>
                <a:uFillTx/>
                <a:latin typeface="Arial"/>
                <a:ea typeface="+mn-ea"/>
                <a:cs typeface="+mn-cs"/>
              </a:rPr>
              <a:t>Agrotourism</a:t>
            </a:r>
            <a:endParaRPr kumimoji="0" lang="en-US" sz="1800" b="0" i="0" u="none" strike="noStrike" kern="1200" cap="none" spc="0" normalizeH="0" baseline="0" noProof="0" dirty="0">
              <a:ln>
                <a:noFill/>
              </a:ln>
              <a:solidFill>
                <a:srgbClr val="EF8E7B"/>
              </a:solidFill>
              <a:effectLst/>
              <a:uLnTx/>
              <a:uFillTx/>
              <a:latin typeface="Arial"/>
              <a:ea typeface="+mn-ea"/>
              <a:cs typeface="+mn-cs"/>
            </a:endParaRPr>
          </a:p>
        </p:txBody>
      </p:sp>
    </p:spTree>
    <p:extLst>
      <p:ext uri="{BB962C8B-B14F-4D97-AF65-F5344CB8AC3E}">
        <p14:creationId xmlns:p14="http://schemas.microsoft.com/office/powerpoint/2010/main" val="2992445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err="1" smtClean="0"/>
              <a:t>characteristics</a:t>
            </a:r>
            <a:endParaRPr lang="hr-HR" dirty="0"/>
          </a:p>
        </p:txBody>
      </p:sp>
      <p:sp>
        <p:nvSpPr>
          <p:cNvPr id="3" name="Rezervirano mjesto sadržaja 2"/>
          <p:cNvSpPr>
            <a:spLocks noGrp="1"/>
          </p:cNvSpPr>
          <p:nvPr>
            <p:ph idx="1"/>
          </p:nvPr>
        </p:nvSpPr>
        <p:spPr/>
        <p:txBody>
          <a:bodyPr/>
          <a:lstStyle/>
          <a:p>
            <a:r>
              <a:rPr lang="hr-HR" dirty="0"/>
              <a:t>O</a:t>
            </a:r>
            <a:r>
              <a:rPr lang="en-US" dirty="0" smtClean="0"/>
              <a:t>pen </a:t>
            </a:r>
            <a:r>
              <a:rPr lang="en-US" dirty="0"/>
              <a:t>swath of land that has few homes or other buildings, and not very many people. </a:t>
            </a:r>
            <a:endParaRPr lang="hr-HR" dirty="0" smtClean="0"/>
          </a:p>
          <a:p>
            <a:r>
              <a:rPr lang="en-US" dirty="0" smtClean="0"/>
              <a:t>A </a:t>
            </a:r>
            <a:r>
              <a:rPr lang="en-US" dirty="0"/>
              <a:t>rural area’s population density is very </a:t>
            </a:r>
            <a:r>
              <a:rPr lang="en-US" dirty="0" smtClean="0"/>
              <a:t>low</a:t>
            </a:r>
            <a:r>
              <a:rPr lang="hr-HR" dirty="0" smtClean="0"/>
              <a:t>.</a:t>
            </a:r>
          </a:p>
          <a:p>
            <a:r>
              <a:rPr lang="en-US" dirty="0"/>
              <a:t>Agriculture is the primary industry in most rural areas. </a:t>
            </a:r>
            <a:endParaRPr lang="hr-HR" dirty="0" smtClean="0"/>
          </a:p>
          <a:p>
            <a:r>
              <a:rPr lang="en-US" dirty="0" smtClean="0"/>
              <a:t>Most </a:t>
            </a:r>
            <a:r>
              <a:rPr lang="en-US" dirty="0"/>
              <a:t>people live or work on farms or ranches. Hamlets, villages, towns, and other small settlements are in or surrounded by rural </a:t>
            </a:r>
            <a:r>
              <a:rPr lang="en-US" dirty="0" smtClean="0"/>
              <a:t>areas</a:t>
            </a:r>
            <a:r>
              <a:rPr lang="hr-HR" dirty="0" smtClean="0"/>
              <a:t>.</a:t>
            </a:r>
          </a:p>
          <a:p>
            <a:r>
              <a:rPr lang="en-US" dirty="0"/>
              <a:t>Throughout the world, more people live in rural areas than in urban areas. This has been changing rapidly, however. Urbanization is happening all over the world. In Asia, for example, the United Nations estimates that the urban population will increase by almost 2 billion by 2050.</a:t>
            </a:r>
            <a:endParaRPr lang="hr-HR" dirty="0"/>
          </a:p>
        </p:txBody>
      </p:sp>
    </p:spTree>
    <p:extLst>
      <p:ext uri="{BB962C8B-B14F-4D97-AF65-F5344CB8AC3E}">
        <p14:creationId xmlns:p14="http://schemas.microsoft.com/office/powerpoint/2010/main" val="3277840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err="1" smtClean="0"/>
              <a:t>Countryside</a:t>
            </a:r>
            <a:endParaRPr lang="hr-HR" dirty="0"/>
          </a:p>
        </p:txBody>
      </p:sp>
      <p:sp>
        <p:nvSpPr>
          <p:cNvPr id="3" name="Rezervirano mjesto sadržaja 2"/>
          <p:cNvSpPr>
            <a:spLocks noGrp="1"/>
          </p:cNvSpPr>
          <p:nvPr>
            <p:ph idx="1"/>
          </p:nvPr>
        </p:nvSpPr>
        <p:spPr/>
        <p:txBody>
          <a:bodyPr/>
          <a:lstStyle/>
          <a:p>
            <a:r>
              <a:rPr lang="en-US" dirty="0"/>
              <a:t>Wildlife is more frequently found in rural areas than in cities because of the absence of people and buildings. </a:t>
            </a:r>
            <a:endParaRPr lang="hr-HR" dirty="0" smtClean="0"/>
          </a:p>
          <a:p>
            <a:r>
              <a:rPr lang="hr-HR" dirty="0" smtClean="0"/>
              <a:t>R</a:t>
            </a:r>
            <a:r>
              <a:rPr lang="en-US" dirty="0" err="1" smtClean="0"/>
              <a:t>ural</a:t>
            </a:r>
            <a:r>
              <a:rPr lang="en-US" dirty="0" smtClean="0"/>
              <a:t> </a:t>
            </a:r>
            <a:r>
              <a:rPr lang="en-US" dirty="0"/>
              <a:t>areas are often called the country because residents can see and interact with the </a:t>
            </a:r>
            <a:r>
              <a:rPr lang="en-US" dirty="0" err="1"/>
              <a:t>countrys</a:t>
            </a:r>
            <a:r>
              <a:rPr lang="en-US" dirty="0"/>
              <a:t> native </a:t>
            </a:r>
            <a:r>
              <a:rPr lang="en-US" dirty="0" smtClean="0"/>
              <a:t>wildlife</a:t>
            </a:r>
            <a:r>
              <a:rPr lang="hr-HR" dirty="0" smtClean="0"/>
              <a:t>.</a:t>
            </a:r>
            <a:endParaRPr lang="hr-HR" dirty="0"/>
          </a:p>
        </p:txBody>
      </p:sp>
    </p:spTree>
    <p:extLst>
      <p:ext uri="{BB962C8B-B14F-4D97-AF65-F5344CB8AC3E}">
        <p14:creationId xmlns:p14="http://schemas.microsoft.com/office/powerpoint/2010/main" val="534488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en-GB" dirty="0"/>
              <a:t>Transforming the Rural Areas</a:t>
            </a:r>
            <a:endParaRPr lang="hr-HR" dirty="0"/>
          </a:p>
        </p:txBody>
      </p:sp>
      <p:sp>
        <p:nvSpPr>
          <p:cNvPr id="3" name="Rezervirano mjesto sadržaja 2"/>
          <p:cNvSpPr>
            <a:spLocks noGrp="1"/>
          </p:cNvSpPr>
          <p:nvPr>
            <p:ph idx="1"/>
          </p:nvPr>
        </p:nvSpPr>
        <p:spPr/>
        <p:txBody>
          <a:bodyPr/>
          <a:lstStyle/>
          <a:p>
            <a:pPr lvl="0"/>
            <a:r>
              <a:rPr lang="en-US" dirty="0"/>
              <a:t>Rural areas change over time. These changes are caused by:</a:t>
            </a:r>
          </a:p>
          <a:p>
            <a:pPr lvl="1"/>
            <a:r>
              <a:rPr lang="en-US" dirty="0" smtClean="0"/>
              <a:t>economic </a:t>
            </a:r>
            <a:r>
              <a:rPr lang="en-US" dirty="0"/>
              <a:t>factors - tourism income, farming profitability, primary sector jobs</a:t>
            </a:r>
          </a:p>
          <a:p>
            <a:pPr lvl="1"/>
            <a:r>
              <a:rPr lang="en-US" dirty="0"/>
              <a:t>environmental factors - land use, pollution, conservation</a:t>
            </a:r>
          </a:p>
          <a:p>
            <a:pPr lvl="1"/>
            <a:r>
              <a:rPr lang="en-US" dirty="0"/>
              <a:t>social factors - population change and migration, leisure time, retirement population</a:t>
            </a:r>
            <a:endParaRPr lang="hr-HR" dirty="0" smtClean="0"/>
          </a:p>
          <a:p>
            <a:pPr lvl="0"/>
            <a:endParaRPr lang="hr-HR" dirty="0"/>
          </a:p>
          <a:p>
            <a:pPr lvl="0"/>
            <a:r>
              <a:rPr lang="en-GB" dirty="0" smtClean="0"/>
              <a:t>Property</a:t>
            </a:r>
            <a:r>
              <a:rPr lang="en-GB" dirty="0"/>
              <a:t>, Markets, Cooperatives, and Technological Change</a:t>
            </a:r>
            <a:endParaRPr lang="hr-HR" dirty="0"/>
          </a:p>
          <a:p>
            <a:endParaRPr lang="hr-HR" dirty="0"/>
          </a:p>
        </p:txBody>
      </p:sp>
    </p:spTree>
    <p:extLst>
      <p:ext uri="{BB962C8B-B14F-4D97-AF65-F5344CB8AC3E}">
        <p14:creationId xmlns:p14="http://schemas.microsoft.com/office/powerpoint/2010/main" val="448218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dirty="0" smtClean="0"/>
              <a:t>T</a:t>
            </a:r>
            <a:r>
              <a:rPr lang="en-US" dirty="0" err="1" smtClean="0"/>
              <a:t>ypes</a:t>
            </a:r>
            <a:r>
              <a:rPr lang="en-US" dirty="0" smtClean="0"/>
              <a:t> </a:t>
            </a:r>
            <a:r>
              <a:rPr lang="en-US" dirty="0"/>
              <a:t>of rural </a:t>
            </a:r>
            <a:r>
              <a:rPr lang="en-US" dirty="0" smtClean="0"/>
              <a:t>areas </a:t>
            </a:r>
            <a:r>
              <a:rPr lang="hr-HR" dirty="0" smtClean="0"/>
              <a:t>C</a:t>
            </a:r>
            <a:r>
              <a:rPr lang="en-US" dirty="0" err="1" smtClean="0"/>
              <a:t>lassifi</a:t>
            </a:r>
            <a:r>
              <a:rPr lang="hr-HR" dirty="0" err="1" smtClean="0"/>
              <a:t>cation</a:t>
            </a:r>
            <a:endParaRPr lang="hr-HR" dirty="0"/>
          </a:p>
        </p:txBody>
      </p:sp>
      <p:pic>
        <p:nvPicPr>
          <p:cNvPr id="4" name="Rezervirano mjesto sadržaja 3"/>
          <p:cNvPicPr>
            <a:picLocks noGrp="1" noChangeAspect="1"/>
          </p:cNvPicPr>
          <p:nvPr>
            <p:ph idx="1"/>
          </p:nvPr>
        </p:nvPicPr>
        <p:blipFill>
          <a:blip r:embed="rId2"/>
          <a:stretch>
            <a:fillRect/>
          </a:stretch>
        </p:blipFill>
        <p:spPr>
          <a:xfrm>
            <a:off x="1043608" y="2132856"/>
            <a:ext cx="5943600" cy="2971800"/>
          </a:xfrm>
          <a:prstGeom prst="rect">
            <a:avLst/>
          </a:prstGeom>
        </p:spPr>
      </p:pic>
    </p:spTree>
    <p:extLst>
      <p:ext uri="{BB962C8B-B14F-4D97-AF65-F5344CB8AC3E}">
        <p14:creationId xmlns:p14="http://schemas.microsoft.com/office/powerpoint/2010/main" val="3131244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err="1"/>
              <a:t>Pressures</a:t>
            </a:r>
            <a:r>
              <a:rPr lang="hr-HR" dirty="0"/>
              <a:t> </a:t>
            </a:r>
            <a:r>
              <a:rPr lang="hr-HR" dirty="0" err="1"/>
              <a:t>in</a:t>
            </a:r>
            <a:r>
              <a:rPr lang="hr-HR" dirty="0"/>
              <a:t> </a:t>
            </a:r>
            <a:r>
              <a:rPr lang="hr-HR" dirty="0" err="1"/>
              <a:t>rural</a:t>
            </a:r>
            <a:r>
              <a:rPr lang="hr-HR" dirty="0"/>
              <a:t> </a:t>
            </a:r>
            <a:r>
              <a:rPr lang="hr-HR" dirty="0" err="1"/>
              <a:t>areas</a:t>
            </a:r>
            <a:endParaRPr lang="hr-HR" dirty="0"/>
          </a:p>
        </p:txBody>
      </p:sp>
      <p:sp>
        <p:nvSpPr>
          <p:cNvPr id="3" name="Rezervirano mjesto sadržaja 2"/>
          <p:cNvSpPr>
            <a:spLocks noGrp="1"/>
          </p:cNvSpPr>
          <p:nvPr>
            <p:ph idx="1"/>
          </p:nvPr>
        </p:nvSpPr>
        <p:spPr/>
        <p:txBody>
          <a:bodyPr/>
          <a:lstStyle/>
          <a:p>
            <a:r>
              <a:rPr lang="hr-HR" dirty="0" err="1"/>
              <a:t>Decline</a:t>
            </a:r>
            <a:r>
              <a:rPr lang="hr-HR" dirty="0"/>
              <a:t> </a:t>
            </a:r>
            <a:r>
              <a:rPr lang="hr-HR" dirty="0" err="1"/>
              <a:t>in</a:t>
            </a:r>
            <a:r>
              <a:rPr lang="hr-HR" dirty="0"/>
              <a:t> </a:t>
            </a:r>
            <a:r>
              <a:rPr lang="hr-HR" dirty="0" err="1"/>
              <a:t>primary</a:t>
            </a:r>
            <a:r>
              <a:rPr lang="hr-HR" dirty="0"/>
              <a:t> </a:t>
            </a:r>
            <a:r>
              <a:rPr lang="hr-HR" dirty="0" err="1" smtClean="0"/>
              <a:t>employment</a:t>
            </a:r>
            <a:endParaRPr lang="hr-HR" dirty="0" smtClean="0"/>
          </a:p>
          <a:p>
            <a:r>
              <a:rPr lang="hr-HR" dirty="0" err="1"/>
              <a:t>Commuting</a:t>
            </a:r>
            <a:r>
              <a:rPr lang="hr-HR" dirty="0"/>
              <a:t> </a:t>
            </a:r>
            <a:r>
              <a:rPr lang="hr-HR" dirty="0" err="1"/>
              <a:t>areas</a:t>
            </a:r>
            <a:endParaRPr lang="hr-HR" dirty="0"/>
          </a:p>
          <a:p>
            <a:r>
              <a:rPr lang="hr-HR" dirty="0" err="1"/>
              <a:t>Retirement</a:t>
            </a:r>
            <a:r>
              <a:rPr lang="hr-HR" dirty="0"/>
              <a:t> </a:t>
            </a:r>
            <a:r>
              <a:rPr lang="hr-HR" dirty="0" err="1"/>
              <a:t>homes</a:t>
            </a:r>
            <a:endParaRPr lang="hr-HR" dirty="0"/>
          </a:p>
          <a:p>
            <a:r>
              <a:rPr lang="hr-HR" dirty="0" err="1"/>
              <a:t>Second</a:t>
            </a:r>
            <a:r>
              <a:rPr lang="hr-HR" dirty="0"/>
              <a:t> </a:t>
            </a:r>
            <a:r>
              <a:rPr lang="hr-HR" dirty="0" err="1"/>
              <a:t>homes</a:t>
            </a:r>
            <a:endParaRPr lang="hr-HR" dirty="0"/>
          </a:p>
          <a:p>
            <a:r>
              <a:rPr lang="hr-HR" dirty="0" err="1"/>
              <a:t>Land</a:t>
            </a:r>
            <a:r>
              <a:rPr lang="hr-HR" dirty="0"/>
              <a:t> use</a:t>
            </a:r>
          </a:p>
          <a:p>
            <a:r>
              <a:rPr lang="hr-HR" dirty="0" err="1"/>
              <a:t>I</a:t>
            </a:r>
            <a:r>
              <a:rPr lang="hr-HR" dirty="0" err="1" smtClean="0"/>
              <a:t>nfrastructure</a:t>
            </a:r>
            <a:endParaRPr lang="hr-HR" dirty="0"/>
          </a:p>
        </p:txBody>
      </p:sp>
    </p:spTree>
    <p:extLst>
      <p:ext uri="{BB962C8B-B14F-4D97-AF65-F5344CB8AC3E}">
        <p14:creationId xmlns:p14="http://schemas.microsoft.com/office/powerpoint/2010/main" val="49068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ákladné">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Základn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ákladn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2360</TotalTime>
  <Words>254</Words>
  <Application>Microsoft Office PowerPoint</Application>
  <PresentationFormat>Prikaz na zaslonu (4:3)</PresentationFormat>
  <Paragraphs>30</Paragraphs>
  <Slides>6</Slides>
  <Notes>1</Notes>
  <HiddenSlides>0</HiddenSlides>
  <MMClips>0</MMClips>
  <ScaleCrop>false</ScaleCrop>
  <HeadingPairs>
    <vt:vector size="6" baseType="variant">
      <vt:variant>
        <vt:lpstr>Korišteni fontovi</vt:lpstr>
      </vt:variant>
      <vt:variant>
        <vt:i4>5</vt:i4>
      </vt:variant>
      <vt:variant>
        <vt:lpstr>Tema</vt:lpstr>
      </vt:variant>
      <vt:variant>
        <vt:i4>1</vt:i4>
      </vt:variant>
      <vt:variant>
        <vt:lpstr>Naslovi slajdova</vt:lpstr>
      </vt:variant>
      <vt:variant>
        <vt:i4>6</vt:i4>
      </vt:variant>
    </vt:vector>
  </HeadingPairs>
  <TitlesOfParts>
    <vt:vector size="12" baseType="lpstr">
      <vt:lpstr>Arial</vt:lpstr>
      <vt:lpstr>Arial </vt:lpstr>
      <vt:lpstr>Arial Black</vt:lpstr>
      <vt:lpstr>Calibri</vt:lpstr>
      <vt:lpstr>Montserrat</vt:lpstr>
      <vt:lpstr>Základné</vt:lpstr>
      <vt:lpstr>2. Rural areas</vt:lpstr>
      <vt:lpstr>characteristics</vt:lpstr>
      <vt:lpstr>Countryside</vt:lpstr>
      <vt:lpstr>Transforming the Rural Areas</vt:lpstr>
      <vt:lpstr>Types of rural areas Classification</vt:lpstr>
      <vt:lpstr>Pressures in rural areas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Zuzana Palková</dc:creator>
  <cp:lastModifiedBy>Tanja Radić Lakoš</cp:lastModifiedBy>
  <cp:revision>228</cp:revision>
  <cp:lastPrinted>2019-02-12T08:21:40Z</cp:lastPrinted>
  <dcterms:created xsi:type="dcterms:W3CDTF">2019-02-10T21:49:04Z</dcterms:created>
  <dcterms:modified xsi:type="dcterms:W3CDTF">2020-02-10T12:09:58Z</dcterms:modified>
</cp:coreProperties>
</file>