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77" r:id="rId2"/>
    <p:sldId id="278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78" autoAdjust="0"/>
    <p:restoredTop sz="73819" autoAdjust="0"/>
  </p:normalViewPr>
  <p:slideViewPr>
    <p:cSldViewPr>
      <p:cViewPr varScale="1">
        <p:scale>
          <a:sx n="85" d="100"/>
          <a:sy n="85" d="100"/>
        </p:scale>
        <p:origin x="22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4993F-1191-4E28-A105-C8612743DD3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624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hr-HR" sz="40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Agroecology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2018-3-HR01-KA205-060151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F8E7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Agrotourism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F8E7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833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HUMAN AND SOCIAL VALUES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Protecting and improving rural livelihoods, equity and social well-being is essential for sustainable food and agricultural systems</a:t>
            </a:r>
            <a:r>
              <a:rPr lang="en-US" dirty="0" smtClean="0"/>
              <a:t>.</a:t>
            </a:r>
            <a:endParaRPr lang="hr-HR" dirty="0" smtClean="0"/>
          </a:p>
          <a:p>
            <a:pPr lvl="1"/>
            <a:r>
              <a:rPr lang="hr-HR" dirty="0" smtClean="0"/>
              <a:t>A</a:t>
            </a:r>
            <a:r>
              <a:rPr lang="en-US" dirty="0" err="1" smtClean="0"/>
              <a:t>groecology</a:t>
            </a:r>
            <a:r>
              <a:rPr lang="en-US" dirty="0" smtClean="0"/>
              <a:t> </a:t>
            </a:r>
            <a:r>
              <a:rPr lang="en-US" dirty="0"/>
              <a:t>places a strong emphasis on human and social values, such as dignity, equity, inclusion and justice all contributing to the improved livelihoods dimension of the SDGs</a:t>
            </a:r>
            <a:r>
              <a:rPr lang="en-US" dirty="0" smtClean="0"/>
              <a:t>.</a:t>
            </a:r>
            <a:endParaRPr lang="hr-HR" dirty="0" smtClean="0"/>
          </a:p>
          <a:p>
            <a:pPr lvl="1"/>
            <a:r>
              <a:rPr lang="en-US" dirty="0" err="1"/>
              <a:t>Agroecology</a:t>
            </a:r>
            <a:r>
              <a:rPr lang="en-US" dirty="0"/>
              <a:t> seeks to address gender inequalities by creating opportunities for </a:t>
            </a:r>
            <a:r>
              <a:rPr lang="en-US" dirty="0" smtClean="0"/>
              <a:t>women</a:t>
            </a:r>
            <a:endParaRPr lang="hr-HR" dirty="0" smtClean="0"/>
          </a:p>
          <a:p>
            <a:pPr lvl="1"/>
            <a:r>
              <a:rPr lang="en-US" dirty="0"/>
              <a:t>In many places around the world, rural youth face a crisis of employment</a:t>
            </a:r>
            <a:r>
              <a:rPr lang="en-US" dirty="0" smtClean="0"/>
              <a:t>.</a:t>
            </a:r>
            <a:r>
              <a:rPr lang="hr-HR" dirty="0" smtClean="0"/>
              <a:t> </a:t>
            </a:r>
            <a:r>
              <a:rPr lang="en-US" dirty="0"/>
              <a:t>Meanwhile, rural youth around the world possess energy, creativity and a desire to positively change their world. What they need is support and opportunities.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73576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CULTURE AND FOOD TRADITIONS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supporting healthy, diversified and culturally appropriate diets, </a:t>
            </a:r>
            <a:r>
              <a:rPr lang="en-US" dirty="0" err="1"/>
              <a:t>agroecology</a:t>
            </a:r>
            <a:r>
              <a:rPr lang="en-US" dirty="0"/>
              <a:t> contributes to food security and nutrition while maintaining the health of ecosystems</a:t>
            </a:r>
            <a:r>
              <a:rPr lang="en-US" dirty="0" smtClean="0"/>
              <a:t>.</a:t>
            </a:r>
            <a:endParaRPr lang="hr-HR" dirty="0" smtClean="0"/>
          </a:p>
          <a:p>
            <a:pPr lvl="1"/>
            <a:r>
              <a:rPr lang="en-US" dirty="0"/>
              <a:t>Cultural identity and sense of place are often closely tied to landscapes and food systems. As people and ecosystems have evolved together, cultural practices and indigenous and traditional knowledge offer a wealth of experience that can inspire </a:t>
            </a:r>
            <a:r>
              <a:rPr lang="en-US" dirty="0" err="1"/>
              <a:t>agroecological</a:t>
            </a:r>
            <a:r>
              <a:rPr lang="en-US" dirty="0"/>
              <a:t> </a:t>
            </a:r>
            <a:r>
              <a:rPr lang="en-US" dirty="0" smtClean="0"/>
              <a:t>solutions</a:t>
            </a:r>
            <a:r>
              <a:rPr lang="hr-HR" dirty="0" smtClean="0"/>
              <a:t>.</a:t>
            </a:r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85990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RESPONSIBLE GOVERNANCE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Sustainable food and agriculture requires responsible and effective governance </a:t>
            </a:r>
            <a:r>
              <a:rPr lang="en-US" dirty="0" smtClean="0"/>
              <a:t>mechanisms </a:t>
            </a:r>
            <a:r>
              <a:rPr lang="en-US" dirty="0"/>
              <a:t>at different scales – from local to national to global</a:t>
            </a:r>
            <a:r>
              <a:rPr lang="en-US" dirty="0" smtClean="0"/>
              <a:t>.</a:t>
            </a:r>
            <a:endParaRPr lang="hr-HR" dirty="0" smtClean="0"/>
          </a:p>
          <a:p>
            <a:pPr lvl="1"/>
            <a:r>
              <a:rPr lang="en-US" dirty="0"/>
              <a:t>Transparent, accountable and inclusive governance mechanisms are necessary to create an enabling environment that supports producers to transform their systems following </a:t>
            </a:r>
            <a:r>
              <a:rPr lang="en-US" dirty="0" err="1"/>
              <a:t>agroecological</a:t>
            </a:r>
            <a:r>
              <a:rPr lang="en-US" dirty="0"/>
              <a:t> concepts and practices. </a:t>
            </a:r>
            <a:endParaRPr lang="hr-HR" dirty="0" smtClean="0"/>
          </a:p>
          <a:p>
            <a:pPr lvl="2"/>
            <a:r>
              <a:rPr lang="en-US" dirty="0" smtClean="0"/>
              <a:t>Successful </a:t>
            </a:r>
            <a:r>
              <a:rPr lang="en-US" dirty="0"/>
              <a:t>examples include school feeding and public procurement </a:t>
            </a:r>
            <a:r>
              <a:rPr lang="en-US" dirty="0" err="1"/>
              <a:t>programmes</a:t>
            </a:r>
            <a:r>
              <a:rPr lang="en-US" dirty="0"/>
              <a:t>, market regulations allowing for branding of differentiated </a:t>
            </a:r>
            <a:r>
              <a:rPr lang="en-US" dirty="0" err="1"/>
              <a:t>agroecological</a:t>
            </a:r>
            <a:r>
              <a:rPr lang="en-US" dirty="0"/>
              <a:t> produce, and subsidies and incentives for ecosystem </a:t>
            </a:r>
            <a:r>
              <a:rPr lang="en-US" dirty="0" smtClean="0"/>
              <a:t>services</a:t>
            </a:r>
            <a:endParaRPr lang="hr-HR" dirty="0" smtClean="0"/>
          </a:p>
          <a:p>
            <a:pPr lvl="1"/>
            <a:r>
              <a:rPr lang="en-US" dirty="0"/>
              <a:t>Territorial, landscape and community level governance, such as traditional and customary governance models, is also extremely important to foster cooperation between stakeholders, </a:t>
            </a:r>
            <a:r>
              <a:rPr lang="en-US" dirty="0" err="1"/>
              <a:t>maximising</a:t>
            </a:r>
            <a:r>
              <a:rPr lang="en-US" dirty="0"/>
              <a:t> synergies while reducing or managing trade-offs.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9283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CIRCULAR AND SOLIDARITY ECONOMY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Circular and solidarity economies that reconnect producers and consumers provide innovative solutions for living within our planetary boundaries while ensuring the social foundation for inclusive and sustainable development</a:t>
            </a:r>
            <a:r>
              <a:rPr lang="en-US" dirty="0" smtClean="0"/>
              <a:t>.</a:t>
            </a:r>
            <a:endParaRPr lang="hr-HR" dirty="0" smtClean="0"/>
          </a:p>
          <a:p>
            <a:pPr lvl="1"/>
            <a:r>
              <a:rPr lang="en-US" dirty="0" err="1"/>
              <a:t>Agroecological</a:t>
            </a:r>
            <a:r>
              <a:rPr lang="en-US" dirty="0"/>
              <a:t> approaches promote fair solutions based on local needs, resources and capacities, creating more equitable and sustainable markets</a:t>
            </a:r>
            <a:r>
              <a:rPr lang="en-US" dirty="0" smtClean="0"/>
              <a:t>.</a:t>
            </a:r>
            <a:endParaRPr lang="hr-HR" dirty="0" smtClean="0"/>
          </a:p>
          <a:p>
            <a:pPr lvl="2"/>
            <a:r>
              <a:rPr lang="hr-HR" dirty="0" smtClean="0"/>
              <a:t>C</a:t>
            </a:r>
            <a:r>
              <a:rPr lang="en-US" dirty="0" err="1" smtClean="0"/>
              <a:t>urrently</a:t>
            </a:r>
            <a:r>
              <a:rPr lang="en-US" dirty="0"/>
              <a:t>, one third of all food produced is lost or wasted, failing to contribute to food security and nutrition, while exacerbating pressure on natural </a:t>
            </a:r>
            <a:r>
              <a:rPr lang="en-US" dirty="0" smtClean="0"/>
              <a:t>resources</a:t>
            </a:r>
            <a:endParaRPr lang="hr-HR" dirty="0" smtClean="0"/>
          </a:p>
          <a:p>
            <a:pPr lvl="2"/>
            <a:r>
              <a:rPr lang="en-US" dirty="0"/>
              <a:t>The energy used to produce food that is lost or wasted is approximately 10 percent of the world’s total energy </a:t>
            </a:r>
            <a:r>
              <a:rPr lang="en-US" dirty="0" smtClean="0"/>
              <a:t>consumption, </a:t>
            </a:r>
            <a:r>
              <a:rPr lang="en-US" dirty="0"/>
              <a:t>while the food waste footprint is equivalent to 3.5 Gt CO2 of greenhouse gas emissions per year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52022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agroecology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Ecological Approach to </a:t>
            </a:r>
            <a:r>
              <a:rPr lang="en-US" dirty="0" smtClean="0"/>
              <a:t>Agriculture</a:t>
            </a:r>
            <a:r>
              <a:rPr lang="hr-HR" dirty="0" smtClean="0"/>
              <a:t>.</a:t>
            </a:r>
          </a:p>
          <a:p>
            <a:r>
              <a:rPr lang="hr-HR" dirty="0" smtClean="0"/>
              <a:t>S</a:t>
            </a:r>
            <a:r>
              <a:rPr lang="en-US" dirty="0" smtClean="0"/>
              <a:t>hares </a:t>
            </a:r>
            <a:r>
              <a:rPr lang="en-US" dirty="0"/>
              <a:t>much in common with other approaches to sustainable </a:t>
            </a:r>
            <a:r>
              <a:rPr lang="en-US" dirty="0" smtClean="0"/>
              <a:t>farming</a:t>
            </a:r>
            <a:endParaRPr lang="hr-HR" dirty="0" smtClean="0"/>
          </a:p>
          <a:p>
            <a:pPr lvl="1"/>
            <a:r>
              <a:rPr lang="en-US" dirty="0"/>
              <a:t>centers on food production that makes the best use of nature’s goods and services while not damaging these </a:t>
            </a:r>
            <a:r>
              <a:rPr lang="en-US" dirty="0" smtClean="0"/>
              <a:t>resources</a:t>
            </a:r>
            <a:endParaRPr lang="hr-HR" dirty="0" smtClean="0"/>
          </a:p>
          <a:p>
            <a:pPr lvl="1"/>
            <a:r>
              <a:rPr lang="en-US" dirty="0"/>
              <a:t>improving soil and plant quality through available biomass and biodiversity, rather than battling nature with chemical </a:t>
            </a:r>
            <a:r>
              <a:rPr lang="en-US" dirty="0" smtClean="0"/>
              <a:t>inputs</a:t>
            </a:r>
            <a:endParaRPr lang="hr-HR" dirty="0" smtClean="0"/>
          </a:p>
          <a:p>
            <a:pPr lvl="1"/>
            <a:r>
              <a:rPr lang="en-US" dirty="0"/>
              <a:t>farmers seeks to improve food yields for balanced nutrition, strengthen fair markets for their produce, enhance healthy ecosystems, and build on ancestral knowledge and customs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47390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10 </a:t>
            </a:r>
            <a:r>
              <a:rPr lang="hr-HR" dirty="0"/>
              <a:t>ELEMENTS OF AGROECOLOGY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Diversity; synergies; efficiency; resilience; recycling; co-creation and </a:t>
            </a:r>
            <a:r>
              <a:rPr lang="en-US" dirty="0" smtClean="0"/>
              <a:t>sharing</a:t>
            </a:r>
            <a:r>
              <a:rPr lang="hr-H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knowledge </a:t>
            </a:r>
            <a:r>
              <a:rPr lang="en-US" b="0" dirty="0"/>
              <a:t>(describing common characteristics of </a:t>
            </a:r>
            <a:r>
              <a:rPr lang="en-US" b="0" dirty="0" err="1"/>
              <a:t>agroecological</a:t>
            </a:r>
            <a:r>
              <a:rPr lang="en-US" b="0" dirty="0"/>
              <a:t> systems</a:t>
            </a:r>
            <a:r>
              <a:rPr lang="en-US" b="0" dirty="0" smtClean="0"/>
              <a:t>,</a:t>
            </a:r>
            <a:r>
              <a:rPr lang="hr-HR" b="0" dirty="0" smtClean="0"/>
              <a:t> </a:t>
            </a:r>
            <a:r>
              <a:rPr lang="en-US" b="0" dirty="0" smtClean="0"/>
              <a:t>foundational </a:t>
            </a:r>
            <a:r>
              <a:rPr lang="en-US" b="0" dirty="0"/>
              <a:t>practices and innovation approaches)</a:t>
            </a:r>
          </a:p>
          <a:p>
            <a:r>
              <a:rPr lang="en-US" dirty="0"/>
              <a:t>Human and social values; culture and food traditions </a:t>
            </a:r>
            <a:r>
              <a:rPr lang="en-US" b="0" dirty="0"/>
              <a:t>(context features)</a:t>
            </a:r>
          </a:p>
          <a:p>
            <a:r>
              <a:rPr lang="en-US" dirty="0"/>
              <a:t>Responsible governance; circular and solidarity economy </a:t>
            </a:r>
            <a:r>
              <a:rPr lang="en-US" b="0" dirty="0"/>
              <a:t>(enabling environment)</a:t>
            </a:r>
          </a:p>
          <a:p>
            <a:endParaRPr lang="hr-HR" dirty="0" smtClean="0"/>
          </a:p>
          <a:p>
            <a:r>
              <a:rPr lang="en-US" dirty="0" smtClean="0"/>
              <a:t>The </a:t>
            </a:r>
            <a:r>
              <a:rPr lang="en-US" dirty="0"/>
              <a:t>10 Elements of </a:t>
            </a:r>
            <a:r>
              <a:rPr lang="en-US" dirty="0" err="1"/>
              <a:t>Agroecology</a:t>
            </a:r>
            <a:r>
              <a:rPr lang="en-US" dirty="0"/>
              <a:t> are interlinked and interdependent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0031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Diversity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Diversification is key to </a:t>
            </a:r>
            <a:r>
              <a:rPr lang="en-US" dirty="0" err="1"/>
              <a:t>agroecological</a:t>
            </a:r>
            <a:r>
              <a:rPr lang="en-US" dirty="0"/>
              <a:t> transitions to ensure </a:t>
            </a:r>
            <a:r>
              <a:rPr lang="en-US" dirty="0" smtClean="0"/>
              <a:t>food</a:t>
            </a:r>
            <a:r>
              <a:rPr lang="hr-HR" dirty="0" smtClean="0"/>
              <a:t> </a:t>
            </a:r>
            <a:r>
              <a:rPr lang="en-US" dirty="0" smtClean="0"/>
              <a:t>security </a:t>
            </a:r>
            <a:r>
              <a:rPr lang="en-US" dirty="0"/>
              <a:t>and nutrition while conserving, protecting and </a:t>
            </a:r>
            <a:r>
              <a:rPr lang="en-US" dirty="0" smtClean="0"/>
              <a:t>enhancing</a:t>
            </a:r>
            <a:r>
              <a:rPr lang="hr-HR" dirty="0" smtClean="0"/>
              <a:t> </a:t>
            </a:r>
            <a:r>
              <a:rPr lang="en-US" dirty="0" smtClean="0"/>
              <a:t>natural resources</a:t>
            </a:r>
            <a:r>
              <a:rPr lang="hr-HR" dirty="0" smtClean="0"/>
              <a:t>.</a:t>
            </a:r>
          </a:p>
          <a:p>
            <a:pPr lvl="1"/>
            <a:r>
              <a:rPr lang="en-US" dirty="0"/>
              <a:t> </a:t>
            </a:r>
            <a:r>
              <a:rPr lang="hr-HR" dirty="0" err="1" smtClean="0"/>
              <a:t>I.e</a:t>
            </a:r>
            <a:r>
              <a:rPr lang="hr-HR" dirty="0" smtClean="0"/>
              <a:t>.</a:t>
            </a:r>
            <a:r>
              <a:rPr lang="en-US" dirty="0" smtClean="0"/>
              <a:t> </a:t>
            </a:r>
            <a:r>
              <a:rPr lang="en-US" dirty="0"/>
              <a:t>agroforestry </a:t>
            </a:r>
            <a:r>
              <a:rPr lang="en-US" dirty="0" smtClean="0"/>
              <a:t>systems</a:t>
            </a:r>
            <a:r>
              <a:rPr lang="hr-HR" dirty="0" smtClean="0"/>
              <a:t> </a:t>
            </a:r>
            <a:r>
              <a:rPr lang="en-US" dirty="0" smtClean="0"/>
              <a:t>organize </a:t>
            </a:r>
            <a:r>
              <a:rPr lang="en-US" dirty="0"/>
              <a:t>crops, shrubs, and trees of different </a:t>
            </a:r>
            <a:r>
              <a:rPr lang="en-US" dirty="0" smtClean="0"/>
              <a:t>heights</a:t>
            </a:r>
            <a:r>
              <a:rPr lang="hr-H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shapes at different levels or strata, </a:t>
            </a:r>
            <a:r>
              <a:rPr lang="en-US" dirty="0" smtClean="0"/>
              <a:t>in</a:t>
            </a:r>
            <a:endParaRPr lang="hr-HR" dirty="0" smtClean="0"/>
          </a:p>
          <a:p>
            <a:pPr lvl="1"/>
            <a:r>
              <a:rPr lang="en-US" dirty="0"/>
              <a:t>Intercropping combines complementary species to increase spatial diversity creasing</a:t>
            </a:r>
            <a:r>
              <a:rPr lang="hr-HR" dirty="0" smtClean="0"/>
              <a:t> </a:t>
            </a:r>
            <a:r>
              <a:rPr lang="en-US" dirty="0" smtClean="0"/>
              <a:t>vertical diversity</a:t>
            </a:r>
            <a:endParaRPr lang="hr-HR" dirty="0" smtClean="0"/>
          </a:p>
          <a:p>
            <a:pPr lvl="1"/>
            <a:r>
              <a:rPr lang="en-US" dirty="0"/>
              <a:t>Crop rotations, often including legumes, increase temporal </a:t>
            </a:r>
            <a:r>
              <a:rPr lang="en-US" dirty="0" smtClean="0"/>
              <a:t>diversity</a:t>
            </a:r>
            <a:endParaRPr lang="hr-HR" dirty="0" smtClean="0"/>
          </a:p>
          <a:p>
            <a:pPr lvl="1"/>
            <a:r>
              <a:rPr lang="en-US" dirty="0"/>
              <a:t>Crop–livestock systems rely on the diversity of </a:t>
            </a:r>
            <a:r>
              <a:rPr lang="en-US" dirty="0" smtClean="0"/>
              <a:t>local</a:t>
            </a:r>
            <a:r>
              <a:rPr lang="hr-HR" dirty="0" smtClean="0"/>
              <a:t> </a:t>
            </a:r>
            <a:r>
              <a:rPr lang="en-US" dirty="0" smtClean="0"/>
              <a:t>breeds </a:t>
            </a:r>
            <a:r>
              <a:rPr lang="en-US" dirty="0"/>
              <a:t>adapted to specific environments</a:t>
            </a:r>
            <a:r>
              <a:rPr lang="en-US" dirty="0" smtClean="0"/>
              <a:t>.</a:t>
            </a:r>
            <a:endParaRPr lang="hr-HR" dirty="0" smtClean="0"/>
          </a:p>
          <a:p>
            <a:pPr lvl="1"/>
            <a:r>
              <a:rPr lang="en-US" dirty="0" smtClean="0"/>
              <a:t>In the</a:t>
            </a:r>
            <a:r>
              <a:rPr lang="hr-HR" dirty="0" smtClean="0"/>
              <a:t> </a:t>
            </a:r>
            <a:r>
              <a:rPr lang="en-US" dirty="0" smtClean="0"/>
              <a:t>aquatic </a:t>
            </a:r>
            <a:r>
              <a:rPr lang="en-US" dirty="0"/>
              <a:t>world, traditional fish polyculture farming</a:t>
            </a:r>
            <a:r>
              <a:rPr lang="en-US" dirty="0" smtClean="0"/>
              <a:t>,</a:t>
            </a:r>
            <a:r>
              <a:rPr lang="hr-HR" dirty="0" smtClean="0"/>
              <a:t> </a:t>
            </a:r>
            <a:r>
              <a:rPr lang="en-US" dirty="0" smtClean="0"/>
              <a:t>Integrated </a:t>
            </a:r>
            <a:r>
              <a:rPr lang="en-US" dirty="0"/>
              <a:t>Multi-Trophic Aquaculture (IMTA) </a:t>
            </a:r>
            <a:r>
              <a:rPr lang="en-US" dirty="0" smtClean="0"/>
              <a:t>or</a:t>
            </a:r>
            <a:r>
              <a:rPr lang="hr-HR" dirty="0" smtClean="0"/>
              <a:t> </a:t>
            </a:r>
            <a:r>
              <a:rPr lang="en-US" dirty="0" smtClean="0"/>
              <a:t>rotational </a:t>
            </a:r>
            <a:r>
              <a:rPr lang="en-US" dirty="0"/>
              <a:t>crop-fish systems follow the same </a:t>
            </a:r>
            <a:r>
              <a:rPr lang="en-US" dirty="0" smtClean="0"/>
              <a:t>principles</a:t>
            </a:r>
            <a:r>
              <a:rPr lang="hr-HR" dirty="0" smtClean="0"/>
              <a:t> </a:t>
            </a:r>
            <a:r>
              <a:rPr lang="en-US" dirty="0" smtClean="0"/>
              <a:t>to </a:t>
            </a:r>
            <a:r>
              <a:rPr lang="en-US" dirty="0" err="1"/>
              <a:t>maximising</a:t>
            </a:r>
            <a:r>
              <a:rPr lang="en-US" dirty="0"/>
              <a:t> diversity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41425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CO-CREATION AND</a:t>
            </a:r>
            <a:br>
              <a:rPr lang="en-US" dirty="0"/>
            </a:br>
            <a:r>
              <a:rPr lang="en-US" dirty="0"/>
              <a:t>SHARING OF KNOWLEDGE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Agricultural innovations respond better to local challenges </a:t>
            </a:r>
            <a:r>
              <a:rPr lang="en-US" dirty="0" smtClean="0"/>
              <a:t>when</a:t>
            </a:r>
            <a:r>
              <a:rPr lang="hr-HR" dirty="0" smtClean="0"/>
              <a:t> </a:t>
            </a:r>
            <a:r>
              <a:rPr lang="en-US" dirty="0" smtClean="0"/>
              <a:t>they </a:t>
            </a:r>
            <a:r>
              <a:rPr lang="en-US" dirty="0"/>
              <a:t>are co-created through participatory </a:t>
            </a:r>
            <a:r>
              <a:rPr lang="en-US" dirty="0" smtClean="0"/>
              <a:t>processes</a:t>
            </a:r>
            <a:endParaRPr lang="hr-HR" dirty="0" smtClean="0"/>
          </a:p>
          <a:p>
            <a:pPr lvl="1"/>
            <a:r>
              <a:rPr lang="en-US" dirty="0" err="1"/>
              <a:t>Agroecology</a:t>
            </a:r>
            <a:r>
              <a:rPr lang="en-US" dirty="0"/>
              <a:t> depends on context-specific </a:t>
            </a:r>
            <a:r>
              <a:rPr lang="en-US" dirty="0" smtClean="0"/>
              <a:t>knowledge</a:t>
            </a:r>
            <a:endParaRPr lang="hr-HR" dirty="0" smtClean="0"/>
          </a:p>
          <a:p>
            <a:pPr lvl="1"/>
            <a:r>
              <a:rPr lang="en-US" dirty="0"/>
              <a:t>Through the co-creation process, </a:t>
            </a:r>
            <a:r>
              <a:rPr lang="en-US" dirty="0" err="1"/>
              <a:t>agroecology</a:t>
            </a:r>
            <a:r>
              <a:rPr lang="en-US" dirty="0"/>
              <a:t> blends traditional and indigenous knowledge, producers’ and traders’ practical knowledge, and global scientific </a:t>
            </a:r>
            <a:r>
              <a:rPr lang="en-US" dirty="0" smtClean="0"/>
              <a:t>knowledge</a:t>
            </a:r>
            <a:endParaRPr lang="hr-HR" dirty="0" smtClean="0"/>
          </a:p>
          <a:p>
            <a:pPr lvl="1"/>
            <a:r>
              <a:rPr lang="en-US" dirty="0"/>
              <a:t>Education – both formal and non-formal – plays </a:t>
            </a:r>
            <a:r>
              <a:rPr lang="en-US" dirty="0" smtClean="0"/>
              <a:t>a</a:t>
            </a:r>
            <a:r>
              <a:rPr lang="hr-HR" dirty="0" smtClean="0"/>
              <a:t> </a:t>
            </a:r>
            <a:r>
              <a:rPr lang="en-US" dirty="0" smtClean="0"/>
              <a:t>fundamental </a:t>
            </a:r>
            <a:r>
              <a:rPr lang="en-US" dirty="0"/>
              <a:t>role in sharing </a:t>
            </a:r>
            <a:r>
              <a:rPr lang="en-US" dirty="0" err="1"/>
              <a:t>agroecological</a:t>
            </a:r>
            <a:r>
              <a:rPr lang="en-US" dirty="0"/>
              <a:t> </a:t>
            </a:r>
            <a:r>
              <a:rPr lang="en-US" dirty="0" smtClean="0"/>
              <a:t>innovations</a:t>
            </a:r>
            <a:r>
              <a:rPr lang="hr-HR" dirty="0" smtClean="0"/>
              <a:t> </a:t>
            </a:r>
            <a:r>
              <a:rPr lang="en-US" dirty="0" smtClean="0"/>
              <a:t>resulting </a:t>
            </a:r>
            <a:r>
              <a:rPr lang="en-US" dirty="0"/>
              <a:t>from co-creation processes. </a:t>
            </a:r>
            <a:endParaRPr lang="hr-HR" dirty="0" smtClean="0"/>
          </a:p>
          <a:p>
            <a:pPr lvl="2"/>
            <a:r>
              <a:rPr lang="en-US" dirty="0" smtClean="0"/>
              <a:t>For </a:t>
            </a:r>
            <a:r>
              <a:rPr lang="en-US" dirty="0"/>
              <a:t>example</a:t>
            </a:r>
            <a:r>
              <a:rPr lang="en-US" dirty="0" smtClean="0"/>
              <a:t>,</a:t>
            </a:r>
            <a:r>
              <a:rPr lang="hr-H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more than 30 years, the horizontal </a:t>
            </a:r>
            <a:r>
              <a:rPr lang="en-US" i="1" dirty="0" err="1"/>
              <a:t>campesino</a:t>
            </a:r>
            <a:r>
              <a:rPr lang="en-US" i="1" dirty="0"/>
              <a:t> </a:t>
            </a:r>
            <a:r>
              <a:rPr lang="en-US" i="1" dirty="0" smtClean="0"/>
              <a:t>a</a:t>
            </a:r>
            <a:r>
              <a:rPr lang="hr-HR" i="1" dirty="0" smtClean="0"/>
              <a:t> </a:t>
            </a:r>
            <a:r>
              <a:rPr lang="en-US" i="1" dirty="0" err="1" smtClean="0"/>
              <a:t>campesino</a:t>
            </a:r>
            <a:r>
              <a:rPr lang="en-US" dirty="0" smtClean="0"/>
              <a:t> </a:t>
            </a:r>
            <a:r>
              <a:rPr lang="en-US" dirty="0"/>
              <a:t>movement has played a pivotal role </a:t>
            </a:r>
            <a:r>
              <a:rPr lang="en-US" dirty="0" smtClean="0"/>
              <a:t>in</a:t>
            </a:r>
            <a:r>
              <a:rPr lang="hr-HR" dirty="0" smtClean="0"/>
              <a:t> </a:t>
            </a:r>
            <a:r>
              <a:rPr lang="en-US" dirty="0" smtClean="0"/>
              <a:t>sharing </a:t>
            </a:r>
            <a:r>
              <a:rPr lang="en-US" dirty="0" err="1"/>
              <a:t>agroecological</a:t>
            </a:r>
            <a:r>
              <a:rPr lang="en-US" dirty="0"/>
              <a:t> knowledge, connecting </a:t>
            </a:r>
            <a:r>
              <a:rPr lang="en-US" dirty="0" smtClean="0"/>
              <a:t>hundreds</a:t>
            </a:r>
            <a:r>
              <a:rPr lang="hr-H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thousands of producers in Latin </a:t>
            </a:r>
            <a:r>
              <a:rPr lang="en-US" dirty="0" smtClean="0"/>
              <a:t>America.</a:t>
            </a:r>
            <a:r>
              <a:rPr lang="hr-HR" dirty="0" smtClean="0"/>
              <a:t> </a:t>
            </a:r>
            <a:r>
              <a:rPr lang="en-US" dirty="0" smtClean="0"/>
              <a:t>In</a:t>
            </a:r>
            <a:r>
              <a:rPr lang="hr-HR" dirty="0" smtClean="0"/>
              <a:t> </a:t>
            </a:r>
            <a:r>
              <a:rPr lang="en-US" dirty="0" smtClean="0"/>
              <a:t>contrast</a:t>
            </a:r>
            <a:r>
              <a:rPr lang="en-US" dirty="0"/>
              <a:t>, top-down models of technology transfer </a:t>
            </a:r>
            <a:r>
              <a:rPr lang="en-US" dirty="0" smtClean="0"/>
              <a:t>have</a:t>
            </a:r>
            <a:r>
              <a:rPr lang="hr-HR" dirty="0" smtClean="0"/>
              <a:t> </a:t>
            </a:r>
            <a:r>
              <a:rPr lang="en-US" dirty="0" smtClean="0"/>
              <a:t>had </a:t>
            </a:r>
            <a:r>
              <a:rPr lang="en-US" dirty="0"/>
              <a:t>limited success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55152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SYNERGIES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Building synergies enhances key functions across food systems</a:t>
            </a:r>
            <a:r>
              <a:rPr lang="en-US" dirty="0" smtClean="0"/>
              <a:t>,</a:t>
            </a:r>
            <a:r>
              <a:rPr lang="hr-HR" dirty="0" smtClean="0"/>
              <a:t> </a:t>
            </a:r>
            <a:r>
              <a:rPr lang="en-US" dirty="0" smtClean="0"/>
              <a:t>supporting </a:t>
            </a:r>
            <a:r>
              <a:rPr lang="en-US" dirty="0"/>
              <a:t>production and multiple ecosystem services</a:t>
            </a:r>
            <a:r>
              <a:rPr lang="en-US" dirty="0" smtClean="0"/>
              <a:t>.</a:t>
            </a:r>
            <a:endParaRPr lang="hr-HR" dirty="0" smtClean="0"/>
          </a:p>
          <a:p>
            <a:pPr lvl="1"/>
            <a:r>
              <a:rPr lang="en-US" dirty="0"/>
              <a:t>By optimizing biological synergies</a:t>
            </a:r>
            <a:r>
              <a:rPr lang="en-US" dirty="0" smtClean="0"/>
              <a:t>,</a:t>
            </a:r>
            <a:r>
              <a:rPr lang="hr-HR" dirty="0" smtClean="0"/>
              <a:t> </a:t>
            </a:r>
            <a:r>
              <a:rPr lang="en-US" dirty="0" err="1" smtClean="0"/>
              <a:t>agroecological</a:t>
            </a:r>
            <a:r>
              <a:rPr lang="en-US" dirty="0" smtClean="0"/>
              <a:t> </a:t>
            </a:r>
            <a:r>
              <a:rPr lang="en-US" dirty="0"/>
              <a:t>practices enhance ecological functions</a:t>
            </a:r>
            <a:r>
              <a:rPr lang="en-US" dirty="0" smtClean="0"/>
              <a:t>,</a:t>
            </a:r>
            <a:r>
              <a:rPr lang="hr-HR" dirty="0" smtClean="0"/>
              <a:t> </a:t>
            </a:r>
            <a:r>
              <a:rPr lang="en-US" dirty="0" smtClean="0"/>
              <a:t>leading </a:t>
            </a:r>
            <a:r>
              <a:rPr lang="en-US" dirty="0"/>
              <a:t>to greater resource-use efficiency and resilience.</a:t>
            </a:r>
          </a:p>
          <a:p>
            <a:pPr lvl="2"/>
            <a:r>
              <a:rPr lang="en-US" dirty="0"/>
              <a:t>For example, globally, biological nitrogen fixation </a:t>
            </a:r>
            <a:r>
              <a:rPr lang="en-US" dirty="0" smtClean="0"/>
              <a:t>by</a:t>
            </a:r>
            <a:r>
              <a:rPr lang="hr-HR" dirty="0" smtClean="0"/>
              <a:t> </a:t>
            </a:r>
            <a:r>
              <a:rPr lang="en-US" dirty="0" smtClean="0"/>
              <a:t>pulses </a:t>
            </a:r>
            <a:r>
              <a:rPr lang="en-US" dirty="0"/>
              <a:t>in intercropping systems or rotations </a:t>
            </a:r>
            <a:r>
              <a:rPr lang="en-US" dirty="0" smtClean="0"/>
              <a:t>generates</a:t>
            </a:r>
            <a:r>
              <a:rPr lang="hr-HR" dirty="0" smtClean="0"/>
              <a:t> </a:t>
            </a:r>
            <a:r>
              <a:rPr lang="en-US" dirty="0" smtClean="0"/>
              <a:t>close </a:t>
            </a:r>
            <a:r>
              <a:rPr lang="en-US" dirty="0"/>
              <a:t>to USD 10 million savings in nitrogen </a:t>
            </a:r>
            <a:r>
              <a:rPr lang="en-US" dirty="0" smtClean="0"/>
              <a:t>fertilizers</a:t>
            </a:r>
            <a:r>
              <a:rPr lang="hr-HR" dirty="0" smtClean="0"/>
              <a:t> </a:t>
            </a:r>
            <a:r>
              <a:rPr lang="en-US" dirty="0" smtClean="0"/>
              <a:t>every year, </a:t>
            </a:r>
            <a:r>
              <a:rPr lang="en-US" dirty="0"/>
              <a:t>while contributing to soil health, </a:t>
            </a:r>
            <a:r>
              <a:rPr lang="en-US" dirty="0" smtClean="0"/>
              <a:t>climate</a:t>
            </a:r>
            <a:r>
              <a:rPr lang="hr-HR" dirty="0" smtClean="0"/>
              <a:t> </a:t>
            </a:r>
            <a:r>
              <a:rPr lang="en-US" dirty="0" smtClean="0"/>
              <a:t>change </a:t>
            </a:r>
            <a:r>
              <a:rPr lang="en-US" dirty="0"/>
              <a:t>mitigation and adaptation. Furthermore</a:t>
            </a:r>
            <a:r>
              <a:rPr lang="en-US" dirty="0" smtClean="0"/>
              <a:t>,</a:t>
            </a:r>
            <a:r>
              <a:rPr lang="hr-HR" dirty="0" smtClean="0"/>
              <a:t> </a:t>
            </a:r>
            <a:r>
              <a:rPr lang="en-US" dirty="0" smtClean="0"/>
              <a:t>about </a:t>
            </a:r>
            <a:r>
              <a:rPr lang="en-US" dirty="0"/>
              <a:t>15 percent of the nitrogen applied to </a:t>
            </a:r>
            <a:r>
              <a:rPr lang="en-US" dirty="0" smtClean="0"/>
              <a:t>crops</a:t>
            </a:r>
            <a:r>
              <a:rPr lang="hr-HR" dirty="0" smtClean="0"/>
              <a:t> </a:t>
            </a:r>
            <a:r>
              <a:rPr lang="en-US" dirty="0" smtClean="0"/>
              <a:t>comes </a:t>
            </a:r>
            <a:r>
              <a:rPr lang="en-US" dirty="0"/>
              <a:t>from livestock manure, highlighting </a:t>
            </a:r>
            <a:r>
              <a:rPr lang="en-US" dirty="0" smtClean="0"/>
              <a:t>synergies</a:t>
            </a:r>
            <a:r>
              <a:rPr lang="hr-HR" dirty="0" smtClean="0"/>
              <a:t> </a:t>
            </a:r>
            <a:r>
              <a:rPr lang="en-US" dirty="0" smtClean="0"/>
              <a:t>resulting </a:t>
            </a:r>
            <a:r>
              <a:rPr lang="en-US" dirty="0"/>
              <a:t>from crop–livestock integration</a:t>
            </a:r>
            <a:r>
              <a:rPr lang="en-US" dirty="0" smtClean="0"/>
              <a:t>.</a:t>
            </a:r>
            <a:endParaRPr lang="hr-HR" dirty="0" smtClean="0"/>
          </a:p>
          <a:p>
            <a:pPr lvl="1"/>
            <a:r>
              <a:rPr lang="en-US" dirty="0"/>
              <a:t>To promote synergies within the wider food system, and best manage trade-offs, </a:t>
            </a:r>
            <a:r>
              <a:rPr lang="en-US" dirty="0" err="1"/>
              <a:t>agroecology</a:t>
            </a:r>
            <a:r>
              <a:rPr lang="en-US" dirty="0"/>
              <a:t> emphasizes the importance of partnerships, cooperation and responsible governance, involving different actors at multiple scales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54074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EFFICIENCY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I</a:t>
            </a:r>
            <a:r>
              <a:rPr lang="en-US" dirty="0" err="1" smtClean="0"/>
              <a:t>nnovative</a:t>
            </a:r>
            <a:r>
              <a:rPr lang="en-US" dirty="0" smtClean="0"/>
              <a:t> </a:t>
            </a:r>
            <a:r>
              <a:rPr lang="en-US" dirty="0" err="1"/>
              <a:t>agroecological</a:t>
            </a:r>
            <a:r>
              <a:rPr lang="en-US" dirty="0"/>
              <a:t> practices produce </a:t>
            </a:r>
            <a:r>
              <a:rPr lang="en-US" dirty="0" smtClean="0"/>
              <a:t>more</a:t>
            </a:r>
            <a:r>
              <a:rPr lang="hr-HR" dirty="0" smtClean="0"/>
              <a:t> </a:t>
            </a:r>
            <a:r>
              <a:rPr lang="en-US" dirty="0" smtClean="0"/>
              <a:t>using </a:t>
            </a:r>
            <a:r>
              <a:rPr lang="en-US" dirty="0"/>
              <a:t>less external </a:t>
            </a:r>
            <a:r>
              <a:rPr lang="en-US" dirty="0" smtClean="0"/>
              <a:t>resources</a:t>
            </a:r>
            <a:endParaRPr lang="hr-HR" dirty="0" smtClean="0"/>
          </a:p>
          <a:p>
            <a:pPr lvl="1"/>
            <a:r>
              <a:rPr lang="en-US" dirty="0" err="1"/>
              <a:t>Agroecological</a:t>
            </a:r>
            <a:r>
              <a:rPr lang="en-US" dirty="0"/>
              <a:t> systems improve the use of natural resources, especially those that are abundant and free, such as solar radiation, atmospheric carbon and nitrogen</a:t>
            </a:r>
            <a:r>
              <a:rPr lang="en-US" dirty="0" smtClean="0"/>
              <a:t>.</a:t>
            </a:r>
            <a:endParaRPr lang="hr-HR" dirty="0" smtClean="0"/>
          </a:p>
          <a:p>
            <a:pPr lvl="1"/>
            <a:r>
              <a:rPr lang="en-US" dirty="0"/>
              <a:t>By enhancing biological processes and recycling biomass, nutrients and water, producers are able to use fewer external resources, reducing costs and the negative environmental impacts of their use</a:t>
            </a:r>
            <a:r>
              <a:rPr lang="en-US" dirty="0" smtClean="0"/>
              <a:t>.</a:t>
            </a:r>
            <a:endParaRPr lang="hr-HR" dirty="0" smtClean="0"/>
          </a:p>
          <a:p>
            <a:pPr lvl="1"/>
            <a:r>
              <a:rPr lang="en-US" dirty="0"/>
              <a:t>One way to measure the efficiency of integrated systems is by using Land Equivalent Ratios (LER</a:t>
            </a:r>
            <a:r>
              <a:rPr lang="en-US" dirty="0" smtClean="0"/>
              <a:t>).</a:t>
            </a:r>
            <a:endParaRPr lang="hr-HR" dirty="0" smtClean="0"/>
          </a:p>
          <a:p>
            <a:pPr lvl="2"/>
            <a:r>
              <a:rPr lang="en-US" dirty="0" smtClean="0"/>
              <a:t>LER </a:t>
            </a:r>
            <a:r>
              <a:rPr lang="en-US" dirty="0"/>
              <a:t>compares the yields from growing two or more components (e.g. crops, trees, animals) together with yields from growing the same components individually. Integrated </a:t>
            </a:r>
            <a:r>
              <a:rPr lang="en-US" dirty="0" err="1"/>
              <a:t>agroecological</a:t>
            </a:r>
            <a:r>
              <a:rPr lang="en-US" dirty="0"/>
              <a:t> systems frequently demonstrate higher LERs.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99217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RECYCLING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More recycling means agricultural production with lower economic and environmental </a:t>
            </a:r>
            <a:r>
              <a:rPr lang="en-US" dirty="0" smtClean="0"/>
              <a:t>costs</a:t>
            </a:r>
            <a:endParaRPr lang="hr-HR" dirty="0" smtClean="0"/>
          </a:p>
          <a:p>
            <a:pPr lvl="1"/>
            <a:r>
              <a:rPr lang="en-US" dirty="0"/>
              <a:t>Waste is a human concept – it does not exist in natural ecosystems</a:t>
            </a:r>
            <a:r>
              <a:rPr lang="en-US" dirty="0" smtClean="0"/>
              <a:t>.</a:t>
            </a:r>
            <a:endParaRPr lang="hr-HR" dirty="0" smtClean="0"/>
          </a:p>
          <a:p>
            <a:pPr lvl="1"/>
            <a:r>
              <a:rPr lang="hr-HR" dirty="0" smtClean="0"/>
              <a:t>R</a:t>
            </a:r>
            <a:r>
              <a:rPr lang="en-US" dirty="0" err="1" smtClean="0"/>
              <a:t>ecycling</a:t>
            </a:r>
            <a:r>
              <a:rPr lang="en-US" dirty="0" smtClean="0"/>
              <a:t> </a:t>
            </a:r>
            <a:r>
              <a:rPr lang="en-US" dirty="0"/>
              <a:t>can take place at both farm-scale and within landscapes, through diversification and building of synergies between different components and activities</a:t>
            </a:r>
            <a:r>
              <a:rPr lang="en-US" dirty="0" smtClean="0"/>
              <a:t>.</a:t>
            </a:r>
            <a:endParaRPr lang="hr-HR" dirty="0" smtClean="0"/>
          </a:p>
          <a:p>
            <a:pPr lvl="2"/>
            <a:r>
              <a:rPr lang="en-US" dirty="0"/>
              <a:t>For example, agroforestry systems that include deep rooting trees can capture nutrients lost beyond the roots of annual </a:t>
            </a:r>
            <a:r>
              <a:rPr lang="en-US" dirty="0" smtClean="0"/>
              <a:t>crops.</a:t>
            </a:r>
            <a:endParaRPr lang="hr-HR" dirty="0" smtClean="0"/>
          </a:p>
          <a:p>
            <a:pPr lvl="2"/>
            <a:r>
              <a:rPr lang="en-US" dirty="0" smtClean="0"/>
              <a:t>Crop–livestock </a:t>
            </a:r>
            <a:r>
              <a:rPr lang="en-US" dirty="0"/>
              <a:t>systems promote recycling of organic materials by using manure for composting or directly as fertilizer, and crop residues and by-products as livestock feed</a:t>
            </a:r>
            <a:r>
              <a:rPr lang="en-US" dirty="0" smtClean="0"/>
              <a:t>.</a:t>
            </a:r>
            <a:endParaRPr lang="hr-HR" dirty="0" smtClean="0"/>
          </a:p>
          <a:p>
            <a:pPr lvl="2"/>
            <a:r>
              <a:rPr lang="hr-HR" dirty="0" smtClean="0"/>
              <a:t>I</a:t>
            </a:r>
            <a:r>
              <a:rPr lang="en-US" dirty="0" smtClean="0"/>
              <a:t>n </a:t>
            </a:r>
            <a:r>
              <a:rPr lang="en-US" dirty="0"/>
              <a:t>rice–fish systems, aquatic animals help to fertilize the rice crop and reduce pests, reducing the need for external fertilizer or pesticide </a:t>
            </a:r>
            <a:r>
              <a:rPr lang="en-US" dirty="0" smtClean="0"/>
              <a:t>inputs.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5228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RESILIENCE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Enhanced resilience of people, communities and ecosystems is key to sustainable food and agricultural systems</a:t>
            </a:r>
            <a:r>
              <a:rPr lang="en-US" dirty="0" smtClean="0"/>
              <a:t>.</a:t>
            </a:r>
            <a:endParaRPr lang="hr-HR" dirty="0" smtClean="0"/>
          </a:p>
          <a:p>
            <a:pPr lvl="1"/>
            <a:r>
              <a:rPr lang="en-US" dirty="0"/>
              <a:t>Diversified </a:t>
            </a:r>
            <a:r>
              <a:rPr lang="en-US" dirty="0" err="1"/>
              <a:t>agroecological</a:t>
            </a:r>
            <a:r>
              <a:rPr lang="en-US" dirty="0"/>
              <a:t> systems are more resilient – they have a greater capacity to recover from disturbances including extreme weather events such as drought, floods or hurricanes, and to resist pest and disease </a:t>
            </a:r>
            <a:r>
              <a:rPr lang="en-US" dirty="0" smtClean="0"/>
              <a:t>attack</a:t>
            </a:r>
            <a:endParaRPr lang="hr-HR" dirty="0" smtClean="0"/>
          </a:p>
          <a:p>
            <a:pPr lvl="1"/>
            <a:r>
              <a:rPr lang="en-US" dirty="0" err="1"/>
              <a:t>Agroecological</a:t>
            </a:r>
            <a:r>
              <a:rPr lang="en-US" dirty="0"/>
              <a:t> approaches can equally enhance socio-economic </a:t>
            </a:r>
            <a:r>
              <a:rPr lang="en-US" dirty="0" smtClean="0"/>
              <a:t>resilience</a:t>
            </a:r>
            <a:endParaRPr lang="hr-HR" dirty="0" smtClean="0"/>
          </a:p>
          <a:p>
            <a:pPr lvl="1"/>
            <a:r>
              <a:rPr lang="en-US" dirty="0"/>
              <a:t>By reducing dependence on external inputs, </a:t>
            </a:r>
            <a:r>
              <a:rPr lang="en-US" dirty="0" err="1"/>
              <a:t>agroecology</a:t>
            </a:r>
            <a:r>
              <a:rPr lang="en-US" dirty="0"/>
              <a:t> can reduce producers’ vulnerability to economic risk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879633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2360</TotalTime>
  <Words>1244</Words>
  <Application>Microsoft Office PowerPoint</Application>
  <PresentationFormat>Prikaz na zaslonu (4:3)</PresentationFormat>
  <Paragraphs>72</Paragraphs>
  <Slides>13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9" baseType="lpstr">
      <vt:lpstr>Arial</vt:lpstr>
      <vt:lpstr>Arial </vt:lpstr>
      <vt:lpstr>Arial Black</vt:lpstr>
      <vt:lpstr>Calibri</vt:lpstr>
      <vt:lpstr>Montserrat</vt:lpstr>
      <vt:lpstr>Základné</vt:lpstr>
      <vt:lpstr>3. Agroecology</vt:lpstr>
      <vt:lpstr>agroecology</vt:lpstr>
      <vt:lpstr>10 ELEMENTS OF AGROECOLOGY</vt:lpstr>
      <vt:lpstr>Diversity</vt:lpstr>
      <vt:lpstr>CO-CREATION AND SHARING OF KNOWLEDGE</vt:lpstr>
      <vt:lpstr>SYNERGIES</vt:lpstr>
      <vt:lpstr>EFFICIENCY</vt:lpstr>
      <vt:lpstr>RECYCLING</vt:lpstr>
      <vt:lpstr>RESILIENCE</vt:lpstr>
      <vt:lpstr>HUMAN AND SOCIAL VALUES</vt:lpstr>
      <vt:lpstr>CULTURE AND FOOD TRADITIONS</vt:lpstr>
      <vt:lpstr>RESPONSIBLE GOVERNANCE</vt:lpstr>
      <vt:lpstr>CIRCULAR AND SOLIDARITY ECONOMY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Tanja Radić Lakoš</cp:lastModifiedBy>
  <cp:revision>228</cp:revision>
  <cp:lastPrinted>2019-02-12T08:21:40Z</cp:lastPrinted>
  <dcterms:created xsi:type="dcterms:W3CDTF">2019-02-10T21:49:04Z</dcterms:created>
  <dcterms:modified xsi:type="dcterms:W3CDTF">2020-02-10T12:06:11Z</dcterms:modified>
</cp:coreProperties>
</file>