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318" r:id="rId2"/>
    <p:sldId id="267" r:id="rId3"/>
    <p:sldId id="315" r:id="rId4"/>
    <p:sldId id="319" r:id="rId5"/>
    <p:sldId id="320" r:id="rId6"/>
    <p:sldId id="321" r:id="rId7"/>
    <p:sldId id="322" r:id="rId8"/>
    <p:sldId id="323" r:id="rId9"/>
    <p:sldId id="324" r:id="rId10"/>
    <p:sldId id="325" r:id="rId11"/>
    <p:sldId id="326" r:id="rId12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E7B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Svetlý štýl 1 - zvýrazneni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78" autoAdjust="0"/>
    <p:restoredTop sz="73819" autoAdjust="0"/>
  </p:normalViewPr>
  <p:slideViewPr>
    <p:cSldViewPr>
      <p:cViewPr varScale="1">
        <p:scale>
          <a:sx n="55" d="100"/>
          <a:sy n="55" d="100"/>
        </p:scale>
        <p:origin x="171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25F4C2-7F79-4C97-82D6-08F28E6B321F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hr-HR"/>
        </a:p>
      </dgm:t>
    </dgm:pt>
    <dgm:pt modelId="{17305EDD-7B36-4CFC-A23E-43584D12298A}">
      <dgm:prSet phldrT="[Tekst]"/>
      <dgm:spPr/>
      <dgm:t>
        <a:bodyPr/>
        <a:lstStyle/>
        <a:p>
          <a:r>
            <a:rPr lang="hr-HR" dirty="0" err="1" smtClean="0"/>
            <a:t>products</a:t>
          </a:r>
          <a:endParaRPr lang="hr-HR" dirty="0"/>
        </a:p>
      </dgm:t>
    </dgm:pt>
    <dgm:pt modelId="{54E103A2-3EE3-44D4-BAD9-B2AA00096508}" type="parTrans" cxnId="{06166E0E-D6DF-4FB5-8FAE-C08C8FBCE44D}">
      <dgm:prSet/>
      <dgm:spPr/>
      <dgm:t>
        <a:bodyPr/>
        <a:lstStyle/>
        <a:p>
          <a:endParaRPr lang="hr-HR"/>
        </a:p>
      </dgm:t>
    </dgm:pt>
    <dgm:pt modelId="{B1EDCB47-4C78-42EA-911E-897F0CF08554}" type="sibTrans" cxnId="{06166E0E-D6DF-4FB5-8FAE-C08C8FBCE44D}">
      <dgm:prSet/>
      <dgm:spPr/>
      <dgm:t>
        <a:bodyPr/>
        <a:lstStyle/>
        <a:p>
          <a:endParaRPr lang="hr-HR"/>
        </a:p>
      </dgm:t>
    </dgm:pt>
    <dgm:pt modelId="{4CE6FF19-DB80-4BD8-B82E-A0A89F509011}">
      <dgm:prSet phldrT="[Tekst]"/>
      <dgm:spPr/>
      <dgm:t>
        <a:bodyPr/>
        <a:lstStyle/>
        <a:p>
          <a:r>
            <a:rPr lang="hr-HR" dirty="0" err="1" smtClean="0"/>
            <a:t>price</a:t>
          </a:r>
          <a:endParaRPr lang="hr-HR" dirty="0"/>
        </a:p>
      </dgm:t>
    </dgm:pt>
    <dgm:pt modelId="{A9BE2E80-AF35-4101-81E3-9A2F36310B8F}" type="parTrans" cxnId="{50AA8585-9326-4583-A27F-61CEEE8FC083}">
      <dgm:prSet/>
      <dgm:spPr/>
      <dgm:t>
        <a:bodyPr/>
        <a:lstStyle/>
        <a:p>
          <a:endParaRPr lang="hr-HR"/>
        </a:p>
      </dgm:t>
    </dgm:pt>
    <dgm:pt modelId="{A67A41BF-94F7-4DEF-8936-7B78594F341B}" type="sibTrans" cxnId="{50AA8585-9326-4583-A27F-61CEEE8FC083}">
      <dgm:prSet/>
      <dgm:spPr/>
      <dgm:t>
        <a:bodyPr/>
        <a:lstStyle/>
        <a:p>
          <a:endParaRPr lang="hr-HR"/>
        </a:p>
      </dgm:t>
    </dgm:pt>
    <dgm:pt modelId="{CA47DD8F-D201-4A01-A7F0-B4BBCF3002C8}">
      <dgm:prSet phldrT="[Tekst]"/>
      <dgm:spPr/>
      <dgm:t>
        <a:bodyPr/>
        <a:lstStyle/>
        <a:p>
          <a:r>
            <a:rPr lang="hr-HR" dirty="0" err="1" smtClean="0"/>
            <a:t>distribution</a:t>
          </a:r>
          <a:endParaRPr lang="hr-HR" dirty="0"/>
        </a:p>
      </dgm:t>
    </dgm:pt>
    <dgm:pt modelId="{FE77E34B-78D2-4825-8BFA-A5397127BF5B}" type="parTrans" cxnId="{36ABEE0A-1881-43B4-893D-DD6E95DFB9E3}">
      <dgm:prSet/>
      <dgm:spPr/>
      <dgm:t>
        <a:bodyPr/>
        <a:lstStyle/>
        <a:p>
          <a:endParaRPr lang="hr-HR"/>
        </a:p>
      </dgm:t>
    </dgm:pt>
    <dgm:pt modelId="{3966847E-B87E-4C15-9CF1-621862DA0559}" type="sibTrans" cxnId="{36ABEE0A-1881-43B4-893D-DD6E95DFB9E3}">
      <dgm:prSet/>
      <dgm:spPr/>
      <dgm:t>
        <a:bodyPr/>
        <a:lstStyle/>
        <a:p>
          <a:endParaRPr lang="hr-HR"/>
        </a:p>
      </dgm:t>
    </dgm:pt>
    <dgm:pt modelId="{F3B08CE6-0932-4D86-B2FE-8AC36C5E215B}">
      <dgm:prSet phldrT="[Tekst]"/>
      <dgm:spPr/>
      <dgm:t>
        <a:bodyPr/>
        <a:lstStyle/>
        <a:p>
          <a:r>
            <a:rPr lang="hr-HR" dirty="0" err="1" smtClean="0"/>
            <a:t>promotion</a:t>
          </a:r>
          <a:endParaRPr lang="hr-HR" dirty="0"/>
        </a:p>
      </dgm:t>
    </dgm:pt>
    <dgm:pt modelId="{4FB58AEF-475A-4CC6-8FA3-EA7805E8CC5F}" type="parTrans" cxnId="{EF0B61AC-D274-43A2-89F6-B5B871A2DF0B}">
      <dgm:prSet/>
      <dgm:spPr/>
      <dgm:t>
        <a:bodyPr/>
        <a:lstStyle/>
        <a:p>
          <a:endParaRPr lang="hr-HR"/>
        </a:p>
      </dgm:t>
    </dgm:pt>
    <dgm:pt modelId="{618DCC52-07C8-4B5C-B498-19AC845D19E6}" type="sibTrans" cxnId="{EF0B61AC-D274-43A2-89F6-B5B871A2DF0B}">
      <dgm:prSet/>
      <dgm:spPr/>
      <dgm:t>
        <a:bodyPr/>
        <a:lstStyle/>
        <a:p>
          <a:endParaRPr lang="hr-HR"/>
        </a:p>
      </dgm:t>
    </dgm:pt>
    <dgm:pt modelId="{B8938093-56B4-4CD6-9099-BA116E9FBA9C}" type="pres">
      <dgm:prSet presAssocID="{A225F4C2-7F79-4C97-82D6-08F28E6B321F}" presName="linear" presStyleCnt="0">
        <dgm:presLayoutVars>
          <dgm:dir/>
          <dgm:animLvl val="lvl"/>
          <dgm:resizeHandles val="exact"/>
        </dgm:presLayoutVars>
      </dgm:prSet>
      <dgm:spPr/>
    </dgm:pt>
    <dgm:pt modelId="{5E085BD9-BD24-4752-BF0B-DBFE81F46363}" type="pres">
      <dgm:prSet presAssocID="{17305EDD-7B36-4CFC-A23E-43584D12298A}" presName="parentLin" presStyleCnt="0"/>
      <dgm:spPr/>
    </dgm:pt>
    <dgm:pt modelId="{C455AF0A-9812-4FDF-A7C3-8F57B95ABB92}" type="pres">
      <dgm:prSet presAssocID="{17305EDD-7B36-4CFC-A23E-43584D12298A}" presName="parentLeftMargin" presStyleLbl="node1" presStyleIdx="0" presStyleCnt="4"/>
      <dgm:spPr/>
    </dgm:pt>
    <dgm:pt modelId="{C94B8305-7C47-4E7B-89C3-61A0E90E45DF}" type="pres">
      <dgm:prSet presAssocID="{17305EDD-7B36-4CFC-A23E-43584D12298A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BDEE0695-E742-4689-A7FE-D7BDE07A3FC2}" type="pres">
      <dgm:prSet presAssocID="{17305EDD-7B36-4CFC-A23E-43584D12298A}" presName="negativeSpace" presStyleCnt="0"/>
      <dgm:spPr/>
    </dgm:pt>
    <dgm:pt modelId="{F7CCD54F-E34A-4CB5-97CD-2D7233747301}" type="pres">
      <dgm:prSet presAssocID="{17305EDD-7B36-4CFC-A23E-43584D12298A}" presName="childText" presStyleLbl="conFgAcc1" presStyleIdx="0" presStyleCnt="4">
        <dgm:presLayoutVars>
          <dgm:bulletEnabled val="1"/>
        </dgm:presLayoutVars>
      </dgm:prSet>
      <dgm:spPr/>
    </dgm:pt>
    <dgm:pt modelId="{FEE42A07-496E-4020-8081-8DB553494060}" type="pres">
      <dgm:prSet presAssocID="{B1EDCB47-4C78-42EA-911E-897F0CF08554}" presName="spaceBetweenRectangles" presStyleCnt="0"/>
      <dgm:spPr/>
    </dgm:pt>
    <dgm:pt modelId="{CEF9B2CC-AA8C-419D-85D7-D66E71546E3A}" type="pres">
      <dgm:prSet presAssocID="{4CE6FF19-DB80-4BD8-B82E-A0A89F509011}" presName="parentLin" presStyleCnt="0"/>
      <dgm:spPr/>
    </dgm:pt>
    <dgm:pt modelId="{1E688690-2103-4F41-AA64-F9D77F51DC05}" type="pres">
      <dgm:prSet presAssocID="{4CE6FF19-DB80-4BD8-B82E-A0A89F509011}" presName="parentLeftMargin" presStyleLbl="node1" presStyleIdx="0" presStyleCnt="4"/>
      <dgm:spPr/>
    </dgm:pt>
    <dgm:pt modelId="{EBCA4DF4-BFF6-412F-B2B3-C5AD8B9EDE19}" type="pres">
      <dgm:prSet presAssocID="{4CE6FF19-DB80-4BD8-B82E-A0A89F50901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C8A6442F-7D56-4DB8-9EF9-CAAFA062CFB4}" type="pres">
      <dgm:prSet presAssocID="{4CE6FF19-DB80-4BD8-B82E-A0A89F509011}" presName="negativeSpace" presStyleCnt="0"/>
      <dgm:spPr/>
    </dgm:pt>
    <dgm:pt modelId="{E12CB94F-B1AD-4299-BB65-FA8B33BA9CA0}" type="pres">
      <dgm:prSet presAssocID="{4CE6FF19-DB80-4BD8-B82E-A0A89F509011}" presName="childText" presStyleLbl="conFgAcc1" presStyleIdx="1" presStyleCnt="4">
        <dgm:presLayoutVars>
          <dgm:bulletEnabled val="1"/>
        </dgm:presLayoutVars>
      </dgm:prSet>
      <dgm:spPr/>
    </dgm:pt>
    <dgm:pt modelId="{B55143CA-477C-4608-A347-1372DC12682A}" type="pres">
      <dgm:prSet presAssocID="{A67A41BF-94F7-4DEF-8936-7B78594F341B}" presName="spaceBetweenRectangles" presStyleCnt="0"/>
      <dgm:spPr/>
    </dgm:pt>
    <dgm:pt modelId="{6701B9CE-7BC5-4954-B3A8-11575ACD845E}" type="pres">
      <dgm:prSet presAssocID="{CA47DD8F-D201-4A01-A7F0-B4BBCF3002C8}" presName="parentLin" presStyleCnt="0"/>
      <dgm:spPr/>
    </dgm:pt>
    <dgm:pt modelId="{68ED3E94-8806-45C1-828A-D77723576836}" type="pres">
      <dgm:prSet presAssocID="{CA47DD8F-D201-4A01-A7F0-B4BBCF3002C8}" presName="parentLeftMargin" presStyleLbl="node1" presStyleIdx="1" presStyleCnt="4"/>
      <dgm:spPr/>
    </dgm:pt>
    <dgm:pt modelId="{F29815D0-6764-4BD6-B428-9A0FBA575BC6}" type="pres">
      <dgm:prSet presAssocID="{CA47DD8F-D201-4A01-A7F0-B4BBCF3002C8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8C7FF2D8-BF29-4E8C-A0C8-C0EBE8A756A3}" type="pres">
      <dgm:prSet presAssocID="{CA47DD8F-D201-4A01-A7F0-B4BBCF3002C8}" presName="negativeSpace" presStyleCnt="0"/>
      <dgm:spPr/>
    </dgm:pt>
    <dgm:pt modelId="{1262086A-BC93-45DD-8F25-13543E4FA615}" type="pres">
      <dgm:prSet presAssocID="{CA47DD8F-D201-4A01-A7F0-B4BBCF3002C8}" presName="childText" presStyleLbl="conFgAcc1" presStyleIdx="2" presStyleCnt="4">
        <dgm:presLayoutVars>
          <dgm:bulletEnabled val="1"/>
        </dgm:presLayoutVars>
      </dgm:prSet>
      <dgm:spPr/>
    </dgm:pt>
    <dgm:pt modelId="{3503748C-5600-4EB5-AD35-6E979BA4E623}" type="pres">
      <dgm:prSet presAssocID="{3966847E-B87E-4C15-9CF1-621862DA0559}" presName="spaceBetweenRectangles" presStyleCnt="0"/>
      <dgm:spPr/>
    </dgm:pt>
    <dgm:pt modelId="{53C72532-3F51-4CC5-96FD-120849ECF785}" type="pres">
      <dgm:prSet presAssocID="{F3B08CE6-0932-4D86-B2FE-8AC36C5E215B}" presName="parentLin" presStyleCnt="0"/>
      <dgm:spPr/>
    </dgm:pt>
    <dgm:pt modelId="{735FD6AB-21E7-48E6-89F9-B6C93BBCF4BF}" type="pres">
      <dgm:prSet presAssocID="{F3B08CE6-0932-4D86-B2FE-8AC36C5E215B}" presName="parentLeftMargin" presStyleLbl="node1" presStyleIdx="2" presStyleCnt="4"/>
      <dgm:spPr/>
    </dgm:pt>
    <dgm:pt modelId="{9EF71F77-304C-443C-8B61-E4B310B900B7}" type="pres">
      <dgm:prSet presAssocID="{F3B08CE6-0932-4D86-B2FE-8AC36C5E215B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5E27BB45-7AE7-4D53-BC1A-AEB88ADEFC2B}" type="pres">
      <dgm:prSet presAssocID="{F3B08CE6-0932-4D86-B2FE-8AC36C5E215B}" presName="negativeSpace" presStyleCnt="0"/>
      <dgm:spPr/>
    </dgm:pt>
    <dgm:pt modelId="{23C2D59F-4ED4-4811-A101-F268F64ED9C4}" type="pres">
      <dgm:prSet presAssocID="{F3B08CE6-0932-4D86-B2FE-8AC36C5E215B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4D459E6A-A753-4D78-ABD3-11285EC9EF9B}" type="presOf" srcId="{4CE6FF19-DB80-4BD8-B82E-A0A89F509011}" destId="{1E688690-2103-4F41-AA64-F9D77F51DC05}" srcOrd="0" destOrd="0" presId="urn:microsoft.com/office/officeart/2005/8/layout/list1"/>
    <dgm:cxn modelId="{06166E0E-D6DF-4FB5-8FAE-C08C8FBCE44D}" srcId="{A225F4C2-7F79-4C97-82D6-08F28E6B321F}" destId="{17305EDD-7B36-4CFC-A23E-43584D12298A}" srcOrd="0" destOrd="0" parTransId="{54E103A2-3EE3-44D4-BAD9-B2AA00096508}" sibTransId="{B1EDCB47-4C78-42EA-911E-897F0CF08554}"/>
    <dgm:cxn modelId="{36DDFA89-7CCE-4426-B747-301CD190F012}" type="presOf" srcId="{F3B08CE6-0932-4D86-B2FE-8AC36C5E215B}" destId="{735FD6AB-21E7-48E6-89F9-B6C93BBCF4BF}" srcOrd="0" destOrd="0" presId="urn:microsoft.com/office/officeart/2005/8/layout/list1"/>
    <dgm:cxn modelId="{36ABEE0A-1881-43B4-893D-DD6E95DFB9E3}" srcId="{A225F4C2-7F79-4C97-82D6-08F28E6B321F}" destId="{CA47DD8F-D201-4A01-A7F0-B4BBCF3002C8}" srcOrd="2" destOrd="0" parTransId="{FE77E34B-78D2-4825-8BFA-A5397127BF5B}" sibTransId="{3966847E-B87E-4C15-9CF1-621862DA0559}"/>
    <dgm:cxn modelId="{50AA8585-9326-4583-A27F-61CEEE8FC083}" srcId="{A225F4C2-7F79-4C97-82D6-08F28E6B321F}" destId="{4CE6FF19-DB80-4BD8-B82E-A0A89F509011}" srcOrd="1" destOrd="0" parTransId="{A9BE2E80-AF35-4101-81E3-9A2F36310B8F}" sibTransId="{A67A41BF-94F7-4DEF-8936-7B78594F341B}"/>
    <dgm:cxn modelId="{30FD8BB7-0B78-4318-AF1C-B326BA7DF798}" type="presOf" srcId="{A225F4C2-7F79-4C97-82D6-08F28E6B321F}" destId="{B8938093-56B4-4CD6-9099-BA116E9FBA9C}" srcOrd="0" destOrd="0" presId="urn:microsoft.com/office/officeart/2005/8/layout/list1"/>
    <dgm:cxn modelId="{3F6742ED-3DDE-4FFC-B0A8-B27DE08F154A}" type="presOf" srcId="{CA47DD8F-D201-4A01-A7F0-B4BBCF3002C8}" destId="{F29815D0-6764-4BD6-B428-9A0FBA575BC6}" srcOrd="1" destOrd="0" presId="urn:microsoft.com/office/officeart/2005/8/layout/list1"/>
    <dgm:cxn modelId="{EF0B61AC-D274-43A2-89F6-B5B871A2DF0B}" srcId="{A225F4C2-7F79-4C97-82D6-08F28E6B321F}" destId="{F3B08CE6-0932-4D86-B2FE-8AC36C5E215B}" srcOrd="3" destOrd="0" parTransId="{4FB58AEF-475A-4CC6-8FA3-EA7805E8CC5F}" sibTransId="{618DCC52-07C8-4B5C-B498-19AC845D19E6}"/>
    <dgm:cxn modelId="{86C1C68A-1112-4F11-9FA1-90D3FE7617EC}" type="presOf" srcId="{F3B08CE6-0932-4D86-B2FE-8AC36C5E215B}" destId="{9EF71F77-304C-443C-8B61-E4B310B900B7}" srcOrd="1" destOrd="0" presId="urn:microsoft.com/office/officeart/2005/8/layout/list1"/>
    <dgm:cxn modelId="{5715CB15-B6DB-414C-A39D-6CD2D27DF101}" type="presOf" srcId="{CA47DD8F-D201-4A01-A7F0-B4BBCF3002C8}" destId="{68ED3E94-8806-45C1-828A-D77723576836}" srcOrd="0" destOrd="0" presId="urn:microsoft.com/office/officeart/2005/8/layout/list1"/>
    <dgm:cxn modelId="{BCAE0E7B-E288-4F75-9593-A7788E12CA65}" type="presOf" srcId="{4CE6FF19-DB80-4BD8-B82E-A0A89F509011}" destId="{EBCA4DF4-BFF6-412F-B2B3-C5AD8B9EDE19}" srcOrd="1" destOrd="0" presId="urn:microsoft.com/office/officeart/2005/8/layout/list1"/>
    <dgm:cxn modelId="{6B9EA953-1D2D-44D1-83EF-3F2C9D5D1FCF}" type="presOf" srcId="{17305EDD-7B36-4CFC-A23E-43584D12298A}" destId="{C94B8305-7C47-4E7B-89C3-61A0E90E45DF}" srcOrd="1" destOrd="0" presId="urn:microsoft.com/office/officeart/2005/8/layout/list1"/>
    <dgm:cxn modelId="{74C18173-CBB8-41D6-AE0A-1BDE7FA74059}" type="presOf" srcId="{17305EDD-7B36-4CFC-A23E-43584D12298A}" destId="{C455AF0A-9812-4FDF-A7C3-8F57B95ABB92}" srcOrd="0" destOrd="0" presId="urn:microsoft.com/office/officeart/2005/8/layout/list1"/>
    <dgm:cxn modelId="{4186B538-2195-4E7D-815F-2A64CD77DC32}" type="presParOf" srcId="{B8938093-56B4-4CD6-9099-BA116E9FBA9C}" destId="{5E085BD9-BD24-4752-BF0B-DBFE81F46363}" srcOrd="0" destOrd="0" presId="urn:microsoft.com/office/officeart/2005/8/layout/list1"/>
    <dgm:cxn modelId="{CEC3D837-24B5-4E64-BF41-2D4F2DB35460}" type="presParOf" srcId="{5E085BD9-BD24-4752-BF0B-DBFE81F46363}" destId="{C455AF0A-9812-4FDF-A7C3-8F57B95ABB92}" srcOrd="0" destOrd="0" presId="urn:microsoft.com/office/officeart/2005/8/layout/list1"/>
    <dgm:cxn modelId="{A2D7694F-C614-4463-B31B-44A18BED22E9}" type="presParOf" srcId="{5E085BD9-BD24-4752-BF0B-DBFE81F46363}" destId="{C94B8305-7C47-4E7B-89C3-61A0E90E45DF}" srcOrd="1" destOrd="0" presId="urn:microsoft.com/office/officeart/2005/8/layout/list1"/>
    <dgm:cxn modelId="{31182FB8-1B9E-405F-9B9E-7FB929D8A01F}" type="presParOf" srcId="{B8938093-56B4-4CD6-9099-BA116E9FBA9C}" destId="{BDEE0695-E742-4689-A7FE-D7BDE07A3FC2}" srcOrd="1" destOrd="0" presId="urn:microsoft.com/office/officeart/2005/8/layout/list1"/>
    <dgm:cxn modelId="{8DFAABF8-0864-4EEA-A2C1-57237A132E5A}" type="presParOf" srcId="{B8938093-56B4-4CD6-9099-BA116E9FBA9C}" destId="{F7CCD54F-E34A-4CB5-97CD-2D7233747301}" srcOrd="2" destOrd="0" presId="urn:microsoft.com/office/officeart/2005/8/layout/list1"/>
    <dgm:cxn modelId="{685136E3-8F0B-48D3-923E-2A4E7D54D559}" type="presParOf" srcId="{B8938093-56B4-4CD6-9099-BA116E9FBA9C}" destId="{FEE42A07-496E-4020-8081-8DB553494060}" srcOrd="3" destOrd="0" presId="urn:microsoft.com/office/officeart/2005/8/layout/list1"/>
    <dgm:cxn modelId="{01757224-4A98-4092-96E1-4C03B4E0F125}" type="presParOf" srcId="{B8938093-56B4-4CD6-9099-BA116E9FBA9C}" destId="{CEF9B2CC-AA8C-419D-85D7-D66E71546E3A}" srcOrd="4" destOrd="0" presId="urn:microsoft.com/office/officeart/2005/8/layout/list1"/>
    <dgm:cxn modelId="{F41ED9F7-0BB8-4678-8B79-89DE175D71C3}" type="presParOf" srcId="{CEF9B2CC-AA8C-419D-85D7-D66E71546E3A}" destId="{1E688690-2103-4F41-AA64-F9D77F51DC05}" srcOrd="0" destOrd="0" presId="urn:microsoft.com/office/officeart/2005/8/layout/list1"/>
    <dgm:cxn modelId="{143492CD-119B-4291-AB4A-737103CDEA27}" type="presParOf" srcId="{CEF9B2CC-AA8C-419D-85D7-D66E71546E3A}" destId="{EBCA4DF4-BFF6-412F-B2B3-C5AD8B9EDE19}" srcOrd="1" destOrd="0" presId="urn:microsoft.com/office/officeart/2005/8/layout/list1"/>
    <dgm:cxn modelId="{1AEB2352-FB07-40AB-868C-DA436A93AEF6}" type="presParOf" srcId="{B8938093-56B4-4CD6-9099-BA116E9FBA9C}" destId="{C8A6442F-7D56-4DB8-9EF9-CAAFA062CFB4}" srcOrd="5" destOrd="0" presId="urn:microsoft.com/office/officeart/2005/8/layout/list1"/>
    <dgm:cxn modelId="{ABFAA8EB-CD60-4850-8D27-24E3EACD21D7}" type="presParOf" srcId="{B8938093-56B4-4CD6-9099-BA116E9FBA9C}" destId="{E12CB94F-B1AD-4299-BB65-FA8B33BA9CA0}" srcOrd="6" destOrd="0" presId="urn:microsoft.com/office/officeart/2005/8/layout/list1"/>
    <dgm:cxn modelId="{5703C008-826E-4431-9BDA-200AF9B8915D}" type="presParOf" srcId="{B8938093-56B4-4CD6-9099-BA116E9FBA9C}" destId="{B55143CA-477C-4608-A347-1372DC12682A}" srcOrd="7" destOrd="0" presId="urn:microsoft.com/office/officeart/2005/8/layout/list1"/>
    <dgm:cxn modelId="{47FF80DC-17F0-4840-9797-1428CE3BEFE6}" type="presParOf" srcId="{B8938093-56B4-4CD6-9099-BA116E9FBA9C}" destId="{6701B9CE-7BC5-4954-B3A8-11575ACD845E}" srcOrd="8" destOrd="0" presId="urn:microsoft.com/office/officeart/2005/8/layout/list1"/>
    <dgm:cxn modelId="{CAA99AFF-CDD4-415F-BBD9-2E9A3C66B212}" type="presParOf" srcId="{6701B9CE-7BC5-4954-B3A8-11575ACD845E}" destId="{68ED3E94-8806-45C1-828A-D77723576836}" srcOrd="0" destOrd="0" presId="urn:microsoft.com/office/officeart/2005/8/layout/list1"/>
    <dgm:cxn modelId="{62668432-D465-4DCC-83CF-F3720C01CDDF}" type="presParOf" srcId="{6701B9CE-7BC5-4954-B3A8-11575ACD845E}" destId="{F29815D0-6764-4BD6-B428-9A0FBA575BC6}" srcOrd="1" destOrd="0" presId="urn:microsoft.com/office/officeart/2005/8/layout/list1"/>
    <dgm:cxn modelId="{E123AE85-FC6A-445D-8278-D2D5B6DEAE3A}" type="presParOf" srcId="{B8938093-56B4-4CD6-9099-BA116E9FBA9C}" destId="{8C7FF2D8-BF29-4E8C-A0C8-C0EBE8A756A3}" srcOrd="9" destOrd="0" presId="urn:microsoft.com/office/officeart/2005/8/layout/list1"/>
    <dgm:cxn modelId="{927F7F7D-ED02-4367-881B-072D88692EB2}" type="presParOf" srcId="{B8938093-56B4-4CD6-9099-BA116E9FBA9C}" destId="{1262086A-BC93-45DD-8F25-13543E4FA615}" srcOrd="10" destOrd="0" presId="urn:microsoft.com/office/officeart/2005/8/layout/list1"/>
    <dgm:cxn modelId="{4C6E09A9-0DBC-41C9-BA8E-E8DE5FA5BF17}" type="presParOf" srcId="{B8938093-56B4-4CD6-9099-BA116E9FBA9C}" destId="{3503748C-5600-4EB5-AD35-6E979BA4E623}" srcOrd="11" destOrd="0" presId="urn:microsoft.com/office/officeart/2005/8/layout/list1"/>
    <dgm:cxn modelId="{BA7552C9-60B6-4EF8-A96D-E7D7CEF7EC01}" type="presParOf" srcId="{B8938093-56B4-4CD6-9099-BA116E9FBA9C}" destId="{53C72532-3F51-4CC5-96FD-120849ECF785}" srcOrd="12" destOrd="0" presId="urn:microsoft.com/office/officeart/2005/8/layout/list1"/>
    <dgm:cxn modelId="{86C281B5-9CE7-42D6-98E0-0EFF49035D35}" type="presParOf" srcId="{53C72532-3F51-4CC5-96FD-120849ECF785}" destId="{735FD6AB-21E7-48E6-89F9-B6C93BBCF4BF}" srcOrd="0" destOrd="0" presId="urn:microsoft.com/office/officeart/2005/8/layout/list1"/>
    <dgm:cxn modelId="{10450FB8-AEA3-4AE7-83DF-9033AAA3366F}" type="presParOf" srcId="{53C72532-3F51-4CC5-96FD-120849ECF785}" destId="{9EF71F77-304C-443C-8B61-E4B310B900B7}" srcOrd="1" destOrd="0" presId="urn:microsoft.com/office/officeart/2005/8/layout/list1"/>
    <dgm:cxn modelId="{A48AD071-FB27-4FB5-B3B6-1D64CCF51739}" type="presParOf" srcId="{B8938093-56B4-4CD6-9099-BA116E9FBA9C}" destId="{5E27BB45-7AE7-4D53-BC1A-AEB88ADEFC2B}" srcOrd="13" destOrd="0" presId="urn:microsoft.com/office/officeart/2005/8/layout/list1"/>
    <dgm:cxn modelId="{19C8634E-AFBC-4EAD-915F-04C3DE15EEE7}" type="presParOf" srcId="{B8938093-56B4-4CD6-9099-BA116E9FBA9C}" destId="{23C2D59F-4ED4-4811-A101-F268F64ED9C4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CCD54F-E34A-4CB5-97CD-2D7233747301}">
      <dsp:nvSpPr>
        <dsp:cNvPr id="0" name=""/>
        <dsp:cNvSpPr/>
      </dsp:nvSpPr>
      <dsp:spPr>
        <a:xfrm>
          <a:off x="0" y="428541"/>
          <a:ext cx="76200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4B8305-7C47-4E7B-89C3-61A0E90E45DF}">
      <dsp:nvSpPr>
        <dsp:cNvPr id="0" name=""/>
        <dsp:cNvSpPr/>
      </dsp:nvSpPr>
      <dsp:spPr>
        <a:xfrm>
          <a:off x="381000" y="74301"/>
          <a:ext cx="5334000" cy="7084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613" tIns="0" rIns="201613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err="1" smtClean="0"/>
            <a:t>products</a:t>
          </a:r>
          <a:endParaRPr lang="hr-HR" sz="2400" kern="1200" dirty="0"/>
        </a:p>
      </dsp:txBody>
      <dsp:txXfrm>
        <a:off x="415585" y="108886"/>
        <a:ext cx="5264830" cy="639310"/>
      </dsp:txXfrm>
    </dsp:sp>
    <dsp:sp modelId="{E12CB94F-B1AD-4299-BB65-FA8B33BA9CA0}">
      <dsp:nvSpPr>
        <dsp:cNvPr id="0" name=""/>
        <dsp:cNvSpPr/>
      </dsp:nvSpPr>
      <dsp:spPr>
        <a:xfrm>
          <a:off x="0" y="1517181"/>
          <a:ext cx="76200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5">
              <a:hueOff val="125256"/>
              <a:satOff val="12000"/>
              <a:lumOff val="294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CA4DF4-BFF6-412F-B2B3-C5AD8B9EDE19}">
      <dsp:nvSpPr>
        <dsp:cNvPr id="0" name=""/>
        <dsp:cNvSpPr/>
      </dsp:nvSpPr>
      <dsp:spPr>
        <a:xfrm>
          <a:off x="381000" y="1162941"/>
          <a:ext cx="5334000" cy="708480"/>
        </a:xfrm>
        <a:prstGeom prst="roundRect">
          <a:avLst/>
        </a:prstGeom>
        <a:solidFill>
          <a:schemeClr val="accent5">
            <a:hueOff val="125256"/>
            <a:satOff val="12000"/>
            <a:lumOff val="2941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613" tIns="0" rIns="201613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err="1" smtClean="0"/>
            <a:t>price</a:t>
          </a:r>
          <a:endParaRPr lang="hr-HR" sz="2400" kern="1200" dirty="0"/>
        </a:p>
      </dsp:txBody>
      <dsp:txXfrm>
        <a:off x="415585" y="1197526"/>
        <a:ext cx="5264830" cy="639310"/>
      </dsp:txXfrm>
    </dsp:sp>
    <dsp:sp modelId="{1262086A-BC93-45DD-8F25-13543E4FA615}">
      <dsp:nvSpPr>
        <dsp:cNvPr id="0" name=""/>
        <dsp:cNvSpPr/>
      </dsp:nvSpPr>
      <dsp:spPr>
        <a:xfrm>
          <a:off x="0" y="2605821"/>
          <a:ext cx="76200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5">
              <a:hueOff val="250511"/>
              <a:satOff val="24001"/>
              <a:lumOff val="58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9815D0-6764-4BD6-B428-9A0FBA575BC6}">
      <dsp:nvSpPr>
        <dsp:cNvPr id="0" name=""/>
        <dsp:cNvSpPr/>
      </dsp:nvSpPr>
      <dsp:spPr>
        <a:xfrm>
          <a:off x="381000" y="2251581"/>
          <a:ext cx="5334000" cy="708480"/>
        </a:xfrm>
        <a:prstGeom prst="roundRect">
          <a:avLst/>
        </a:prstGeom>
        <a:solidFill>
          <a:schemeClr val="accent5">
            <a:hueOff val="250511"/>
            <a:satOff val="24001"/>
            <a:lumOff val="5882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613" tIns="0" rIns="201613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err="1" smtClean="0"/>
            <a:t>distribution</a:t>
          </a:r>
          <a:endParaRPr lang="hr-HR" sz="2400" kern="1200" dirty="0"/>
        </a:p>
      </dsp:txBody>
      <dsp:txXfrm>
        <a:off x="415585" y="2286166"/>
        <a:ext cx="5264830" cy="639310"/>
      </dsp:txXfrm>
    </dsp:sp>
    <dsp:sp modelId="{23C2D59F-4ED4-4811-A101-F268F64ED9C4}">
      <dsp:nvSpPr>
        <dsp:cNvPr id="0" name=""/>
        <dsp:cNvSpPr/>
      </dsp:nvSpPr>
      <dsp:spPr>
        <a:xfrm>
          <a:off x="0" y="3694461"/>
          <a:ext cx="76200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5">
              <a:hueOff val="375767"/>
              <a:satOff val="36001"/>
              <a:lumOff val="882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F71F77-304C-443C-8B61-E4B310B900B7}">
      <dsp:nvSpPr>
        <dsp:cNvPr id="0" name=""/>
        <dsp:cNvSpPr/>
      </dsp:nvSpPr>
      <dsp:spPr>
        <a:xfrm>
          <a:off x="381000" y="3340221"/>
          <a:ext cx="5334000" cy="708480"/>
        </a:xfrm>
        <a:prstGeom prst="roundRect">
          <a:avLst/>
        </a:prstGeom>
        <a:solidFill>
          <a:schemeClr val="accent5">
            <a:hueOff val="375767"/>
            <a:satOff val="36001"/>
            <a:lumOff val="8823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613" tIns="0" rIns="201613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err="1" smtClean="0"/>
            <a:t>promotion</a:t>
          </a:r>
          <a:endParaRPr lang="hr-HR" sz="2400" kern="1200" dirty="0"/>
        </a:p>
      </dsp:txBody>
      <dsp:txXfrm>
        <a:off x="415585" y="3374806"/>
        <a:ext cx="5264830" cy="6393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6.5.2020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6.5.2020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14993F-1191-4E28-A105-C8612743DD3B}" type="slidenum">
              <a:rPr kumimoji="0" lang="sk-S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k-S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2051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9450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6.5.2020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6.5.2020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6.5.2020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6.5.2020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6.5.2020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6.5.2020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6.5.2020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6.5.2020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6.5.2020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6.5.2020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6.5.2020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6.5.2020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ales-management-slides.com/marketing-strategy-presentation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hr-HR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8. </a:t>
            </a:r>
            <a:r>
              <a:rPr lang="hr-HR" sz="4000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Agritourism</a:t>
            </a:r>
            <a:r>
              <a:rPr lang="hr-HR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marketing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xmlns="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2018-3-HR01-KA205-060151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EF8E7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Agrotourism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F8E7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031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Digital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Social</a:t>
            </a:r>
            <a:r>
              <a:rPr lang="hr-HR" dirty="0"/>
              <a:t> Media </a:t>
            </a:r>
            <a:r>
              <a:rPr lang="hr-HR" dirty="0" smtClean="0"/>
              <a:t>Marketing</a:t>
            </a:r>
            <a:endParaRPr lang="hr-HR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Digital marketing is about the implementation of a variety of customized digital media marketing channels to achieve any of the following objectives:</a:t>
            </a:r>
          </a:p>
          <a:p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To grow your products or services sales and profits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Create your brand awareness and build a strong relationship with your target audience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Create and add value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Promote your products or services or brand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And many more!</a:t>
            </a:r>
            <a:endParaRPr lang="hr-HR" dirty="0"/>
          </a:p>
        </p:txBody>
      </p:sp>
      <p:sp>
        <p:nvSpPr>
          <p:cNvPr id="5" name="Rezervirano mjesto sadržaja 4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Social media marketing is only one aspect of digital marketing. </a:t>
            </a:r>
            <a:endParaRPr lang="hr-HR" dirty="0" smtClean="0"/>
          </a:p>
          <a:p>
            <a:r>
              <a:rPr lang="en-US" dirty="0" smtClean="0"/>
              <a:t>It </a:t>
            </a:r>
            <a:r>
              <a:rPr lang="en-US" dirty="0"/>
              <a:t>implies the use of social media channels such as Facebook, Twitter, Instagram, YouTube, Goggle+, Snapchat, etc. to marketing your products, services, or brand. </a:t>
            </a:r>
            <a:endParaRPr lang="hr-HR" dirty="0" smtClean="0"/>
          </a:p>
          <a:p>
            <a:r>
              <a:rPr lang="en-US" dirty="0" smtClean="0"/>
              <a:t>Typically</a:t>
            </a:r>
            <a:r>
              <a:rPr lang="en-US" dirty="0"/>
              <a:t>, it involves engagement with your target audience, followers, seeking industry influencers, posting fresh and unique content, arranging contests and adopting a variety of other means to grab the attention of the audience present on different social media channels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34030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Rezervirano mjesto slike 8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852" b="14852"/>
          <a:stretch>
            <a:fillRect/>
          </a:stretch>
        </p:blipFill>
        <p:spPr/>
      </p:pic>
      <p:sp>
        <p:nvSpPr>
          <p:cNvPr id="7" name="Rezervirano mjesto teksta 6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“Develop and present marketing strategy for your start-up idea</a:t>
            </a:r>
            <a:r>
              <a:rPr lang="en-US" dirty="0" smtClean="0"/>
              <a:t>”</a:t>
            </a:r>
            <a:endParaRPr lang="hr-HR" dirty="0"/>
          </a:p>
        </p:txBody>
      </p:sp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Assessment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66427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Agritourism</a:t>
            </a:r>
            <a:r>
              <a:rPr lang="en-GB" dirty="0"/>
              <a:t> marketing</a:t>
            </a:r>
            <a:endParaRPr lang="en-GB" sz="32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GB" dirty="0"/>
              <a:t>What is Marketing Strategy?  </a:t>
            </a:r>
            <a:endParaRPr lang="hr-HR" dirty="0"/>
          </a:p>
          <a:p>
            <a:pPr marL="457200" lvl="0" indent="-457200">
              <a:buFont typeface="+mj-lt"/>
              <a:buAutoNum type="arabicPeriod"/>
            </a:pPr>
            <a:r>
              <a:rPr lang="en-GB" dirty="0">
                <a:hlinkClick r:id="rId3"/>
              </a:rPr>
              <a:t>Create a Marketing Plan</a:t>
            </a:r>
            <a:endParaRPr lang="hr-HR" dirty="0"/>
          </a:p>
          <a:p>
            <a:pPr marL="457200" lvl="0" indent="-457200">
              <a:buFont typeface="+mj-lt"/>
              <a:buAutoNum type="arabicPeriod"/>
            </a:pPr>
            <a:r>
              <a:rPr lang="en-GB" dirty="0"/>
              <a:t>The Four P’s</a:t>
            </a:r>
            <a:endParaRPr lang="hr-HR" dirty="0"/>
          </a:p>
          <a:p>
            <a:pPr marL="457200" lvl="0" indent="-457200">
              <a:buFont typeface="+mj-lt"/>
              <a:buAutoNum type="arabicPeriod"/>
            </a:pPr>
            <a:r>
              <a:rPr lang="en-GB" dirty="0"/>
              <a:t>Digital and Social Media Marketing</a:t>
            </a:r>
            <a:endParaRPr lang="hr-HR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Assessment “Develop and present marketing strategy for your start-up idea”</a:t>
            </a:r>
          </a:p>
        </p:txBody>
      </p:sp>
    </p:spTree>
    <p:extLst>
      <p:ext uri="{BB962C8B-B14F-4D97-AF65-F5344CB8AC3E}">
        <p14:creationId xmlns:p14="http://schemas.microsoft.com/office/powerpoint/2010/main" val="1703198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a Marketing Strategy</a:t>
            </a:r>
            <a:r>
              <a:rPr lang="en-US" dirty="0" smtClean="0"/>
              <a:t>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marketing strategy refers to a business's overall game plan for reaching prospective consumers and turning them into customers of the products or services the business provides</a:t>
            </a:r>
            <a:r>
              <a:rPr lang="en-US" dirty="0" smtClean="0"/>
              <a:t>.</a:t>
            </a:r>
            <a:endParaRPr lang="hr-HR" dirty="0" smtClean="0"/>
          </a:p>
          <a:p>
            <a:r>
              <a:rPr lang="en-US" dirty="0" smtClean="0"/>
              <a:t> </a:t>
            </a:r>
            <a:r>
              <a:rPr lang="en-US" dirty="0"/>
              <a:t>A marketing strategy contains the company’s value proposition, key brand messaging, data on target customer demographics, and other high-level elements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65540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Marketing Strategies vs. Marketing </a:t>
            </a:r>
            <a:r>
              <a:rPr lang="en-US" dirty="0" smtClean="0"/>
              <a:t>Plans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marketing strategy informs the marketing plan, which is a document that details the specific types of marketing activities a company conducts and contains timetables for rolling out various marketing initiatives.</a:t>
            </a:r>
          </a:p>
          <a:p>
            <a:endParaRPr lang="en-US" dirty="0"/>
          </a:p>
          <a:p>
            <a:r>
              <a:rPr lang="en-US" dirty="0"/>
              <a:t>Marketing strategies should ideally have longer lifespans than individual marketing plans because they contain value propositions and other key elements of a company’s brand, which generally hold consistent over the long haul. </a:t>
            </a:r>
            <a:endParaRPr lang="hr-HR" dirty="0" smtClean="0"/>
          </a:p>
          <a:p>
            <a:r>
              <a:rPr lang="en-US" dirty="0" smtClean="0"/>
              <a:t>In </a:t>
            </a:r>
            <a:r>
              <a:rPr lang="en-US" dirty="0"/>
              <a:t>other words, marketing strategies cover big-picture messaging, while marketing plans delineate the logistical details of specific campaigns.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31812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Creation of Marketing </a:t>
            </a:r>
            <a:r>
              <a:rPr lang="en-US" dirty="0" smtClean="0"/>
              <a:t>Strategy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carefully-cultivated marketing strategy should be fundamentally rooted in a company’s value proposition, which summarizes the competitive advantage a company holds over rival </a:t>
            </a:r>
            <a:r>
              <a:rPr lang="en-US" dirty="0" smtClean="0"/>
              <a:t>businesses</a:t>
            </a:r>
            <a:endParaRPr lang="hr-HR" dirty="0" smtClean="0"/>
          </a:p>
          <a:p>
            <a:r>
              <a:rPr lang="en-US" dirty="0"/>
              <a:t>Whether it's a print ad design, mass customization, or a social media campaign, a marketing asset can be judged based on how effectively it communicates a company's core value proposition. </a:t>
            </a:r>
            <a:endParaRPr lang="hr-HR" dirty="0" smtClean="0"/>
          </a:p>
          <a:p>
            <a:r>
              <a:rPr lang="en-US" dirty="0" smtClean="0"/>
              <a:t>Market </a:t>
            </a:r>
            <a:r>
              <a:rPr lang="en-US" dirty="0"/>
              <a:t>research can be helpful in charting the efficacy of a given campaign and can help identify untapped audiences, in order to achieve bottom-line goals and increase sales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53573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err="1" smtClean="0"/>
              <a:t>Create</a:t>
            </a:r>
            <a:r>
              <a:rPr lang="hr-HR" dirty="0" smtClean="0"/>
              <a:t> </a:t>
            </a:r>
            <a:r>
              <a:rPr lang="hr-HR" dirty="0"/>
              <a:t>a Marketing </a:t>
            </a:r>
            <a:r>
              <a:rPr lang="hr-HR" dirty="0" smtClean="0"/>
              <a:t>Plan (i)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hr-HR" dirty="0"/>
              <a:t>EXECUTIVE </a:t>
            </a:r>
            <a:r>
              <a:rPr lang="hr-HR" dirty="0" smtClean="0"/>
              <a:t>SUMMARY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/>
              <a:t>ENVIRONMENTAL </a:t>
            </a:r>
            <a:r>
              <a:rPr lang="hr-HR" dirty="0" smtClean="0"/>
              <a:t>ANALYSIS</a:t>
            </a:r>
          </a:p>
          <a:p>
            <a:pPr marL="914400" lvl="1" indent="-457200">
              <a:buFont typeface="+mj-lt"/>
              <a:buAutoNum type="alphaUcPeriod"/>
            </a:pPr>
            <a:r>
              <a:rPr lang="hr-HR" dirty="0" err="1"/>
              <a:t>The</a:t>
            </a:r>
            <a:r>
              <a:rPr lang="hr-HR" dirty="0"/>
              <a:t> Marketing </a:t>
            </a:r>
            <a:r>
              <a:rPr lang="hr-HR" dirty="0" err="1" smtClean="0"/>
              <a:t>Environment</a:t>
            </a:r>
            <a:endParaRPr lang="hr-HR" dirty="0" smtClean="0"/>
          </a:p>
          <a:p>
            <a:pPr marL="914400" lvl="1" indent="-457200">
              <a:buFont typeface="+mj-lt"/>
              <a:buAutoNum type="alphaUcPeriod"/>
            </a:pPr>
            <a:r>
              <a:rPr lang="hr-HR" dirty="0"/>
              <a:t>Target </a:t>
            </a:r>
            <a:r>
              <a:rPr lang="hr-HR" dirty="0" err="1"/>
              <a:t>Market</a:t>
            </a:r>
            <a:r>
              <a:rPr lang="hr-HR" dirty="0"/>
              <a:t>(s</a:t>
            </a:r>
            <a:r>
              <a:rPr lang="hr-HR" dirty="0" smtClean="0"/>
              <a:t>)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dirty="0"/>
              <a:t>Current Marketing Objectives and </a:t>
            </a:r>
            <a:r>
              <a:rPr lang="en-US" dirty="0" smtClean="0"/>
              <a:t>Performance</a:t>
            </a:r>
            <a:endParaRPr lang="hr-HR" dirty="0"/>
          </a:p>
          <a:p>
            <a:pPr marL="457200" indent="-457200">
              <a:buFont typeface="+mj-lt"/>
              <a:buAutoNum type="arabicPeriod"/>
            </a:pPr>
            <a:r>
              <a:rPr lang="hr-HR" dirty="0"/>
              <a:t>SWOT </a:t>
            </a:r>
            <a:r>
              <a:rPr lang="hr-HR" dirty="0" smtClean="0"/>
              <a:t>ANALYSIS</a:t>
            </a:r>
          </a:p>
          <a:p>
            <a:pPr marL="914400" lvl="1" indent="-457200">
              <a:buFont typeface="+mj-lt"/>
              <a:buAutoNum type="alphaUcPeriod"/>
            </a:pPr>
            <a:r>
              <a:rPr lang="hr-HR" dirty="0" err="1" smtClean="0"/>
              <a:t>Strengths</a:t>
            </a:r>
            <a:endParaRPr lang="hr-HR" dirty="0" smtClean="0"/>
          </a:p>
          <a:p>
            <a:pPr marL="914400" lvl="1" indent="-457200">
              <a:buFont typeface="+mj-lt"/>
              <a:buAutoNum type="alphaUcPeriod"/>
            </a:pPr>
            <a:r>
              <a:rPr lang="hr-HR" dirty="0" err="1" smtClean="0"/>
              <a:t>Weaknesses</a:t>
            </a:r>
            <a:endParaRPr lang="hr-HR" dirty="0" smtClean="0"/>
          </a:p>
          <a:p>
            <a:pPr marL="914400" lvl="1" indent="-457200">
              <a:buFont typeface="+mj-lt"/>
              <a:buAutoNum type="alphaUcPeriod"/>
            </a:pPr>
            <a:r>
              <a:rPr lang="hr-HR" dirty="0" err="1" smtClean="0"/>
              <a:t>Opportunities</a:t>
            </a:r>
            <a:endParaRPr lang="hr-HR" dirty="0" smtClean="0"/>
          </a:p>
          <a:p>
            <a:pPr marL="914400" lvl="1" indent="-457200">
              <a:buFont typeface="+mj-lt"/>
              <a:buAutoNum type="alphaUcPeriod"/>
            </a:pPr>
            <a:r>
              <a:rPr lang="hr-HR" dirty="0" err="1" smtClean="0"/>
              <a:t>Threats</a:t>
            </a:r>
            <a:endParaRPr lang="hr-HR" dirty="0" smtClean="0"/>
          </a:p>
          <a:p>
            <a:pPr marL="914400" lvl="1" indent="-457200">
              <a:buFont typeface="+mj-lt"/>
              <a:buAutoNum type="alphaUcPeriod"/>
            </a:pPr>
            <a:r>
              <a:rPr lang="en-US" dirty="0"/>
              <a:t>Matching Strengths to Opportunities/ Converting Weaknesses and Threats</a:t>
            </a:r>
            <a:endParaRPr lang="hr-HR" dirty="0"/>
          </a:p>
          <a:p>
            <a:pPr marL="457200" indent="-457200">
              <a:buFont typeface="+mj-lt"/>
              <a:buAutoNum type="arabicPeriod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42100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err="1" smtClean="0"/>
              <a:t>Create</a:t>
            </a:r>
            <a:r>
              <a:rPr lang="hr-HR" dirty="0" smtClean="0"/>
              <a:t> </a:t>
            </a:r>
            <a:r>
              <a:rPr lang="hr-HR" dirty="0"/>
              <a:t>a Marketing </a:t>
            </a:r>
            <a:r>
              <a:rPr lang="hr-HR" dirty="0" smtClean="0"/>
              <a:t>Plan (ii)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hr-HR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MARKETING OBJECTIVES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/>
              <a:t>MARKETING </a:t>
            </a:r>
            <a:r>
              <a:rPr lang="hr-HR" dirty="0" smtClean="0"/>
              <a:t>STRATEGIES</a:t>
            </a:r>
          </a:p>
          <a:p>
            <a:pPr marL="914400" lvl="1" indent="-457200">
              <a:buFont typeface="+mj-lt"/>
              <a:buAutoNum type="alphaUcPeriod"/>
            </a:pPr>
            <a:r>
              <a:rPr lang="hr-HR" dirty="0"/>
              <a:t>Target </a:t>
            </a:r>
            <a:r>
              <a:rPr lang="hr-HR" dirty="0" err="1"/>
              <a:t>Market</a:t>
            </a:r>
            <a:r>
              <a:rPr lang="hr-HR" dirty="0"/>
              <a:t>(s</a:t>
            </a:r>
            <a:r>
              <a:rPr lang="hr-HR" dirty="0" smtClean="0"/>
              <a:t>)</a:t>
            </a:r>
          </a:p>
          <a:p>
            <a:pPr marL="914400" lvl="1" indent="-457200">
              <a:buFont typeface="+mj-lt"/>
              <a:buAutoNum type="alphaUcPeriod"/>
            </a:pPr>
            <a:r>
              <a:rPr lang="hr-HR" dirty="0"/>
              <a:t>Marketing </a:t>
            </a:r>
            <a:r>
              <a:rPr lang="hr-HR" dirty="0" err="1"/>
              <a:t>Mix</a:t>
            </a:r>
            <a:endParaRPr lang="hr-HR" dirty="0"/>
          </a:p>
          <a:p>
            <a:pPr marL="457200" indent="-457200">
              <a:buFont typeface="+mj-lt"/>
              <a:buAutoNum type="arabicPeriod"/>
            </a:pPr>
            <a:r>
              <a:rPr lang="hr-HR" dirty="0"/>
              <a:t>MARKETING </a:t>
            </a:r>
            <a:r>
              <a:rPr lang="hr-HR" dirty="0" smtClean="0"/>
              <a:t>IMPLEMENTATION</a:t>
            </a:r>
          </a:p>
          <a:p>
            <a:pPr marL="914400" lvl="1" indent="-457200">
              <a:buFont typeface="+mj-lt"/>
              <a:buAutoNum type="alphaUcPeriod"/>
            </a:pPr>
            <a:r>
              <a:rPr lang="hr-HR" dirty="0"/>
              <a:t>Marketing </a:t>
            </a:r>
            <a:r>
              <a:rPr lang="hr-HR" dirty="0" err="1" smtClean="0"/>
              <a:t>Organization</a:t>
            </a:r>
            <a:endParaRPr lang="hr-HR" dirty="0" smtClean="0"/>
          </a:p>
          <a:p>
            <a:pPr marL="914400" lvl="1" indent="-457200">
              <a:buFont typeface="+mj-lt"/>
              <a:buAutoNum type="alphaUcPeriod"/>
            </a:pPr>
            <a:r>
              <a:rPr lang="hr-HR" dirty="0" smtClean="0"/>
              <a:t>A</a:t>
            </a:r>
            <a:r>
              <a:rPr lang="en-US" dirty="0" err="1" smtClean="0"/>
              <a:t>ctivities</a:t>
            </a:r>
            <a:r>
              <a:rPr lang="en-US" dirty="0"/>
              <a:t>, Responsibility, and Timetables for Completion</a:t>
            </a:r>
            <a:endParaRPr lang="hr-HR" dirty="0"/>
          </a:p>
          <a:p>
            <a:pPr marL="457200" indent="-457200">
              <a:buFont typeface="+mj-lt"/>
              <a:buAutoNum type="arabicPeriod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34961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err="1" smtClean="0"/>
              <a:t>Create</a:t>
            </a:r>
            <a:r>
              <a:rPr lang="hr-HR" dirty="0" smtClean="0"/>
              <a:t> </a:t>
            </a:r>
            <a:r>
              <a:rPr lang="hr-HR" dirty="0"/>
              <a:t>a Marketing </a:t>
            </a:r>
            <a:r>
              <a:rPr lang="hr-HR" dirty="0" smtClean="0"/>
              <a:t>Plan (</a:t>
            </a:r>
            <a:r>
              <a:rPr lang="hr-HR" dirty="0" err="1" smtClean="0"/>
              <a:t>iiI</a:t>
            </a:r>
            <a:r>
              <a:rPr lang="hr-HR" dirty="0" smtClean="0"/>
              <a:t>)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hr-HR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/>
              <a:t>EVALUATION AND </a:t>
            </a:r>
            <a:r>
              <a:rPr lang="hr-HR" dirty="0" smtClean="0"/>
              <a:t>CONTROL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dirty="0" smtClean="0"/>
              <a:t>Performance </a:t>
            </a:r>
            <a:r>
              <a:rPr lang="en-US" dirty="0"/>
              <a:t>Standards and Financial </a:t>
            </a:r>
            <a:r>
              <a:rPr lang="en-US" dirty="0" smtClean="0"/>
              <a:t>Controls</a:t>
            </a:r>
            <a:endParaRPr lang="hr-HR" dirty="0" smtClean="0"/>
          </a:p>
          <a:p>
            <a:pPr marL="914400" lvl="1" indent="-457200">
              <a:buFont typeface="+mj-lt"/>
              <a:buAutoNum type="alphaUcPeriod"/>
            </a:pPr>
            <a:r>
              <a:rPr lang="hr-HR" dirty="0"/>
              <a:t>Monitoring </a:t>
            </a:r>
            <a:r>
              <a:rPr lang="hr-HR" dirty="0" err="1"/>
              <a:t>Procedures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36361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Four</a:t>
            </a:r>
            <a:r>
              <a:rPr lang="hr-HR" dirty="0"/>
              <a:t> </a:t>
            </a:r>
            <a:r>
              <a:rPr lang="hr-HR" dirty="0" err="1" smtClean="0"/>
              <a:t>P’s</a:t>
            </a:r>
            <a:endParaRPr lang="hr-HR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877885"/>
              </p:ext>
            </p:extLst>
          </p:nvPr>
        </p:nvGraphicFramePr>
        <p:xfrm>
          <a:off x="457200" y="1752600"/>
          <a:ext cx="76200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80813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2383</TotalTime>
  <Words>526</Words>
  <Application>Microsoft Office PowerPoint</Application>
  <PresentationFormat>Prikaz na zaslonu (4:3)</PresentationFormat>
  <Paragraphs>76</Paragraphs>
  <Slides>11</Slides>
  <Notes>2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7" baseType="lpstr">
      <vt:lpstr>Arial</vt:lpstr>
      <vt:lpstr>Arial </vt:lpstr>
      <vt:lpstr>Arial Black</vt:lpstr>
      <vt:lpstr>Calibri</vt:lpstr>
      <vt:lpstr>Montserrat</vt:lpstr>
      <vt:lpstr>Základné</vt:lpstr>
      <vt:lpstr>8. Agritourism marketing</vt:lpstr>
      <vt:lpstr>Agritourism marketing</vt:lpstr>
      <vt:lpstr>What Is a Marketing Strategy?</vt:lpstr>
      <vt:lpstr>Marketing Strategies vs. Marketing Plans</vt:lpstr>
      <vt:lpstr>The Creation of Marketing Strategy</vt:lpstr>
      <vt:lpstr>Create a Marketing Plan (i)</vt:lpstr>
      <vt:lpstr>Create a Marketing Plan (ii)</vt:lpstr>
      <vt:lpstr>Create a Marketing Plan (iiI)</vt:lpstr>
      <vt:lpstr>The Four P’s</vt:lpstr>
      <vt:lpstr>Digital and Social Media Marketing</vt:lpstr>
      <vt:lpstr>Assessment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Tanja_PC</cp:lastModifiedBy>
  <cp:revision>231</cp:revision>
  <cp:lastPrinted>2019-02-12T08:21:40Z</cp:lastPrinted>
  <dcterms:created xsi:type="dcterms:W3CDTF">2019-02-10T21:49:04Z</dcterms:created>
  <dcterms:modified xsi:type="dcterms:W3CDTF">2020-05-06T10:52:22Z</dcterms:modified>
</cp:coreProperties>
</file>