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10" r:id="rId2"/>
    <p:sldId id="266" r:id="rId3"/>
    <p:sldId id="311" r:id="rId4"/>
    <p:sldId id="318" r:id="rId5"/>
    <p:sldId id="312" r:id="rId6"/>
    <p:sldId id="313" r:id="rId7"/>
    <p:sldId id="320" r:id="rId8"/>
    <p:sldId id="314" r:id="rId9"/>
    <p:sldId id="316" r:id="rId10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7" autoAdjust="0"/>
    <p:restoredTop sz="73838" autoAdjust="0"/>
  </p:normalViewPr>
  <p:slideViewPr>
    <p:cSldViewPr>
      <p:cViewPr>
        <p:scale>
          <a:sx n="61" d="100"/>
          <a:sy n="61" d="100"/>
        </p:scale>
        <p:origin x="-5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41DF8A-FAFA-479B-B6DE-AFB37BCF330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</dgm:pt>
    <dgm:pt modelId="{91577415-0733-4B8A-8ED9-599301B07D21}">
      <dgm:prSet phldrT="[Tekst]"/>
      <dgm:spPr/>
      <dgm:t>
        <a:bodyPr/>
        <a:lstStyle/>
        <a:p>
          <a:r>
            <a:rPr lang="hr-HR" dirty="0" smtClean="0"/>
            <a:t>Trošak proizvoda</a:t>
          </a:r>
          <a:endParaRPr lang="hr-HR" dirty="0"/>
        </a:p>
      </dgm:t>
    </dgm:pt>
    <dgm:pt modelId="{15310D6B-F2EF-42E0-95D7-8F5AEE8179D6}" type="parTrans" cxnId="{CFD85D2B-F096-4E55-ACCB-C8EA36953D49}">
      <dgm:prSet/>
      <dgm:spPr/>
      <dgm:t>
        <a:bodyPr/>
        <a:lstStyle/>
        <a:p>
          <a:endParaRPr lang="hr-HR"/>
        </a:p>
      </dgm:t>
    </dgm:pt>
    <dgm:pt modelId="{13CECB68-D3FA-4A05-92AC-19A19454A368}" type="sibTrans" cxnId="{CFD85D2B-F096-4E55-ACCB-C8EA36953D49}">
      <dgm:prSet/>
      <dgm:spPr/>
      <dgm:t>
        <a:bodyPr/>
        <a:lstStyle/>
        <a:p>
          <a:endParaRPr lang="hr-HR"/>
        </a:p>
      </dgm:t>
    </dgm:pt>
    <dgm:pt modelId="{46B88C34-C012-4B39-9D64-4F702A0BD6DC}">
      <dgm:prSet phldrT="[Teks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dirty="0" smtClean="0"/>
            <a:t>Korisnost i potražnja</a:t>
          </a:r>
          <a:endParaRPr lang="hr-HR" dirty="0" smtClean="0"/>
        </a:p>
        <a:p>
          <a:pPr lvl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dirty="0"/>
        </a:p>
      </dgm:t>
    </dgm:pt>
    <dgm:pt modelId="{C5B82686-654F-4925-B7C3-535AA43344BB}" type="parTrans" cxnId="{7777D266-DAB6-4780-9DBB-D046F761D825}">
      <dgm:prSet/>
      <dgm:spPr/>
      <dgm:t>
        <a:bodyPr/>
        <a:lstStyle/>
        <a:p>
          <a:endParaRPr lang="hr-HR"/>
        </a:p>
      </dgm:t>
    </dgm:pt>
    <dgm:pt modelId="{34426BE9-B7D5-4ED5-9605-817E74CF1C8A}" type="sibTrans" cxnId="{7777D266-DAB6-4780-9DBB-D046F761D825}">
      <dgm:prSet/>
      <dgm:spPr/>
      <dgm:t>
        <a:bodyPr/>
        <a:lstStyle/>
        <a:p>
          <a:endParaRPr lang="hr-HR"/>
        </a:p>
      </dgm:t>
    </dgm:pt>
    <dgm:pt modelId="{B71A4BD2-2FD1-419D-A1CD-EAE8B5D4C40D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dirty="0" smtClean="0"/>
            <a:t>Opseg konkurencije na tržištu</a:t>
          </a:r>
          <a:endParaRPr lang="hr-HR" dirty="0"/>
        </a:p>
      </dgm:t>
    </dgm:pt>
    <dgm:pt modelId="{25FCC338-982F-48D7-BD37-7834655FA051}" type="parTrans" cxnId="{8F012639-D4EE-40F6-A178-AFFE54C33D00}">
      <dgm:prSet/>
      <dgm:spPr/>
      <dgm:t>
        <a:bodyPr/>
        <a:lstStyle/>
        <a:p>
          <a:endParaRPr lang="hr-HR"/>
        </a:p>
      </dgm:t>
    </dgm:pt>
    <dgm:pt modelId="{F033785C-4602-4C8C-936B-596D50A16683}" type="sibTrans" cxnId="{8F012639-D4EE-40F6-A178-AFFE54C33D00}">
      <dgm:prSet/>
      <dgm:spPr/>
      <dgm:t>
        <a:bodyPr/>
        <a:lstStyle/>
        <a:p>
          <a:endParaRPr lang="hr-HR"/>
        </a:p>
      </dgm:t>
    </dgm:pt>
    <dgm:pt modelId="{A72EAC32-C88C-4841-871B-1C4841F5FEEF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dirty="0" smtClean="0"/>
        </a:p>
        <a:p>
          <a:pPr marL="0" lv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hr-HR" dirty="0" smtClean="0"/>
            <a:t>Vladini i pravni propisi</a:t>
          </a:r>
          <a:endParaRPr lang="hr-HR" dirty="0"/>
        </a:p>
      </dgm:t>
    </dgm:pt>
    <dgm:pt modelId="{56E3A753-52F6-4A6F-93DB-23DCDA31C47C}" type="parTrans" cxnId="{A7E68D6F-1381-4C0D-AA57-6FC1A81E1336}">
      <dgm:prSet/>
      <dgm:spPr/>
      <dgm:t>
        <a:bodyPr/>
        <a:lstStyle/>
        <a:p>
          <a:endParaRPr lang="hr-HR"/>
        </a:p>
      </dgm:t>
    </dgm:pt>
    <dgm:pt modelId="{BBA9A690-A530-4B30-B471-5A2CC13AB909}" type="sibTrans" cxnId="{A7E68D6F-1381-4C0D-AA57-6FC1A81E1336}">
      <dgm:prSet/>
      <dgm:spPr/>
      <dgm:t>
        <a:bodyPr/>
        <a:lstStyle/>
        <a:p>
          <a:endParaRPr lang="hr-HR"/>
        </a:p>
      </dgm:t>
    </dgm:pt>
    <dgm:pt modelId="{70D0743A-FF20-490B-AB5B-7FE025782ECD}">
      <dgm:prSet custT="1"/>
      <dgm:spPr/>
      <dgm:t>
        <a:bodyPr/>
        <a:lstStyle/>
        <a:p>
          <a:r>
            <a:rPr lang="hr-HR" sz="1800" b="1" dirty="0" smtClean="0">
              <a:solidFill>
                <a:schemeClr val="accent5">
                  <a:lumMod val="50000"/>
                </a:schemeClr>
              </a:solidFill>
            </a:rPr>
            <a:t>Ciljevi cijena</a:t>
          </a:r>
          <a:endParaRPr lang="hr-HR" sz="1800" b="1" dirty="0">
            <a:solidFill>
              <a:schemeClr val="accent5">
                <a:lumMod val="50000"/>
              </a:schemeClr>
            </a:solidFill>
          </a:endParaRPr>
        </a:p>
      </dgm:t>
    </dgm:pt>
    <dgm:pt modelId="{ACCF865A-89B8-485A-8E2C-6B08D255DF4D}" type="parTrans" cxnId="{FDF553E5-D093-4813-8250-0B6461A46E15}">
      <dgm:prSet/>
      <dgm:spPr/>
      <dgm:t>
        <a:bodyPr/>
        <a:lstStyle/>
        <a:p>
          <a:endParaRPr lang="hr-HR"/>
        </a:p>
      </dgm:t>
    </dgm:pt>
    <dgm:pt modelId="{586A0E62-0392-4C26-97E2-513BED804263}" type="sibTrans" cxnId="{FDF553E5-D093-4813-8250-0B6461A46E15}">
      <dgm:prSet/>
      <dgm:spPr/>
      <dgm:t>
        <a:bodyPr/>
        <a:lstStyle/>
        <a:p>
          <a:endParaRPr lang="hr-HR"/>
        </a:p>
      </dgm:t>
    </dgm:pt>
    <dgm:pt modelId="{4B4EDCCF-358A-4137-B773-50B1D9851A6B}">
      <dgm:prSet/>
      <dgm:spPr/>
      <dgm:t>
        <a:bodyPr/>
        <a:lstStyle/>
        <a:p>
          <a:r>
            <a:rPr lang="hr-HR" dirty="0" smtClean="0"/>
            <a:t>Korištene marketinške metode</a:t>
          </a:r>
          <a:endParaRPr lang="hr-HR" dirty="0"/>
        </a:p>
      </dgm:t>
    </dgm:pt>
    <dgm:pt modelId="{BF2AEE4A-4AC0-4A4D-B9F5-76D4187DB8AA}" type="parTrans" cxnId="{DFBB3515-A82F-4D71-BEEF-70789A0ACF29}">
      <dgm:prSet/>
      <dgm:spPr/>
      <dgm:t>
        <a:bodyPr/>
        <a:lstStyle/>
        <a:p>
          <a:endParaRPr lang="hr-HR"/>
        </a:p>
      </dgm:t>
    </dgm:pt>
    <dgm:pt modelId="{B4D59E63-CF41-4A62-85FD-8352EDCEEC7D}" type="sibTrans" cxnId="{DFBB3515-A82F-4D71-BEEF-70789A0ACF29}">
      <dgm:prSet/>
      <dgm:spPr/>
      <dgm:t>
        <a:bodyPr/>
        <a:lstStyle/>
        <a:p>
          <a:endParaRPr lang="hr-HR"/>
        </a:p>
      </dgm:t>
    </dgm:pt>
    <dgm:pt modelId="{5339737D-63EB-4F40-BB1B-DFA1A19B5C7D}" type="pres">
      <dgm:prSet presAssocID="{6D41DF8A-FAFA-479B-B6DE-AFB37BCF3303}" presName="compositeShape" presStyleCnt="0">
        <dgm:presLayoutVars>
          <dgm:dir/>
          <dgm:resizeHandles/>
        </dgm:presLayoutVars>
      </dgm:prSet>
      <dgm:spPr/>
    </dgm:pt>
    <dgm:pt modelId="{1D09DAF8-0E70-4314-9093-EBDC97F10F83}" type="pres">
      <dgm:prSet presAssocID="{6D41DF8A-FAFA-479B-B6DE-AFB37BCF3303}" presName="pyramid" presStyleLbl="node1" presStyleIdx="0" presStyleCnt="1"/>
      <dgm:spPr/>
    </dgm:pt>
    <dgm:pt modelId="{5F7C6E75-BD08-4D1D-A526-ABF5AC2615D1}" type="pres">
      <dgm:prSet presAssocID="{6D41DF8A-FAFA-479B-B6DE-AFB37BCF3303}" presName="theList" presStyleCnt="0"/>
      <dgm:spPr/>
    </dgm:pt>
    <dgm:pt modelId="{D5C68A9F-7DA9-41F7-98DF-CB51E0D70967}" type="pres">
      <dgm:prSet presAssocID="{91577415-0733-4B8A-8ED9-599301B07D21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DBF60C5-F344-4D84-B3D1-6E025E80CE8A}" type="pres">
      <dgm:prSet presAssocID="{91577415-0733-4B8A-8ED9-599301B07D21}" presName="aSpace" presStyleCnt="0"/>
      <dgm:spPr/>
    </dgm:pt>
    <dgm:pt modelId="{6EB2D181-58FC-48FB-AE88-4FDDB24A6518}" type="pres">
      <dgm:prSet presAssocID="{46B88C34-C012-4B39-9D64-4F702A0BD6DC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3CAF02-D9A6-4CCB-B4DF-4D46DD93FDEC}" type="pres">
      <dgm:prSet presAssocID="{46B88C34-C012-4B39-9D64-4F702A0BD6DC}" presName="aSpace" presStyleCnt="0"/>
      <dgm:spPr/>
    </dgm:pt>
    <dgm:pt modelId="{E97A052B-22EA-4E3E-8406-6C818A8E31CB}" type="pres">
      <dgm:prSet presAssocID="{B71A4BD2-2FD1-419D-A1CD-EAE8B5D4C40D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93F235-B002-40CC-B378-666A09A31285}" type="pres">
      <dgm:prSet presAssocID="{B71A4BD2-2FD1-419D-A1CD-EAE8B5D4C40D}" presName="aSpace" presStyleCnt="0"/>
      <dgm:spPr/>
    </dgm:pt>
    <dgm:pt modelId="{44817609-EB9D-4A3E-B5D0-69775D717F12}" type="pres">
      <dgm:prSet presAssocID="{A72EAC32-C88C-4841-871B-1C4841F5FEEF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62945-5AFD-42FF-98C7-FF26DB91004D}" type="pres">
      <dgm:prSet presAssocID="{A72EAC32-C88C-4841-871B-1C4841F5FEEF}" presName="aSpace" presStyleCnt="0"/>
      <dgm:spPr/>
    </dgm:pt>
    <dgm:pt modelId="{9CEF3582-6FBE-4A28-93F7-68D072244109}" type="pres">
      <dgm:prSet presAssocID="{70D0743A-FF20-490B-AB5B-7FE025782ECD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A4CBD3-2953-4976-BF59-781252CAB822}" type="pres">
      <dgm:prSet presAssocID="{70D0743A-FF20-490B-AB5B-7FE025782ECD}" presName="aSpace" presStyleCnt="0"/>
      <dgm:spPr/>
    </dgm:pt>
    <dgm:pt modelId="{593A3614-A78F-4304-B57A-D9A824B26800}" type="pres">
      <dgm:prSet presAssocID="{4B4EDCCF-358A-4137-B773-50B1D9851A6B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8712A2-9217-418A-85B0-3536472B0A71}" type="pres">
      <dgm:prSet presAssocID="{4B4EDCCF-358A-4137-B773-50B1D9851A6B}" presName="aSpace" presStyleCnt="0"/>
      <dgm:spPr/>
    </dgm:pt>
  </dgm:ptLst>
  <dgm:cxnLst>
    <dgm:cxn modelId="{F29A0150-2C12-4D76-9FAA-2FA04AB05291}" type="presOf" srcId="{46B88C34-C012-4B39-9D64-4F702A0BD6DC}" destId="{6EB2D181-58FC-48FB-AE88-4FDDB24A6518}" srcOrd="0" destOrd="0" presId="urn:microsoft.com/office/officeart/2005/8/layout/pyramid2"/>
    <dgm:cxn modelId="{E26E5073-15AD-494B-BEE4-6B5DF5718110}" type="presOf" srcId="{B71A4BD2-2FD1-419D-A1CD-EAE8B5D4C40D}" destId="{E97A052B-22EA-4E3E-8406-6C818A8E31CB}" srcOrd="0" destOrd="0" presId="urn:microsoft.com/office/officeart/2005/8/layout/pyramid2"/>
    <dgm:cxn modelId="{8E3AF860-00C7-4139-AF42-DEEE1A90249F}" type="presOf" srcId="{A72EAC32-C88C-4841-871B-1C4841F5FEEF}" destId="{44817609-EB9D-4A3E-B5D0-69775D717F12}" srcOrd="0" destOrd="0" presId="urn:microsoft.com/office/officeart/2005/8/layout/pyramid2"/>
    <dgm:cxn modelId="{8F012639-D4EE-40F6-A178-AFFE54C33D00}" srcId="{6D41DF8A-FAFA-479B-B6DE-AFB37BCF3303}" destId="{B71A4BD2-2FD1-419D-A1CD-EAE8B5D4C40D}" srcOrd="2" destOrd="0" parTransId="{25FCC338-982F-48D7-BD37-7834655FA051}" sibTransId="{F033785C-4602-4C8C-936B-596D50A16683}"/>
    <dgm:cxn modelId="{7777D266-DAB6-4780-9DBB-D046F761D825}" srcId="{6D41DF8A-FAFA-479B-B6DE-AFB37BCF3303}" destId="{46B88C34-C012-4B39-9D64-4F702A0BD6DC}" srcOrd="1" destOrd="0" parTransId="{C5B82686-654F-4925-B7C3-535AA43344BB}" sibTransId="{34426BE9-B7D5-4ED5-9605-817E74CF1C8A}"/>
    <dgm:cxn modelId="{400C0C15-DC41-48E0-9BD7-9F610026B232}" type="presOf" srcId="{4B4EDCCF-358A-4137-B773-50B1D9851A6B}" destId="{593A3614-A78F-4304-B57A-D9A824B26800}" srcOrd="0" destOrd="0" presId="urn:microsoft.com/office/officeart/2005/8/layout/pyramid2"/>
    <dgm:cxn modelId="{A7E68D6F-1381-4C0D-AA57-6FC1A81E1336}" srcId="{6D41DF8A-FAFA-479B-B6DE-AFB37BCF3303}" destId="{A72EAC32-C88C-4841-871B-1C4841F5FEEF}" srcOrd="3" destOrd="0" parTransId="{56E3A753-52F6-4A6F-93DB-23DCDA31C47C}" sibTransId="{BBA9A690-A530-4B30-B471-5A2CC13AB909}"/>
    <dgm:cxn modelId="{FDF553E5-D093-4813-8250-0B6461A46E15}" srcId="{6D41DF8A-FAFA-479B-B6DE-AFB37BCF3303}" destId="{70D0743A-FF20-490B-AB5B-7FE025782ECD}" srcOrd="4" destOrd="0" parTransId="{ACCF865A-89B8-485A-8E2C-6B08D255DF4D}" sibTransId="{586A0E62-0392-4C26-97E2-513BED804263}"/>
    <dgm:cxn modelId="{C931DE43-A7F4-4055-AAF0-FE57D445CB2C}" type="presOf" srcId="{70D0743A-FF20-490B-AB5B-7FE025782ECD}" destId="{9CEF3582-6FBE-4A28-93F7-68D072244109}" srcOrd="0" destOrd="0" presId="urn:microsoft.com/office/officeart/2005/8/layout/pyramid2"/>
    <dgm:cxn modelId="{DFBB3515-A82F-4D71-BEEF-70789A0ACF29}" srcId="{6D41DF8A-FAFA-479B-B6DE-AFB37BCF3303}" destId="{4B4EDCCF-358A-4137-B773-50B1D9851A6B}" srcOrd="5" destOrd="0" parTransId="{BF2AEE4A-4AC0-4A4D-B9F5-76D4187DB8AA}" sibTransId="{B4D59E63-CF41-4A62-85FD-8352EDCEEC7D}"/>
    <dgm:cxn modelId="{CFD85D2B-F096-4E55-ACCB-C8EA36953D49}" srcId="{6D41DF8A-FAFA-479B-B6DE-AFB37BCF3303}" destId="{91577415-0733-4B8A-8ED9-599301B07D21}" srcOrd="0" destOrd="0" parTransId="{15310D6B-F2EF-42E0-95D7-8F5AEE8179D6}" sibTransId="{13CECB68-D3FA-4A05-92AC-19A19454A368}"/>
    <dgm:cxn modelId="{402EAA95-25B3-42C2-AC87-A9CD05AF047F}" type="presOf" srcId="{6D41DF8A-FAFA-479B-B6DE-AFB37BCF3303}" destId="{5339737D-63EB-4F40-BB1B-DFA1A19B5C7D}" srcOrd="0" destOrd="0" presId="urn:microsoft.com/office/officeart/2005/8/layout/pyramid2"/>
    <dgm:cxn modelId="{6452B775-FAC8-4BDD-A39E-5634B0E282C7}" type="presOf" srcId="{91577415-0733-4B8A-8ED9-599301B07D21}" destId="{D5C68A9F-7DA9-41F7-98DF-CB51E0D70967}" srcOrd="0" destOrd="0" presId="urn:microsoft.com/office/officeart/2005/8/layout/pyramid2"/>
    <dgm:cxn modelId="{1676AB9D-2D45-4453-A551-76F53909E039}" type="presParOf" srcId="{5339737D-63EB-4F40-BB1B-DFA1A19B5C7D}" destId="{1D09DAF8-0E70-4314-9093-EBDC97F10F83}" srcOrd="0" destOrd="0" presId="urn:microsoft.com/office/officeart/2005/8/layout/pyramid2"/>
    <dgm:cxn modelId="{99134D08-5F66-4381-A02A-B89CA226625C}" type="presParOf" srcId="{5339737D-63EB-4F40-BB1B-DFA1A19B5C7D}" destId="{5F7C6E75-BD08-4D1D-A526-ABF5AC2615D1}" srcOrd="1" destOrd="0" presId="urn:microsoft.com/office/officeart/2005/8/layout/pyramid2"/>
    <dgm:cxn modelId="{101222D8-99CF-4459-BA6E-E41BB6DB88AE}" type="presParOf" srcId="{5F7C6E75-BD08-4D1D-A526-ABF5AC2615D1}" destId="{D5C68A9F-7DA9-41F7-98DF-CB51E0D70967}" srcOrd="0" destOrd="0" presId="urn:microsoft.com/office/officeart/2005/8/layout/pyramid2"/>
    <dgm:cxn modelId="{1B75500A-2921-4A6C-B164-4BA9C066AA21}" type="presParOf" srcId="{5F7C6E75-BD08-4D1D-A526-ABF5AC2615D1}" destId="{2DBF60C5-F344-4D84-B3D1-6E025E80CE8A}" srcOrd="1" destOrd="0" presId="urn:microsoft.com/office/officeart/2005/8/layout/pyramid2"/>
    <dgm:cxn modelId="{02D154BB-FA3B-408B-891F-AE7D55799A92}" type="presParOf" srcId="{5F7C6E75-BD08-4D1D-A526-ABF5AC2615D1}" destId="{6EB2D181-58FC-48FB-AE88-4FDDB24A6518}" srcOrd="2" destOrd="0" presId="urn:microsoft.com/office/officeart/2005/8/layout/pyramid2"/>
    <dgm:cxn modelId="{238F444B-5724-43D2-A25E-906A19D60496}" type="presParOf" srcId="{5F7C6E75-BD08-4D1D-A526-ABF5AC2615D1}" destId="{C73CAF02-D9A6-4CCB-B4DF-4D46DD93FDEC}" srcOrd="3" destOrd="0" presId="urn:microsoft.com/office/officeart/2005/8/layout/pyramid2"/>
    <dgm:cxn modelId="{BB54A81D-6D57-4D7A-9078-3A3E7B5C33B9}" type="presParOf" srcId="{5F7C6E75-BD08-4D1D-A526-ABF5AC2615D1}" destId="{E97A052B-22EA-4E3E-8406-6C818A8E31CB}" srcOrd="4" destOrd="0" presId="urn:microsoft.com/office/officeart/2005/8/layout/pyramid2"/>
    <dgm:cxn modelId="{EAA65AED-C165-41B3-8956-DB9ACAB48EAF}" type="presParOf" srcId="{5F7C6E75-BD08-4D1D-A526-ABF5AC2615D1}" destId="{5A93F235-B002-40CC-B378-666A09A31285}" srcOrd="5" destOrd="0" presId="urn:microsoft.com/office/officeart/2005/8/layout/pyramid2"/>
    <dgm:cxn modelId="{CA6FD993-6D2E-4EDA-8319-756E4F013509}" type="presParOf" srcId="{5F7C6E75-BD08-4D1D-A526-ABF5AC2615D1}" destId="{44817609-EB9D-4A3E-B5D0-69775D717F12}" srcOrd="6" destOrd="0" presId="urn:microsoft.com/office/officeart/2005/8/layout/pyramid2"/>
    <dgm:cxn modelId="{D7BF4AD7-F3B6-4724-900C-06C1D298B130}" type="presParOf" srcId="{5F7C6E75-BD08-4D1D-A526-ABF5AC2615D1}" destId="{B7E62945-5AFD-42FF-98C7-FF26DB91004D}" srcOrd="7" destOrd="0" presId="urn:microsoft.com/office/officeart/2005/8/layout/pyramid2"/>
    <dgm:cxn modelId="{C226EA22-B55C-4178-A94D-A65638CF3CAB}" type="presParOf" srcId="{5F7C6E75-BD08-4D1D-A526-ABF5AC2615D1}" destId="{9CEF3582-6FBE-4A28-93F7-68D072244109}" srcOrd="8" destOrd="0" presId="urn:microsoft.com/office/officeart/2005/8/layout/pyramid2"/>
    <dgm:cxn modelId="{4C45EC9B-94EB-4717-87E0-3AAA14B917B8}" type="presParOf" srcId="{5F7C6E75-BD08-4D1D-A526-ABF5AC2615D1}" destId="{23A4CBD3-2953-4976-BF59-781252CAB822}" srcOrd="9" destOrd="0" presId="urn:microsoft.com/office/officeart/2005/8/layout/pyramid2"/>
    <dgm:cxn modelId="{70307595-9321-4C3C-AFE5-B4242B5F87B8}" type="presParOf" srcId="{5F7C6E75-BD08-4D1D-A526-ABF5AC2615D1}" destId="{593A3614-A78F-4304-B57A-D9A824B26800}" srcOrd="10" destOrd="0" presId="urn:microsoft.com/office/officeart/2005/8/layout/pyramid2"/>
    <dgm:cxn modelId="{A6AC139B-ECDF-4652-90AE-0812A1A30BE5}" type="presParOf" srcId="{5F7C6E75-BD08-4D1D-A526-ABF5AC2615D1}" destId="{8C8712A2-9217-418A-85B0-3536472B0A71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BEE450-A234-4380-B215-FA0E2A348D16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CA940160-042C-405E-A05F-006FD363A634}">
      <dgm:prSet phldrT="[Tekst]"/>
      <dgm:spPr/>
      <dgm:t>
        <a:bodyPr/>
        <a:lstStyle/>
        <a:p>
          <a:r>
            <a:rPr lang="hr-HR" dirty="0" smtClean="0"/>
            <a:t>1.Maksimalizacija profita</a:t>
          </a:r>
          <a:endParaRPr lang="hr-HR" dirty="0"/>
        </a:p>
      </dgm:t>
    </dgm:pt>
    <dgm:pt modelId="{A282DB11-A40B-4B35-AE4E-1898DFECD652}" type="parTrans" cxnId="{69E9EADF-7B9B-4FA6-8F7C-A35A3D03603B}">
      <dgm:prSet/>
      <dgm:spPr/>
      <dgm:t>
        <a:bodyPr/>
        <a:lstStyle/>
        <a:p>
          <a:endParaRPr lang="hr-HR"/>
        </a:p>
      </dgm:t>
    </dgm:pt>
    <dgm:pt modelId="{0CFAC49B-568D-45EE-93DB-5D33D85984FC}" type="sibTrans" cxnId="{69E9EADF-7B9B-4FA6-8F7C-A35A3D03603B}">
      <dgm:prSet/>
      <dgm:spPr/>
      <dgm:t>
        <a:bodyPr/>
        <a:lstStyle/>
        <a:p>
          <a:endParaRPr lang="hr-HR"/>
        </a:p>
      </dgm:t>
    </dgm:pt>
    <dgm:pt modelId="{FE32A03F-C1E1-439B-8240-16266DD19C7D}">
      <dgm:prSet phldrT="[Teks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dirty="0" smtClean="0"/>
            <a:t>2.Stjecanje rukovodstva na tržišnom udjelu</a:t>
          </a:r>
          <a:endParaRPr lang="hr-HR" dirty="0"/>
        </a:p>
      </dgm:t>
    </dgm:pt>
    <dgm:pt modelId="{BF240B6E-4D0E-4526-BD33-908C3F6B5530}" type="parTrans" cxnId="{4D6E6496-4FFC-4E0D-AB76-A97E4223EEE9}">
      <dgm:prSet/>
      <dgm:spPr/>
      <dgm:t>
        <a:bodyPr/>
        <a:lstStyle/>
        <a:p>
          <a:endParaRPr lang="hr-HR"/>
        </a:p>
      </dgm:t>
    </dgm:pt>
    <dgm:pt modelId="{2D9E0D12-EDE7-4C48-B43C-6A5799B41453}" type="sibTrans" cxnId="{4D6E6496-4FFC-4E0D-AB76-A97E4223EEE9}">
      <dgm:prSet/>
      <dgm:spPr/>
      <dgm:t>
        <a:bodyPr/>
        <a:lstStyle/>
        <a:p>
          <a:endParaRPr lang="hr-HR"/>
        </a:p>
      </dgm:t>
    </dgm:pt>
    <dgm:pt modelId="{077A5B7C-ECE3-434B-BBEA-F41E22B23AB4}">
      <dgm:prSet phldrT="[Tekst]" phldr="1"/>
      <dgm:spPr/>
      <dgm:t>
        <a:bodyPr/>
        <a:lstStyle/>
        <a:p>
          <a:endParaRPr lang="hr-HR"/>
        </a:p>
      </dgm:t>
    </dgm:pt>
    <dgm:pt modelId="{C8E9B154-CB5B-4CCC-A970-17CFF41DC8A1}" type="parTrans" cxnId="{610106DF-03E9-42F6-B187-C462570DE730}">
      <dgm:prSet/>
      <dgm:spPr/>
      <dgm:t>
        <a:bodyPr/>
        <a:lstStyle/>
        <a:p>
          <a:endParaRPr lang="hr-HR"/>
        </a:p>
      </dgm:t>
    </dgm:pt>
    <dgm:pt modelId="{B5A373A8-83F5-4718-92C3-C9142994716B}" type="sibTrans" cxnId="{610106DF-03E9-42F6-B187-C462570DE730}">
      <dgm:prSet/>
      <dgm:spPr/>
      <dgm:t>
        <a:bodyPr/>
        <a:lstStyle/>
        <a:p>
          <a:endParaRPr lang="hr-HR"/>
        </a:p>
      </dgm:t>
    </dgm:pt>
    <dgm:pt modelId="{0ECC2AAA-7D73-459D-A9E7-891A7ED800A9}">
      <dgm:prSet phldrT="[Tekst]" phldr="1"/>
      <dgm:spPr/>
      <dgm:t>
        <a:bodyPr/>
        <a:lstStyle/>
        <a:p>
          <a:endParaRPr lang="hr-HR"/>
        </a:p>
      </dgm:t>
    </dgm:pt>
    <dgm:pt modelId="{C33E6E73-644C-4081-A8B1-BC0F660DF461}" type="parTrans" cxnId="{E6622C68-3044-4D4A-8606-0F1830D0220A}">
      <dgm:prSet/>
      <dgm:spPr/>
      <dgm:t>
        <a:bodyPr/>
        <a:lstStyle/>
        <a:p>
          <a:endParaRPr lang="hr-HR"/>
        </a:p>
      </dgm:t>
    </dgm:pt>
    <dgm:pt modelId="{5C499165-E444-48B1-A069-0C1C92FC3764}" type="sibTrans" cxnId="{E6622C68-3044-4D4A-8606-0F1830D0220A}">
      <dgm:prSet/>
      <dgm:spPr/>
      <dgm:t>
        <a:bodyPr/>
        <a:lstStyle/>
        <a:p>
          <a:endParaRPr lang="hr-HR"/>
        </a:p>
      </dgm:t>
    </dgm:pt>
    <dgm:pt modelId="{0556303C-F112-4988-8C21-AA4EFD202EEE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dirty="0" smtClean="0"/>
            <a:t>3.</a:t>
          </a:r>
          <a:r>
            <a:rPr lang="hr-HR" dirty="0" smtClean="0"/>
            <a:t>Opstanak na konkurentnom tržištu</a:t>
          </a:r>
          <a:endParaRPr lang="hr-HR" dirty="0"/>
        </a:p>
      </dgm:t>
    </dgm:pt>
    <dgm:pt modelId="{E71D6AF5-D308-4A0C-88A1-CF292082532D}" type="parTrans" cxnId="{4C458219-B61C-4EDA-B902-DC4619BF347D}">
      <dgm:prSet/>
      <dgm:spPr/>
      <dgm:t>
        <a:bodyPr/>
        <a:lstStyle/>
        <a:p>
          <a:endParaRPr lang="hr-HR"/>
        </a:p>
      </dgm:t>
    </dgm:pt>
    <dgm:pt modelId="{F1C15098-B48A-48E0-A69F-BAF454F98214}" type="sibTrans" cxnId="{4C458219-B61C-4EDA-B902-DC4619BF347D}">
      <dgm:prSet/>
      <dgm:spPr/>
      <dgm:t>
        <a:bodyPr/>
        <a:lstStyle/>
        <a:p>
          <a:endParaRPr lang="hr-HR"/>
        </a:p>
      </dgm:t>
    </dgm:pt>
    <dgm:pt modelId="{791A4033-5C35-475E-B82D-EE2E6D98082D}">
      <dgm:prSet/>
      <dgm:spPr/>
      <dgm:t>
        <a:bodyPr/>
        <a:lstStyle/>
        <a:p>
          <a:r>
            <a:rPr lang="hr-HR" dirty="0" smtClean="0"/>
            <a:t>4.</a:t>
          </a:r>
          <a:r>
            <a:rPr lang="hr-HR" dirty="0" smtClean="0"/>
            <a:t>Postizanje rukovodstva u pogledu kvalitete proizvoda</a:t>
          </a:r>
          <a:endParaRPr lang="hr-HR" dirty="0"/>
        </a:p>
      </dgm:t>
    </dgm:pt>
    <dgm:pt modelId="{A254B4DE-731E-49E2-B502-CD55BB708C22}" type="parTrans" cxnId="{F9C4C63E-B9F8-4C16-9855-FAADF9BF1C3A}">
      <dgm:prSet/>
      <dgm:spPr/>
      <dgm:t>
        <a:bodyPr/>
        <a:lstStyle/>
        <a:p>
          <a:endParaRPr lang="hr-HR"/>
        </a:p>
      </dgm:t>
    </dgm:pt>
    <dgm:pt modelId="{5CC87DF3-C68F-442D-B232-8E257BF92187}" type="sibTrans" cxnId="{F9C4C63E-B9F8-4C16-9855-FAADF9BF1C3A}">
      <dgm:prSet/>
      <dgm:spPr/>
      <dgm:t>
        <a:bodyPr/>
        <a:lstStyle/>
        <a:p>
          <a:endParaRPr lang="hr-HR"/>
        </a:p>
      </dgm:t>
    </dgm:pt>
    <dgm:pt modelId="{B4420423-F38C-4F54-BC6E-1ED0C3E54A59}">
      <dgm:prSet/>
      <dgm:spPr/>
      <dgm:t>
        <a:bodyPr/>
        <a:lstStyle/>
        <a:p>
          <a:endParaRPr lang="hr-HR" dirty="0"/>
        </a:p>
      </dgm:t>
    </dgm:pt>
    <dgm:pt modelId="{48B891B7-72E5-4AB1-B391-3497F68A5BD4}" type="parTrans" cxnId="{1415CD19-EFC0-41B7-A811-4C9015770285}">
      <dgm:prSet/>
      <dgm:spPr/>
    </dgm:pt>
    <dgm:pt modelId="{F1A01879-3DA7-4D7C-8F40-CA05456619C3}" type="sibTrans" cxnId="{1415CD19-EFC0-41B7-A811-4C9015770285}">
      <dgm:prSet/>
      <dgm:spPr/>
    </dgm:pt>
    <dgm:pt modelId="{E5D0485E-23B4-4246-9CFE-F1AFD5FD11FD}" type="pres">
      <dgm:prSet presAssocID="{BABEE450-A234-4380-B215-FA0E2A348D1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E56B1C-B4B1-4460-BB2D-25E5930710C0}" type="pres">
      <dgm:prSet presAssocID="{BABEE450-A234-4380-B215-FA0E2A348D16}" presName="diamond" presStyleLbl="bgShp" presStyleIdx="0" presStyleCnt="1"/>
      <dgm:spPr/>
    </dgm:pt>
    <dgm:pt modelId="{40DD806F-DE9F-4776-8482-0EF997714C36}" type="pres">
      <dgm:prSet presAssocID="{BABEE450-A234-4380-B215-FA0E2A348D16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E09946B-EF18-4F76-861E-352729D8EDB3}" type="pres">
      <dgm:prSet presAssocID="{BABEE450-A234-4380-B215-FA0E2A348D16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158ECC-DE42-4443-A740-3E192387C809}" type="pres">
      <dgm:prSet presAssocID="{BABEE450-A234-4380-B215-FA0E2A348D16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78B9B-4150-4831-B16C-E0D333A48619}" type="pres">
      <dgm:prSet presAssocID="{BABEE450-A234-4380-B215-FA0E2A348D16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622C68-3044-4D4A-8606-0F1830D0220A}" srcId="{BABEE450-A234-4380-B215-FA0E2A348D16}" destId="{0ECC2AAA-7D73-459D-A9E7-891A7ED800A9}" srcOrd="6" destOrd="0" parTransId="{C33E6E73-644C-4081-A8B1-BC0F660DF461}" sibTransId="{5C499165-E444-48B1-A069-0C1C92FC3764}"/>
    <dgm:cxn modelId="{4C458219-B61C-4EDA-B902-DC4619BF347D}" srcId="{BABEE450-A234-4380-B215-FA0E2A348D16}" destId="{0556303C-F112-4988-8C21-AA4EFD202EEE}" srcOrd="2" destOrd="0" parTransId="{E71D6AF5-D308-4A0C-88A1-CF292082532D}" sibTransId="{F1C15098-B48A-48E0-A69F-BAF454F98214}"/>
    <dgm:cxn modelId="{9B49112B-6E3D-435E-BDCB-D29D225380EE}" type="presOf" srcId="{CA940160-042C-405E-A05F-006FD363A634}" destId="{40DD806F-DE9F-4776-8482-0EF997714C36}" srcOrd="0" destOrd="0" presId="urn:microsoft.com/office/officeart/2005/8/layout/matrix3"/>
    <dgm:cxn modelId="{610106DF-03E9-42F6-B187-C462570DE730}" srcId="{BABEE450-A234-4380-B215-FA0E2A348D16}" destId="{077A5B7C-ECE3-434B-BBEA-F41E22B23AB4}" srcOrd="5" destOrd="0" parTransId="{C8E9B154-CB5B-4CCC-A970-17CFF41DC8A1}" sibTransId="{B5A373A8-83F5-4718-92C3-C9142994716B}"/>
    <dgm:cxn modelId="{1415CD19-EFC0-41B7-A811-4C9015770285}" srcId="{BABEE450-A234-4380-B215-FA0E2A348D16}" destId="{B4420423-F38C-4F54-BC6E-1ED0C3E54A59}" srcOrd="4" destOrd="0" parTransId="{48B891B7-72E5-4AB1-B391-3497F68A5BD4}" sibTransId="{F1A01879-3DA7-4D7C-8F40-CA05456619C3}"/>
    <dgm:cxn modelId="{444CFE18-A4BC-44A7-B824-D52F96F9E5A0}" type="presOf" srcId="{791A4033-5C35-475E-B82D-EE2E6D98082D}" destId="{FED78B9B-4150-4831-B16C-E0D333A48619}" srcOrd="0" destOrd="0" presId="urn:microsoft.com/office/officeart/2005/8/layout/matrix3"/>
    <dgm:cxn modelId="{A5DD8267-6FDC-41A5-9985-2885379C31ED}" type="presOf" srcId="{FE32A03F-C1E1-439B-8240-16266DD19C7D}" destId="{3E09946B-EF18-4F76-861E-352729D8EDB3}" srcOrd="0" destOrd="0" presId="urn:microsoft.com/office/officeart/2005/8/layout/matrix3"/>
    <dgm:cxn modelId="{E9A5C409-4458-4C31-8651-A52C75706AD1}" type="presOf" srcId="{BABEE450-A234-4380-B215-FA0E2A348D16}" destId="{E5D0485E-23B4-4246-9CFE-F1AFD5FD11FD}" srcOrd="0" destOrd="0" presId="urn:microsoft.com/office/officeart/2005/8/layout/matrix3"/>
    <dgm:cxn modelId="{69E9EADF-7B9B-4FA6-8F7C-A35A3D03603B}" srcId="{BABEE450-A234-4380-B215-FA0E2A348D16}" destId="{CA940160-042C-405E-A05F-006FD363A634}" srcOrd="0" destOrd="0" parTransId="{A282DB11-A40B-4B35-AE4E-1898DFECD652}" sibTransId="{0CFAC49B-568D-45EE-93DB-5D33D85984FC}"/>
    <dgm:cxn modelId="{F9C4C63E-B9F8-4C16-9855-FAADF9BF1C3A}" srcId="{BABEE450-A234-4380-B215-FA0E2A348D16}" destId="{791A4033-5C35-475E-B82D-EE2E6D98082D}" srcOrd="3" destOrd="0" parTransId="{A254B4DE-731E-49E2-B502-CD55BB708C22}" sibTransId="{5CC87DF3-C68F-442D-B232-8E257BF92187}"/>
    <dgm:cxn modelId="{4D6E6496-4FFC-4E0D-AB76-A97E4223EEE9}" srcId="{BABEE450-A234-4380-B215-FA0E2A348D16}" destId="{FE32A03F-C1E1-439B-8240-16266DD19C7D}" srcOrd="1" destOrd="0" parTransId="{BF240B6E-4D0E-4526-BD33-908C3F6B5530}" sibTransId="{2D9E0D12-EDE7-4C48-B43C-6A5799B41453}"/>
    <dgm:cxn modelId="{1363EE0D-A976-4FA2-8794-1DD283D0783E}" type="presOf" srcId="{0556303C-F112-4988-8C21-AA4EFD202EEE}" destId="{6E158ECC-DE42-4443-A740-3E192387C809}" srcOrd="0" destOrd="0" presId="urn:microsoft.com/office/officeart/2005/8/layout/matrix3"/>
    <dgm:cxn modelId="{0A034F75-F9E5-48F9-AE60-43AB6949D90F}" type="presParOf" srcId="{E5D0485E-23B4-4246-9CFE-F1AFD5FD11FD}" destId="{35E56B1C-B4B1-4460-BB2D-25E5930710C0}" srcOrd="0" destOrd="0" presId="urn:microsoft.com/office/officeart/2005/8/layout/matrix3"/>
    <dgm:cxn modelId="{F7EEA371-F370-4E94-81A8-A300365E49A2}" type="presParOf" srcId="{E5D0485E-23B4-4246-9CFE-F1AFD5FD11FD}" destId="{40DD806F-DE9F-4776-8482-0EF997714C36}" srcOrd="1" destOrd="0" presId="urn:microsoft.com/office/officeart/2005/8/layout/matrix3"/>
    <dgm:cxn modelId="{36C6986A-4396-4A9C-8C26-3E8CD8167E29}" type="presParOf" srcId="{E5D0485E-23B4-4246-9CFE-F1AFD5FD11FD}" destId="{3E09946B-EF18-4F76-861E-352729D8EDB3}" srcOrd="2" destOrd="0" presId="urn:microsoft.com/office/officeart/2005/8/layout/matrix3"/>
    <dgm:cxn modelId="{D9CF3D30-2D9A-46B2-B40D-DF5D166390BC}" type="presParOf" srcId="{E5D0485E-23B4-4246-9CFE-F1AFD5FD11FD}" destId="{6E158ECC-DE42-4443-A740-3E192387C809}" srcOrd="3" destOrd="0" presId="urn:microsoft.com/office/officeart/2005/8/layout/matrix3"/>
    <dgm:cxn modelId="{204E3FF7-A870-4CB7-9D5B-884F9D2349FB}" type="presParOf" srcId="{E5D0485E-23B4-4246-9CFE-F1AFD5FD11FD}" destId="{FED78B9B-4150-4831-B16C-E0D333A4861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09DAF8-0E70-4314-9093-EBDC97F10F83}">
      <dsp:nvSpPr>
        <dsp:cNvPr id="0" name=""/>
        <dsp:cNvSpPr/>
      </dsp:nvSpPr>
      <dsp:spPr>
        <a:xfrm>
          <a:off x="1295201" y="0"/>
          <a:ext cx="4373563" cy="4373563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68A9F-7DA9-41F7-98DF-CB51E0D70967}">
      <dsp:nvSpPr>
        <dsp:cNvPr id="0" name=""/>
        <dsp:cNvSpPr/>
      </dsp:nvSpPr>
      <dsp:spPr>
        <a:xfrm>
          <a:off x="3481982" y="439705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Trošak proizvoda</a:t>
          </a:r>
          <a:endParaRPr lang="hr-HR" sz="1200" kern="1200" dirty="0"/>
        </a:p>
      </dsp:txBody>
      <dsp:txXfrm>
        <a:off x="3507252" y="464975"/>
        <a:ext cx="2792275" cy="467112"/>
      </dsp:txXfrm>
    </dsp:sp>
    <dsp:sp modelId="{6EB2D181-58FC-48FB-AE88-4FDDB24A6518}">
      <dsp:nvSpPr>
        <dsp:cNvPr id="0" name=""/>
        <dsp:cNvSpPr/>
      </dsp:nvSpPr>
      <dsp:spPr>
        <a:xfrm>
          <a:off x="3481982" y="1022064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75153"/>
              <a:satOff val="7200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1200" kern="1200" dirty="0" smtClean="0"/>
            <a:t>Korisnost i potražnja</a:t>
          </a:r>
          <a:endParaRPr lang="hr-HR" sz="12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200" kern="1200" dirty="0"/>
        </a:p>
      </dsp:txBody>
      <dsp:txXfrm>
        <a:off x="3507252" y="1047334"/>
        <a:ext cx="2792275" cy="467112"/>
      </dsp:txXfrm>
    </dsp:sp>
    <dsp:sp modelId="{E97A052B-22EA-4E3E-8406-6C818A8E31CB}">
      <dsp:nvSpPr>
        <dsp:cNvPr id="0" name=""/>
        <dsp:cNvSpPr/>
      </dsp:nvSpPr>
      <dsp:spPr>
        <a:xfrm>
          <a:off x="3481982" y="1604422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150307"/>
              <a:satOff val="14400"/>
              <a:lumOff val="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1200" kern="1200" dirty="0" smtClean="0"/>
            <a:t>Opseg konkurencije na tržištu</a:t>
          </a:r>
          <a:endParaRPr lang="hr-HR" sz="1200" kern="1200" dirty="0"/>
        </a:p>
      </dsp:txBody>
      <dsp:txXfrm>
        <a:off x="3507252" y="1629692"/>
        <a:ext cx="2792275" cy="467112"/>
      </dsp:txXfrm>
    </dsp:sp>
    <dsp:sp modelId="{44817609-EB9D-4A3E-B5D0-69775D717F12}">
      <dsp:nvSpPr>
        <dsp:cNvPr id="0" name=""/>
        <dsp:cNvSpPr/>
      </dsp:nvSpPr>
      <dsp:spPr>
        <a:xfrm>
          <a:off x="3481982" y="2186781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225460"/>
              <a:satOff val="21601"/>
              <a:lumOff val="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200" kern="1200" dirty="0" smtClean="0"/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200" kern="1200" dirty="0" smtClean="0"/>
            <a:t>Vladini i pravni propisi</a:t>
          </a:r>
          <a:endParaRPr lang="hr-HR" sz="1200" kern="1200" dirty="0"/>
        </a:p>
      </dsp:txBody>
      <dsp:txXfrm>
        <a:off x="3507252" y="2212051"/>
        <a:ext cx="2792275" cy="467112"/>
      </dsp:txXfrm>
    </dsp:sp>
    <dsp:sp modelId="{9CEF3582-6FBE-4A28-93F7-68D072244109}">
      <dsp:nvSpPr>
        <dsp:cNvPr id="0" name=""/>
        <dsp:cNvSpPr/>
      </dsp:nvSpPr>
      <dsp:spPr>
        <a:xfrm>
          <a:off x="3481982" y="2769140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300614"/>
              <a:satOff val="28801"/>
              <a:lumOff val="70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 smtClean="0">
              <a:solidFill>
                <a:schemeClr val="accent5">
                  <a:lumMod val="50000"/>
                </a:schemeClr>
              </a:solidFill>
            </a:rPr>
            <a:t>Ciljevi cijena</a:t>
          </a:r>
          <a:endParaRPr lang="hr-HR" sz="18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507252" y="2794410"/>
        <a:ext cx="2792275" cy="467112"/>
      </dsp:txXfrm>
    </dsp:sp>
    <dsp:sp modelId="{593A3614-A78F-4304-B57A-D9A824B26800}">
      <dsp:nvSpPr>
        <dsp:cNvPr id="0" name=""/>
        <dsp:cNvSpPr/>
      </dsp:nvSpPr>
      <dsp:spPr>
        <a:xfrm>
          <a:off x="3481982" y="3351498"/>
          <a:ext cx="2842815" cy="5176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375767"/>
              <a:satOff val="36001"/>
              <a:lumOff val="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dirty="0" smtClean="0"/>
            <a:t>Korištene marketinške metode</a:t>
          </a:r>
          <a:endParaRPr lang="hr-HR" sz="1200" kern="1200" dirty="0"/>
        </a:p>
      </dsp:txBody>
      <dsp:txXfrm>
        <a:off x="3507252" y="3376768"/>
        <a:ext cx="2792275" cy="4671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56B1C-B4B1-4460-BB2D-25E5930710C0}">
      <dsp:nvSpPr>
        <dsp:cNvPr id="0" name=""/>
        <dsp:cNvSpPr/>
      </dsp:nvSpPr>
      <dsp:spPr>
        <a:xfrm>
          <a:off x="1623218" y="0"/>
          <a:ext cx="4373563" cy="4373563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DD806F-DE9F-4776-8482-0EF997714C36}">
      <dsp:nvSpPr>
        <dsp:cNvPr id="0" name=""/>
        <dsp:cNvSpPr/>
      </dsp:nvSpPr>
      <dsp:spPr>
        <a:xfrm>
          <a:off x="2038706" y="415488"/>
          <a:ext cx="1705689" cy="17056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1.Maksimalizacija profita</a:t>
          </a:r>
          <a:endParaRPr lang="hr-HR" sz="1400" kern="1200" dirty="0"/>
        </a:p>
      </dsp:txBody>
      <dsp:txXfrm>
        <a:off x="2121971" y="498753"/>
        <a:ext cx="1539159" cy="1539159"/>
      </dsp:txXfrm>
    </dsp:sp>
    <dsp:sp modelId="{3E09946B-EF18-4F76-861E-352729D8EDB3}">
      <dsp:nvSpPr>
        <dsp:cNvPr id="0" name=""/>
        <dsp:cNvSpPr/>
      </dsp:nvSpPr>
      <dsp:spPr>
        <a:xfrm>
          <a:off x="3875603" y="415488"/>
          <a:ext cx="1705689" cy="1705689"/>
        </a:xfrm>
        <a:prstGeom prst="roundRect">
          <a:avLst/>
        </a:prstGeom>
        <a:solidFill>
          <a:schemeClr val="accent5">
            <a:hueOff val="125256"/>
            <a:satOff val="12000"/>
            <a:lumOff val="294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1400" kern="1200" dirty="0" smtClean="0"/>
            <a:t>2.Stjecanje rukovodstva na tržišnom udjelu</a:t>
          </a:r>
          <a:endParaRPr lang="hr-HR" sz="1400" kern="1200" dirty="0"/>
        </a:p>
      </dsp:txBody>
      <dsp:txXfrm>
        <a:off x="3958868" y="498753"/>
        <a:ext cx="1539159" cy="1539159"/>
      </dsp:txXfrm>
    </dsp:sp>
    <dsp:sp modelId="{6E158ECC-DE42-4443-A740-3E192387C809}">
      <dsp:nvSpPr>
        <dsp:cNvPr id="0" name=""/>
        <dsp:cNvSpPr/>
      </dsp:nvSpPr>
      <dsp:spPr>
        <a:xfrm>
          <a:off x="2038706" y="2252384"/>
          <a:ext cx="1705689" cy="1705689"/>
        </a:xfrm>
        <a:prstGeom prst="roundRect">
          <a:avLst/>
        </a:prstGeom>
        <a:solidFill>
          <a:schemeClr val="accent5">
            <a:hueOff val="250511"/>
            <a:satOff val="24001"/>
            <a:lumOff val="588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r-HR" sz="1400" kern="1200" dirty="0" smtClean="0"/>
            <a:t>3.</a:t>
          </a:r>
          <a:r>
            <a:rPr lang="hr-HR" sz="1400" kern="1200" dirty="0" smtClean="0"/>
            <a:t>Opstanak na konkurentnom tržištu</a:t>
          </a:r>
          <a:endParaRPr lang="hr-HR" sz="1400" kern="1200" dirty="0"/>
        </a:p>
      </dsp:txBody>
      <dsp:txXfrm>
        <a:off x="2121971" y="2335649"/>
        <a:ext cx="1539159" cy="1539159"/>
      </dsp:txXfrm>
    </dsp:sp>
    <dsp:sp modelId="{FED78B9B-4150-4831-B16C-E0D333A48619}">
      <dsp:nvSpPr>
        <dsp:cNvPr id="0" name=""/>
        <dsp:cNvSpPr/>
      </dsp:nvSpPr>
      <dsp:spPr>
        <a:xfrm>
          <a:off x="3875603" y="2252384"/>
          <a:ext cx="1705689" cy="1705689"/>
        </a:xfrm>
        <a:prstGeom prst="roundRect">
          <a:avLst/>
        </a:prstGeom>
        <a:solidFill>
          <a:schemeClr val="accent5">
            <a:hueOff val="375767"/>
            <a:satOff val="36001"/>
            <a:lumOff val="882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4.</a:t>
          </a:r>
          <a:r>
            <a:rPr lang="hr-HR" sz="1400" kern="1200" dirty="0" smtClean="0"/>
            <a:t>Postizanje rukovodstva u pogledu kvalitete proizvoda</a:t>
          </a:r>
          <a:endParaRPr lang="hr-HR" sz="1400" kern="1200" dirty="0"/>
        </a:p>
      </dsp:txBody>
      <dsp:txXfrm>
        <a:off x="3958868" y="2335649"/>
        <a:ext cx="1539159" cy="1539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38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9690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0245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774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20. 5. 2020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Ekonomija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poslovna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analiza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agro-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turističke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ekonomije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Agroturizam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85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RAZVOJ I PLANIRANJE</a:t>
            </a:r>
            <a:endParaRPr lang="en-GB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dirty="0"/>
              <a:t>uloga turizma za lokalni gospodarski razvoj (LED) je od presudne </a:t>
            </a:r>
            <a:r>
              <a:rPr lang="pl-PL" dirty="0" smtClean="0"/>
              <a:t>važnosti</a:t>
            </a:r>
          </a:p>
          <a:p>
            <a:pPr marL="800100" lvl="1" indent="-342900"/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promicanje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zapošljavanja</a:t>
            </a:r>
            <a:r>
              <a:rPr lang="en-US" dirty="0"/>
              <a:t> i </a:t>
            </a:r>
            <a:r>
              <a:rPr lang="en-US" dirty="0" err="1" smtClean="0"/>
              <a:t>razvoja</a:t>
            </a:r>
            <a:r>
              <a:rPr lang="hr-HR" dirty="0" smtClean="0"/>
              <a:t>.</a:t>
            </a:r>
          </a:p>
          <a:p>
            <a:pPr marL="800100" lvl="1" indent="-342900"/>
            <a:r>
              <a:rPr lang="hr-HR" dirty="0" smtClean="0"/>
              <a:t>Inicijative lokalnog planiranja koje su namijenjene izgradnji lokaliteta kao centra za potrošnju, a ne za potrebe proizvodnje.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 smtClean="0"/>
              <a:t>Restruktiranje ruralnih područja u „srednjim turističkim prostorima”</a:t>
            </a:r>
          </a:p>
          <a:p>
            <a:pPr marL="800100" lvl="1" indent="-342900"/>
            <a:r>
              <a:rPr lang="hr-HR" dirty="0" smtClean="0"/>
              <a:t>Katalizator za revitalizaciju problematičnih ruralnih agrarnih gospodarstava</a:t>
            </a:r>
          </a:p>
          <a:p>
            <a:pPr marL="800100" lvl="1" indent="-342900"/>
            <a:r>
              <a:rPr lang="hr-HR" dirty="0" smtClean="0"/>
              <a:t>prednosti</a:t>
            </a:r>
            <a:r>
              <a:rPr lang="hr-HR" dirty="0" smtClean="0"/>
              <a:t>:</a:t>
            </a:r>
            <a:endParaRPr lang="hr-HR" dirty="0" smtClean="0"/>
          </a:p>
          <a:p>
            <a:pPr marL="1485900" lvl="2" indent="-342900"/>
            <a:r>
              <a:rPr lang="hr-HR" dirty="0"/>
              <a:t>dodatni prihodi mogu pomoći: održavati poslovanje, zadržati seoski način života, održavati poljoprivredna zemljišta</a:t>
            </a:r>
          </a:p>
          <a:p>
            <a:pPr marL="1485900" lvl="2" indent="-342900"/>
            <a:r>
              <a:rPr lang="hr-HR" dirty="0"/>
              <a:t>e</a:t>
            </a:r>
            <a:r>
              <a:rPr lang="hr-HR" dirty="0" smtClean="0"/>
              <a:t>kološki sadržaji,</a:t>
            </a:r>
            <a:endParaRPr lang="hr-HR" dirty="0" smtClean="0"/>
          </a:p>
          <a:p>
            <a:pPr marL="1485900" lvl="2" indent="-342900"/>
            <a:r>
              <a:rPr lang="en-US" dirty="0" smtClean="0"/>
              <a:t>Re</a:t>
            </a:r>
            <a:r>
              <a:rPr lang="hr-HR" dirty="0" smtClean="0"/>
              <a:t>kreacijske mogućnosti,</a:t>
            </a:r>
            <a:endParaRPr lang="hr-HR" dirty="0" smtClean="0"/>
          </a:p>
          <a:p>
            <a:pPr marL="1485900" lvl="2" indent="-342900"/>
            <a:r>
              <a:rPr lang="hr-HR" dirty="0" smtClean="0"/>
              <a:t>Upravljanje krajolikom</a:t>
            </a:r>
            <a:endParaRPr lang="hr-HR" dirty="0" smtClean="0"/>
          </a:p>
          <a:p>
            <a:pPr marL="1485900" lvl="2" indent="-342900"/>
            <a:r>
              <a:rPr lang="en-US" dirty="0" smtClean="0"/>
              <a:t>Bio</a:t>
            </a:r>
            <a:r>
              <a:rPr lang="hr-HR" dirty="0" smtClean="0"/>
              <a:t>raznolikost i očuvanje kulture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4938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ČIMBENICI KOJI ODREĐUJU CIJENU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300971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638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Ciljevi cijena svakog poslovanja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770563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47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Upravljanje mjesta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Najbolje prakse upravljanja agroturizmom uključuju</a:t>
            </a:r>
            <a:r>
              <a:rPr lang="en-US" dirty="0" smtClean="0"/>
              <a:t>: 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en-US" dirty="0" err="1" smtClean="0"/>
              <a:t>Pr</a:t>
            </a:r>
            <a:r>
              <a:rPr lang="hr-HR" dirty="0" smtClean="0"/>
              <a:t>užaju autentično iskustvo uzgajanja na farmi ili ranču</a:t>
            </a:r>
            <a:r>
              <a:rPr lang="en-US" dirty="0" smtClean="0"/>
              <a:t>,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hr-HR" dirty="0" smtClean="0"/>
              <a:t>Pružaju obrazovno iskustvo</a:t>
            </a:r>
            <a:r>
              <a:rPr lang="en-US" dirty="0" smtClean="0"/>
              <a:t>, 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en-US" dirty="0" err="1" smtClean="0"/>
              <a:t>Pr</a:t>
            </a:r>
            <a:r>
              <a:rPr lang="hr-HR" dirty="0" smtClean="0"/>
              <a:t>užaju izvrsnu uslugu kupcima</a:t>
            </a:r>
            <a:r>
              <a:rPr lang="en-US" dirty="0" smtClean="0"/>
              <a:t>,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en-US" dirty="0" err="1" smtClean="0"/>
              <a:t>Pr</a:t>
            </a:r>
            <a:r>
              <a:rPr lang="hr-HR" dirty="0" smtClean="0"/>
              <a:t>užaju odgovarajuće javne objekte</a:t>
            </a:r>
            <a:r>
              <a:rPr lang="en-US" dirty="0" smtClean="0"/>
              <a:t>, 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hr-HR" dirty="0" smtClean="0"/>
              <a:t>Održavanje sigurnog i pristupačnog okruženja</a:t>
            </a:r>
            <a:r>
              <a:rPr lang="en-US" dirty="0" smtClean="0"/>
              <a:t>, 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hr-HR" dirty="0" smtClean="0"/>
              <a:t>Stvaranje dobrih odnosa u zajednici</a:t>
            </a:r>
            <a:r>
              <a:rPr lang="en-US" dirty="0" smtClean="0"/>
              <a:t>, </a:t>
            </a:r>
            <a:r>
              <a:rPr lang="hr-HR" dirty="0" smtClean="0"/>
              <a:t>i</a:t>
            </a:r>
            <a:r>
              <a:rPr lang="en-US" dirty="0" smtClean="0"/>
              <a:t> </a:t>
            </a:r>
            <a:endParaRPr lang="hr-HR" dirty="0" smtClean="0"/>
          </a:p>
          <a:p>
            <a:pPr marL="457200" indent="-457200">
              <a:buAutoNum type="arabicParenR"/>
            </a:pPr>
            <a:r>
              <a:rPr lang="en-US" dirty="0" smtClean="0"/>
              <a:t>Plan</a:t>
            </a:r>
            <a:r>
              <a:rPr lang="hr-HR" dirty="0" smtClean="0"/>
              <a:t>iranje svoje financijske budućnosti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99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Procjena potencijala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Nakon što osjetite interese posjetitelja, tržišne trendove i niz mogućih aktivnosti, sljedeći je korak procjena kako agroturizam odgovara vašim vještinama i interesima</a:t>
            </a:r>
            <a:r>
              <a:rPr lang="hr-HR" dirty="0" smtClean="0"/>
              <a:t>, te </a:t>
            </a:r>
            <a:r>
              <a:rPr lang="hr-HR" dirty="0"/>
              <a:t>vašoj imovini i </a:t>
            </a:r>
            <a:r>
              <a:rPr lang="hr-HR" dirty="0" smtClean="0"/>
              <a:t>tržištu.</a:t>
            </a:r>
            <a:endParaRPr lang="hr-HR" dirty="0"/>
          </a:p>
          <a:p>
            <a:r>
              <a:rPr lang="hr-HR" dirty="0" smtClean="0">
                <a:solidFill>
                  <a:schemeClr val="accent5">
                    <a:lumMod val="50000"/>
                  </a:schemeClr>
                </a:solidFill>
              </a:rPr>
              <a:t>SAMOPROCJENE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 smtClean="0"/>
              <a:t>Je li agroturizam prikladan za vas i vašu obitelj?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 smtClean="0"/>
              <a:t>Je li vaša nekretnina pogodna za agroturizam?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 smtClean="0"/>
              <a:t>Imate li vremena?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 smtClean="0"/>
              <a:t>Postoji li korisnička baza za vašu ideju?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/>
              <a:t>Koje su veze važne za vaš uspjeh?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77775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418811"/>
              </p:ext>
            </p:extLst>
          </p:nvPr>
        </p:nvGraphicFramePr>
        <p:xfrm>
          <a:off x="683568" y="1052736"/>
          <a:ext cx="8064896" cy="5247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dirty="0" smtClean="0">
                          <a:effectLst/>
                        </a:rPr>
                        <a:t>Mit</a:t>
                      </a:r>
                      <a:endParaRPr lang="hr-HR" sz="14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dirty="0" smtClean="0">
                          <a:effectLst/>
                        </a:rPr>
                        <a:t>Stvarnost</a:t>
                      </a:r>
                      <a:endParaRPr lang="hr-HR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Agroturizam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zahtijeva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hr-HR" sz="1400" dirty="0" smtClean="0">
                          <a:effectLst/>
                        </a:rPr>
                        <a:t>velika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financijsk</a:t>
                      </a:r>
                      <a:r>
                        <a:rPr lang="hr-HR" sz="1400" dirty="0" smtClean="0">
                          <a:effectLst/>
                        </a:rPr>
                        <a:t>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ulaganja</a:t>
                      </a:r>
                      <a:r>
                        <a:rPr lang="en-US" sz="1400" dirty="0" smtClean="0">
                          <a:effectLst/>
                        </a:rPr>
                        <a:t>..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Broj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imovine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koju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već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imate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može</a:t>
                      </a:r>
                      <a:r>
                        <a:rPr lang="en-US" sz="1400" dirty="0" smtClean="0">
                          <a:effectLst/>
                        </a:rPr>
                        <a:t> vas </a:t>
                      </a:r>
                      <a:r>
                        <a:rPr lang="en-US" sz="1400" dirty="0" err="1" smtClean="0">
                          <a:effectLst/>
                        </a:rPr>
                        <a:t>iznenaditi</a:t>
                      </a:r>
                      <a:r>
                        <a:rPr lang="en-US" sz="1400" dirty="0" smtClean="0">
                          <a:effectLst/>
                        </a:rPr>
                        <a:t>.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Agroturizam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znači</a:t>
                      </a:r>
                      <a:r>
                        <a:rPr lang="en-US" sz="1400" dirty="0" smtClean="0">
                          <a:effectLst/>
                        </a:rPr>
                        <a:t> da se </a:t>
                      </a:r>
                      <a:r>
                        <a:rPr lang="en-US" sz="1400" dirty="0" err="1" smtClean="0">
                          <a:effectLst/>
                        </a:rPr>
                        <a:t>nikad</a:t>
                      </a:r>
                      <a:r>
                        <a:rPr lang="en-US" sz="1400" dirty="0" smtClean="0">
                          <a:effectLst/>
                        </a:rPr>
                        <a:t> ne </a:t>
                      </a:r>
                      <a:r>
                        <a:rPr lang="en-US" sz="1400" dirty="0" err="1" smtClean="0">
                          <a:effectLst/>
                        </a:rPr>
                        <a:t>odm</a:t>
                      </a:r>
                      <a:r>
                        <a:rPr lang="hr-HR" sz="1400" dirty="0" smtClean="0">
                          <a:effectLst/>
                        </a:rPr>
                        <a:t>arate</a:t>
                      </a:r>
                      <a:r>
                        <a:rPr lang="en-US" sz="1400" dirty="0" smtClean="0">
                          <a:effectLst/>
                        </a:rPr>
                        <a:t>.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Mnogo</a:t>
                      </a:r>
                      <a:r>
                        <a:rPr lang="en-US" sz="1400" dirty="0" smtClean="0">
                          <a:effectLst/>
                        </a:rPr>
                        <a:t> je </a:t>
                      </a:r>
                      <a:r>
                        <a:rPr lang="en-US" sz="1400" dirty="0" err="1" smtClean="0">
                          <a:effectLst/>
                        </a:rPr>
                        <a:t>aktivnosti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koje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možete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odabrati</a:t>
                      </a:r>
                      <a:r>
                        <a:rPr lang="en-US" sz="1400" dirty="0" smtClean="0">
                          <a:effectLst/>
                        </a:rPr>
                        <a:t>. Sami </a:t>
                      </a:r>
                      <a:r>
                        <a:rPr lang="en-US" sz="1400" dirty="0" err="1" smtClean="0">
                          <a:effectLst/>
                        </a:rPr>
                        <a:t>ste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hr-HR" sz="1400" dirty="0" smtClean="0">
                          <a:effectLst/>
                        </a:rPr>
                        <a:t>svoj </a:t>
                      </a:r>
                      <a:r>
                        <a:rPr lang="en-US" sz="1400" dirty="0" err="1" smtClean="0">
                          <a:effectLst/>
                        </a:rPr>
                        <a:t>šef</a:t>
                      </a:r>
                      <a:r>
                        <a:rPr lang="en-US" sz="1400" dirty="0" smtClean="0">
                          <a:effectLst/>
                        </a:rPr>
                        <a:t> i </a:t>
                      </a:r>
                      <a:r>
                        <a:rPr lang="en-US" sz="1400" dirty="0" err="1" smtClean="0">
                          <a:effectLst/>
                        </a:rPr>
                        <a:t>možete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birati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kada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želite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voditi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agroturizam</a:t>
                      </a:r>
                      <a:r>
                        <a:rPr lang="en-US" sz="1400" dirty="0" smtClean="0">
                          <a:effectLst/>
                        </a:rPr>
                        <a:t>.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hr-HR" sz="1400" dirty="0" smtClean="0"/>
                        <a:t>Agroturizam zahtijeva mnogo velikih promjena.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Možete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odlučiti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što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najbolje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funkcionira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za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vašu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lokaciju</a:t>
                      </a:r>
                      <a:r>
                        <a:rPr lang="en-US" sz="1400" dirty="0" smtClean="0">
                          <a:effectLst/>
                        </a:rPr>
                        <a:t>, pa </a:t>
                      </a:r>
                      <a:r>
                        <a:rPr lang="en-US" sz="1400" dirty="0" err="1" smtClean="0">
                          <a:effectLst/>
                        </a:rPr>
                        <a:t>će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potreba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za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promjenama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ovisiti</a:t>
                      </a:r>
                      <a:r>
                        <a:rPr lang="en-US" sz="1400" dirty="0" smtClean="0">
                          <a:effectLst/>
                        </a:rPr>
                        <a:t> o </a:t>
                      </a:r>
                      <a:r>
                        <a:rPr lang="en-US" sz="1400" dirty="0" err="1" smtClean="0">
                          <a:effectLst/>
                        </a:rPr>
                        <a:t>vašoj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viziji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novog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posla</a:t>
                      </a:r>
                      <a:r>
                        <a:rPr lang="en-US" sz="1400" dirty="0" smtClean="0">
                          <a:effectLst/>
                        </a:rPr>
                        <a:t>.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dirty="0" smtClean="0">
                          <a:effectLst/>
                        </a:rPr>
                        <a:t>Za uspjeh agroturizma potrebno je mnogo iskustva.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 smtClean="0">
                          <a:effectLst/>
                        </a:rPr>
                        <a:t>Osnove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uspjeha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agroturizma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uzimaju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dobro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planiranje</a:t>
                      </a:r>
                      <a:r>
                        <a:rPr lang="en-US" sz="1400" dirty="0" smtClean="0">
                          <a:effectLst/>
                        </a:rPr>
                        <a:t> i </a:t>
                      </a:r>
                      <a:r>
                        <a:rPr lang="en-US" sz="1400" dirty="0" err="1" smtClean="0">
                          <a:effectLst/>
                        </a:rPr>
                        <a:t>upravljanje</a:t>
                      </a:r>
                      <a:r>
                        <a:rPr lang="en-US" sz="1400" dirty="0" smtClean="0">
                          <a:effectLst/>
                        </a:rPr>
                        <a:t>. To </a:t>
                      </a:r>
                      <a:r>
                        <a:rPr lang="en-US" sz="1400" dirty="0" err="1" smtClean="0">
                          <a:effectLst/>
                        </a:rPr>
                        <a:t>zahtijeva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marljivost</a:t>
                      </a:r>
                      <a:r>
                        <a:rPr lang="en-US" sz="1400" dirty="0" smtClean="0">
                          <a:effectLst/>
                        </a:rPr>
                        <a:t>, a ne </a:t>
                      </a:r>
                      <a:r>
                        <a:rPr lang="en-US" sz="1400" dirty="0" err="1" smtClean="0">
                          <a:effectLst/>
                        </a:rPr>
                        <a:t>nužno</a:t>
                      </a:r>
                      <a:r>
                        <a:rPr lang="en-US" sz="1400" dirty="0" smtClean="0">
                          <a:effectLst/>
                        </a:rPr>
                        <a:t> i </a:t>
                      </a:r>
                      <a:r>
                        <a:rPr lang="en-US" sz="1400" dirty="0" err="1" smtClean="0">
                          <a:effectLst/>
                        </a:rPr>
                        <a:t>puno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iskustva</a:t>
                      </a:r>
                      <a:r>
                        <a:rPr lang="en-US" sz="1400" dirty="0" smtClean="0">
                          <a:effectLst/>
                        </a:rPr>
                        <a:t>..</a:t>
                      </a:r>
                      <a:endParaRPr lang="en-US" sz="14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 smtClean="0">
                          <a:effectLst/>
                        </a:rPr>
                        <a:t>Započinjanje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agroturizma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zahtijeva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zapošljavanje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novih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djelatnika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 smtClean="0">
                          <a:effectLst/>
                        </a:rPr>
                        <a:t>Možete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odlučiti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koliko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će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velika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biti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vaša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operacija</a:t>
                      </a:r>
                      <a:r>
                        <a:rPr lang="en-US" sz="1200" dirty="0" smtClean="0">
                          <a:effectLst/>
                        </a:rPr>
                        <a:t>. </a:t>
                      </a:r>
                      <a:r>
                        <a:rPr lang="en-US" sz="1200" dirty="0" err="1" smtClean="0">
                          <a:effectLst/>
                        </a:rPr>
                        <a:t>Mnoge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aktivnosti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zahtijevaju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samo</a:t>
                      </a:r>
                      <a:r>
                        <a:rPr lang="en-US" sz="1200" dirty="0" smtClean="0">
                          <a:effectLst/>
                        </a:rPr>
                        <a:t> vas.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 smtClean="0">
                          <a:effectLst/>
                        </a:rPr>
                        <a:t>Agroturizam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znači</a:t>
                      </a:r>
                      <a:r>
                        <a:rPr lang="en-US" sz="1200" dirty="0" smtClean="0">
                          <a:effectLst/>
                        </a:rPr>
                        <a:t> da </a:t>
                      </a:r>
                      <a:r>
                        <a:rPr lang="en-US" sz="1200" dirty="0" err="1" smtClean="0">
                          <a:effectLst/>
                        </a:rPr>
                        <a:t>će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na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zemlji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biti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veliki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broj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ljudi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 smtClean="0">
                          <a:effectLst/>
                        </a:rPr>
                        <a:t>Možete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kontrolirati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razinu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udobnosti</a:t>
                      </a:r>
                      <a:r>
                        <a:rPr lang="en-US" sz="1200" dirty="0" smtClean="0">
                          <a:effectLst/>
                        </a:rPr>
                        <a:t> s </a:t>
                      </a:r>
                      <a:r>
                        <a:rPr lang="en-US" sz="1200" dirty="0" err="1" smtClean="0">
                          <a:effectLst/>
                        </a:rPr>
                        <a:t>posjetiteljima</a:t>
                      </a:r>
                      <a:r>
                        <a:rPr lang="en-US" sz="1200" dirty="0" smtClean="0">
                          <a:effectLst/>
                        </a:rPr>
                        <a:t>. U </a:t>
                      </a:r>
                      <a:r>
                        <a:rPr lang="en-US" sz="1200" dirty="0" err="1" smtClean="0">
                          <a:effectLst/>
                        </a:rPr>
                        <a:t>agroturizmu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možete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biti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aktivni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čak</a:t>
                      </a:r>
                      <a:r>
                        <a:rPr lang="en-US" sz="1200" dirty="0" smtClean="0">
                          <a:effectLst/>
                        </a:rPr>
                        <a:t> i </a:t>
                      </a:r>
                      <a:r>
                        <a:rPr lang="en-US" sz="1200" dirty="0" err="1" smtClean="0">
                          <a:effectLst/>
                        </a:rPr>
                        <a:t>samo</a:t>
                      </a:r>
                      <a:r>
                        <a:rPr lang="en-US" sz="1200" dirty="0" smtClean="0">
                          <a:effectLst/>
                        </a:rPr>
                        <a:t> s </a:t>
                      </a:r>
                      <a:r>
                        <a:rPr lang="en-US" sz="1200" dirty="0" err="1" smtClean="0">
                          <a:effectLst/>
                        </a:rPr>
                        <a:t>jednim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kupcem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istovremeno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dirty="0" smtClean="0">
                          <a:effectLst/>
                        </a:rPr>
                        <a:t>Agrituristi su dosadni i smet</a:t>
                      </a:r>
                      <a:r>
                        <a:rPr lang="hr-HR" sz="1200" dirty="0" smtClean="0">
                          <a:effectLst/>
                        </a:rPr>
                        <a:t>ati</a:t>
                      </a:r>
                      <a:r>
                        <a:rPr lang="hr-HR" sz="1200" baseline="0" dirty="0" smtClean="0">
                          <a:effectLst/>
                        </a:rPr>
                        <a:t> će.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 err="1" smtClean="0">
                          <a:effectLst/>
                        </a:rPr>
                        <a:t>Aktivnosti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agroturizma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možete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uskladiti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sa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stvarima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koje</a:t>
                      </a:r>
                      <a:r>
                        <a:rPr lang="en-US" sz="1200" dirty="0" smtClean="0">
                          <a:effectLst/>
                        </a:rPr>
                        <a:t> vas </a:t>
                      </a:r>
                      <a:r>
                        <a:rPr lang="en-US" sz="1200" dirty="0" err="1" smtClean="0">
                          <a:effectLst/>
                        </a:rPr>
                        <a:t>zanimaju</a:t>
                      </a:r>
                      <a:r>
                        <a:rPr lang="en-US" sz="1200" dirty="0" smtClean="0">
                          <a:effectLst/>
                        </a:rPr>
                        <a:t>. </a:t>
                      </a:r>
                      <a:r>
                        <a:rPr lang="en-US" sz="1200" dirty="0" err="1" smtClean="0">
                          <a:effectLst/>
                        </a:rPr>
                        <a:t>Dobro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podudaranje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značit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će</a:t>
                      </a:r>
                      <a:r>
                        <a:rPr lang="en-US" sz="1200" dirty="0" smtClean="0">
                          <a:effectLst/>
                        </a:rPr>
                        <a:t> da </a:t>
                      </a:r>
                      <a:r>
                        <a:rPr lang="en-US" sz="1200" dirty="0" err="1" smtClean="0">
                          <a:effectLst/>
                        </a:rPr>
                        <a:t>ćete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vjerovatnije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privući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ljude</a:t>
                      </a:r>
                      <a:r>
                        <a:rPr lang="en-US" sz="1200" dirty="0" smtClean="0">
                          <a:effectLst/>
                        </a:rPr>
                        <a:t> s </a:t>
                      </a:r>
                      <a:r>
                        <a:rPr lang="en-US" sz="1200" dirty="0" err="1" smtClean="0">
                          <a:effectLst/>
                        </a:rPr>
                        <a:t>kojima</a:t>
                      </a:r>
                      <a:r>
                        <a:rPr lang="en-US" sz="1200" dirty="0" smtClean="0">
                          <a:effectLst/>
                        </a:rPr>
                        <a:t> se </a:t>
                      </a:r>
                      <a:r>
                        <a:rPr lang="en-US" sz="1200" dirty="0" err="1" smtClean="0">
                          <a:effectLst/>
                        </a:rPr>
                        <a:t>možete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odnositi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  <a:endParaRPr lang="en-US" sz="120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8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POTENCIJAL PROTIV VRIJEDNOSTI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Kako definirati vrijednost? Možete li to izmjeriti? Koji vaši proizvodi i usluge zapravo vrijede kupcima</a:t>
            </a:r>
            <a:r>
              <a:rPr lang="hr-HR" dirty="0" smtClean="0"/>
              <a:t>?</a:t>
            </a:r>
          </a:p>
          <a:p>
            <a:r>
              <a:rPr lang="hr-HR" i="1" dirty="0">
                <a:solidFill>
                  <a:schemeClr val="accent5">
                    <a:lumMod val="50000"/>
                  </a:schemeClr>
                </a:solidFill>
              </a:rPr>
              <a:t>Modeli vrijednosti kupaca - na temelju podataka prikazivanja vrijednosti dobavljača u novčanom iznosu o tome što radi ili što bi mogao učiniti za svoje </a:t>
            </a:r>
            <a:r>
              <a:rPr lang="hr-HR" i="1" dirty="0" smtClean="0">
                <a:solidFill>
                  <a:schemeClr val="accent5">
                    <a:lumMod val="50000"/>
                  </a:schemeClr>
                </a:solidFill>
              </a:rPr>
              <a:t>kupce.</a:t>
            </a:r>
            <a:endParaRPr lang="hr-HR" dirty="0" smtClean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717032"/>
            <a:ext cx="809625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POTROŠAČI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Tko su potrošači agroturizma?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 smtClean="0"/>
              <a:t>Demografija:</a:t>
            </a:r>
            <a:endParaRPr lang="hr-HR" dirty="0" smtClean="0"/>
          </a:p>
          <a:p>
            <a:pPr marL="800100" lvl="1" indent="-342900"/>
            <a:r>
              <a:rPr lang="hr-HR" dirty="0" smtClean="0"/>
              <a:t>Prošireni dobni raspon</a:t>
            </a:r>
            <a:endParaRPr lang="en-US" dirty="0"/>
          </a:p>
          <a:p>
            <a:pPr marL="800100" lvl="1" indent="-342900"/>
            <a:r>
              <a:rPr lang="hr-HR" dirty="0" smtClean="0"/>
              <a:t>Obično imaju visoku ekonomsku i obrazovnu razinu, traže opuštanje (odsječeni od svakodnevnog života u gradu)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 smtClean="0"/>
              <a:t>Aktivnosti</a:t>
            </a:r>
            <a:endParaRPr lang="hr-HR" dirty="0" smtClean="0"/>
          </a:p>
          <a:p>
            <a:pPr marL="800100" lvl="1" indent="-342900"/>
            <a:r>
              <a:rPr lang="hr-HR" dirty="0" smtClean="0"/>
              <a:t>Najpopularnije su aktivnosti na farmi utemeljene na iskustvima obrazovanja i prirode, a slijede jela i kulinarske aktivnosti.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r-HR" dirty="0" smtClean="0"/>
              <a:t>Kanali promocije:</a:t>
            </a:r>
          </a:p>
          <a:p>
            <a:pPr marL="800100" lvl="1" indent="-342900"/>
            <a:r>
              <a:rPr lang="hr-HR" dirty="0"/>
              <a:t>prošla iskustva i preporuke, osobno pretraživanje weba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0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2511</TotalTime>
  <Words>568</Words>
  <Application>Microsoft Office PowerPoint</Application>
  <PresentationFormat>On-screen Show (4:3)</PresentationFormat>
  <Paragraphs>79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Základné</vt:lpstr>
      <vt:lpstr>7. Ekonomija i poslovna analiza agro-turističke ekonomije</vt:lpstr>
      <vt:lpstr>RAZVOJ I PLANIRANJE</vt:lpstr>
      <vt:lpstr>ČIMBENICI KOJI ODREĐUJU CIJENU</vt:lpstr>
      <vt:lpstr>Ciljevi cijena svakog poslovanja</vt:lpstr>
      <vt:lpstr>Upravljanje mjesta</vt:lpstr>
      <vt:lpstr>Procjena potencijala</vt:lpstr>
      <vt:lpstr>PowerPoint Presentation</vt:lpstr>
      <vt:lpstr>POTENCIJAL PROTIV VRIJEDNOSTI</vt:lpstr>
      <vt:lpstr>POTROŠAČI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Josip</cp:lastModifiedBy>
  <cp:revision>250</cp:revision>
  <cp:lastPrinted>2019-02-12T08:21:40Z</cp:lastPrinted>
  <dcterms:created xsi:type="dcterms:W3CDTF">2019-02-10T21:49:04Z</dcterms:created>
  <dcterms:modified xsi:type="dcterms:W3CDTF">2020-05-20T20:15:56Z</dcterms:modified>
</cp:coreProperties>
</file>