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318" r:id="rId2"/>
    <p:sldId id="267" r:id="rId3"/>
    <p:sldId id="315" r:id="rId4"/>
    <p:sldId id="319" r:id="rId5"/>
    <p:sldId id="320" r:id="rId6"/>
    <p:sldId id="321" r:id="rId7"/>
    <p:sldId id="322" r:id="rId8"/>
    <p:sldId id="323" r:id="rId9"/>
    <p:sldId id="324" r:id="rId10"/>
    <p:sldId id="325" r:id="rId11"/>
    <p:sldId id="326" r:id="rId12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EF8E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Svetlý štýl 1 - zvýrazneni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78" autoAdjust="0"/>
    <p:restoredTop sz="73819" autoAdjust="0"/>
  </p:normalViewPr>
  <p:slideViewPr>
    <p:cSldViewPr>
      <p:cViewPr>
        <p:scale>
          <a:sx n="61" d="100"/>
          <a:sy n="61" d="100"/>
        </p:scale>
        <p:origin x="-52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25F4C2-7F79-4C97-82D6-08F28E6B321F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hr-HR"/>
        </a:p>
      </dgm:t>
    </dgm:pt>
    <dgm:pt modelId="{17305EDD-7B36-4CFC-A23E-43584D12298A}">
      <dgm:prSet phldrT="[Tekst]"/>
      <dgm:spPr/>
      <dgm:t>
        <a:bodyPr/>
        <a:lstStyle/>
        <a:p>
          <a:r>
            <a:rPr lang="hr-HR" dirty="0" smtClean="0"/>
            <a:t>proizvodi</a:t>
          </a:r>
          <a:endParaRPr lang="hr-HR" dirty="0"/>
        </a:p>
      </dgm:t>
    </dgm:pt>
    <dgm:pt modelId="{54E103A2-3EE3-44D4-BAD9-B2AA00096508}" type="parTrans" cxnId="{06166E0E-D6DF-4FB5-8FAE-C08C8FBCE44D}">
      <dgm:prSet/>
      <dgm:spPr/>
      <dgm:t>
        <a:bodyPr/>
        <a:lstStyle/>
        <a:p>
          <a:endParaRPr lang="hr-HR"/>
        </a:p>
      </dgm:t>
    </dgm:pt>
    <dgm:pt modelId="{B1EDCB47-4C78-42EA-911E-897F0CF08554}" type="sibTrans" cxnId="{06166E0E-D6DF-4FB5-8FAE-C08C8FBCE44D}">
      <dgm:prSet/>
      <dgm:spPr/>
      <dgm:t>
        <a:bodyPr/>
        <a:lstStyle/>
        <a:p>
          <a:endParaRPr lang="hr-HR"/>
        </a:p>
      </dgm:t>
    </dgm:pt>
    <dgm:pt modelId="{4CE6FF19-DB80-4BD8-B82E-A0A89F509011}">
      <dgm:prSet phldrT="[Tekst]"/>
      <dgm:spPr/>
      <dgm:t>
        <a:bodyPr/>
        <a:lstStyle/>
        <a:p>
          <a:r>
            <a:rPr lang="hr-HR" dirty="0" smtClean="0"/>
            <a:t>cijena</a:t>
          </a:r>
          <a:endParaRPr lang="hr-HR" dirty="0"/>
        </a:p>
      </dgm:t>
    </dgm:pt>
    <dgm:pt modelId="{A9BE2E80-AF35-4101-81E3-9A2F36310B8F}" type="parTrans" cxnId="{50AA8585-9326-4583-A27F-61CEEE8FC083}">
      <dgm:prSet/>
      <dgm:spPr/>
      <dgm:t>
        <a:bodyPr/>
        <a:lstStyle/>
        <a:p>
          <a:endParaRPr lang="hr-HR"/>
        </a:p>
      </dgm:t>
    </dgm:pt>
    <dgm:pt modelId="{A67A41BF-94F7-4DEF-8936-7B78594F341B}" type="sibTrans" cxnId="{50AA8585-9326-4583-A27F-61CEEE8FC083}">
      <dgm:prSet/>
      <dgm:spPr/>
      <dgm:t>
        <a:bodyPr/>
        <a:lstStyle/>
        <a:p>
          <a:endParaRPr lang="hr-HR"/>
        </a:p>
      </dgm:t>
    </dgm:pt>
    <dgm:pt modelId="{CA47DD8F-D201-4A01-A7F0-B4BBCF3002C8}">
      <dgm:prSet phldrT="[Tekst]"/>
      <dgm:spPr/>
      <dgm:t>
        <a:bodyPr/>
        <a:lstStyle/>
        <a:p>
          <a:r>
            <a:rPr lang="hr-HR" dirty="0" smtClean="0"/>
            <a:t>distribucija</a:t>
          </a:r>
          <a:endParaRPr lang="hr-HR" dirty="0"/>
        </a:p>
      </dgm:t>
    </dgm:pt>
    <dgm:pt modelId="{FE77E34B-78D2-4825-8BFA-A5397127BF5B}" type="parTrans" cxnId="{36ABEE0A-1881-43B4-893D-DD6E95DFB9E3}">
      <dgm:prSet/>
      <dgm:spPr/>
      <dgm:t>
        <a:bodyPr/>
        <a:lstStyle/>
        <a:p>
          <a:endParaRPr lang="hr-HR"/>
        </a:p>
      </dgm:t>
    </dgm:pt>
    <dgm:pt modelId="{3966847E-B87E-4C15-9CF1-621862DA0559}" type="sibTrans" cxnId="{36ABEE0A-1881-43B4-893D-DD6E95DFB9E3}">
      <dgm:prSet/>
      <dgm:spPr/>
      <dgm:t>
        <a:bodyPr/>
        <a:lstStyle/>
        <a:p>
          <a:endParaRPr lang="hr-HR"/>
        </a:p>
      </dgm:t>
    </dgm:pt>
    <dgm:pt modelId="{F3B08CE6-0932-4D86-B2FE-8AC36C5E215B}">
      <dgm:prSet phldrT="[Tekst]"/>
      <dgm:spPr/>
      <dgm:t>
        <a:bodyPr/>
        <a:lstStyle/>
        <a:p>
          <a:r>
            <a:rPr lang="hr-HR" dirty="0" smtClean="0"/>
            <a:t>promocija</a:t>
          </a:r>
          <a:endParaRPr lang="hr-HR" dirty="0"/>
        </a:p>
      </dgm:t>
    </dgm:pt>
    <dgm:pt modelId="{4FB58AEF-475A-4CC6-8FA3-EA7805E8CC5F}" type="parTrans" cxnId="{EF0B61AC-D274-43A2-89F6-B5B871A2DF0B}">
      <dgm:prSet/>
      <dgm:spPr/>
      <dgm:t>
        <a:bodyPr/>
        <a:lstStyle/>
        <a:p>
          <a:endParaRPr lang="hr-HR"/>
        </a:p>
      </dgm:t>
    </dgm:pt>
    <dgm:pt modelId="{618DCC52-07C8-4B5C-B498-19AC845D19E6}" type="sibTrans" cxnId="{EF0B61AC-D274-43A2-89F6-B5B871A2DF0B}">
      <dgm:prSet/>
      <dgm:spPr/>
      <dgm:t>
        <a:bodyPr/>
        <a:lstStyle/>
        <a:p>
          <a:endParaRPr lang="hr-HR"/>
        </a:p>
      </dgm:t>
    </dgm:pt>
    <dgm:pt modelId="{B8938093-56B4-4CD6-9099-BA116E9FBA9C}" type="pres">
      <dgm:prSet presAssocID="{A225F4C2-7F79-4C97-82D6-08F28E6B321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E085BD9-BD24-4752-BF0B-DBFE81F46363}" type="pres">
      <dgm:prSet presAssocID="{17305EDD-7B36-4CFC-A23E-43584D12298A}" presName="parentLin" presStyleCnt="0"/>
      <dgm:spPr/>
    </dgm:pt>
    <dgm:pt modelId="{C455AF0A-9812-4FDF-A7C3-8F57B95ABB92}" type="pres">
      <dgm:prSet presAssocID="{17305EDD-7B36-4CFC-A23E-43584D12298A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C94B8305-7C47-4E7B-89C3-61A0E90E45DF}" type="pres">
      <dgm:prSet presAssocID="{17305EDD-7B36-4CFC-A23E-43584D12298A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EE0695-E742-4689-A7FE-D7BDE07A3FC2}" type="pres">
      <dgm:prSet presAssocID="{17305EDD-7B36-4CFC-A23E-43584D12298A}" presName="negativeSpace" presStyleCnt="0"/>
      <dgm:spPr/>
    </dgm:pt>
    <dgm:pt modelId="{F7CCD54F-E34A-4CB5-97CD-2D7233747301}" type="pres">
      <dgm:prSet presAssocID="{17305EDD-7B36-4CFC-A23E-43584D12298A}" presName="childText" presStyleLbl="conFgAcc1" presStyleIdx="0" presStyleCnt="4">
        <dgm:presLayoutVars>
          <dgm:bulletEnabled val="1"/>
        </dgm:presLayoutVars>
      </dgm:prSet>
      <dgm:spPr/>
    </dgm:pt>
    <dgm:pt modelId="{FEE42A07-496E-4020-8081-8DB553494060}" type="pres">
      <dgm:prSet presAssocID="{B1EDCB47-4C78-42EA-911E-897F0CF08554}" presName="spaceBetweenRectangles" presStyleCnt="0"/>
      <dgm:spPr/>
    </dgm:pt>
    <dgm:pt modelId="{CEF9B2CC-AA8C-419D-85D7-D66E71546E3A}" type="pres">
      <dgm:prSet presAssocID="{4CE6FF19-DB80-4BD8-B82E-A0A89F509011}" presName="parentLin" presStyleCnt="0"/>
      <dgm:spPr/>
    </dgm:pt>
    <dgm:pt modelId="{1E688690-2103-4F41-AA64-F9D77F51DC05}" type="pres">
      <dgm:prSet presAssocID="{4CE6FF19-DB80-4BD8-B82E-A0A89F509011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EBCA4DF4-BFF6-412F-B2B3-C5AD8B9EDE19}" type="pres">
      <dgm:prSet presAssocID="{4CE6FF19-DB80-4BD8-B82E-A0A89F509011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A6442F-7D56-4DB8-9EF9-CAAFA062CFB4}" type="pres">
      <dgm:prSet presAssocID="{4CE6FF19-DB80-4BD8-B82E-A0A89F509011}" presName="negativeSpace" presStyleCnt="0"/>
      <dgm:spPr/>
    </dgm:pt>
    <dgm:pt modelId="{E12CB94F-B1AD-4299-BB65-FA8B33BA9CA0}" type="pres">
      <dgm:prSet presAssocID="{4CE6FF19-DB80-4BD8-B82E-A0A89F509011}" presName="childText" presStyleLbl="conFgAcc1" presStyleIdx="1" presStyleCnt="4">
        <dgm:presLayoutVars>
          <dgm:bulletEnabled val="1"/>
        </dgm:presLayoutVars>
      </dgm:prSet>
      <dgm:spPr/>
    </dgm:pt>
    <dgm:pt modelId="{B55143CA-477C-4608-A347-1372DC12682A}" type="pres">
      <dgm:prSet presAssocID="{A67A41BF-94F7-4DEF-8936-7B78594F341B}" presName="spaceBetweenRectangles" presStyleCnt="0"/>
      <dgm:spPr/>
    </dgm:pt>
    <dgm:pt modelId="{6701B9CE-7BC5-4954-B3A8-11575ACD845E}" type="pres">
      <dgm:prSet presAssocID="{CA47DD8F-D201-4A01-A7F0-B4BBCF3002C8}" presName="parentLin" presStyleCnt="0"/>
      <dgm:spPr/>
    </dgm:pt>
    <dgm:pt modelId="{68ED3E94-8806-45C1-828A-D77723576836}" type="pres">
      <dgm:prSet presAssocID="{CA47DD8F-D201-4A01-A7F0-B4BBCF3002C8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F29815D0-6764-4BD6-B428-9A0FBA575BC6}" type="pres">
      <dgm:prSet presAssocID="{CA47DD8F-D201-4A01-A7F0-B4BBCF3002C8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7FF2D8-BF29-4E8C-A0C8-C0EBE8A756A3}" type="pres">
      <dgm:prSet presAssocID="{CA47DD8F-D201-4A01-A7F0-B4BBCF3002C8}" presName="negativeSpace" presStyleCnt="0"/>
      <dgm:spPr/>
    </dgm:pt>
    <dgm:pt modelId="{1262086A-BC93-45DD-8F25-13543E4FA615}" type="pres">
      <dgm:prSet presAssocID="{CA47DD8F-D201-4A01-A7F0-B4BBCF3002C8}" presName="childText" presStyleLbl="conFgAcc1" presStyleIdx="2" presStyleCnt="4">
        <dgm:presLayoutVars>
          <dgm:bulletEnabled val="1"/>
        </dgm:presLayoutVars>
      </dgm:prSet>
      <dgm:spPr/>
    </dgm:pt>
    <dgm:pt modelId="{3503748C-5600-4EB5-AD35-6E979BA4E623}" type="pres">
      <dgm:prSet presAssocID="{3966847E-B87E-4C15-9CF1-621862DA0559}" presName="spaceBetweenRectangles" presStyleCnt="0"/>
      <dgm:spPr/>
    </dgm:pt>
    <dgm:pt modelId="{53C72532-3F51-4CC5-96FD-120849ECF785}" type="pres">
      <dgm:prSet presAssocID="{F3B08CE6-0932-4D86-B2FE-8AC36C5E215B}" presName="parentLin" presStyleCnt="0"/>
      <dgm:spPr/>
    </dgm:pt>
    <dgm:pt modelId="{735FD6AB-21E7-48E6-89F9-B6C93BBCF4BF}" type="pres">
      <dgm:prSet presAssocID="{F3B08CE6-0932-4D86-B2FE-8AC36C5E215B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9EF71F77-304C-443C-8B61-E4B310B900B7}" type="pres">
      <dgm:prSet presAssocID="{F3B08CE6-0932-4D86-B2FE-8AC36C5E215B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27BB45-7AE7-4D53-BC1A-AEB88ADEFC2B}" type="pres">
      <dgm:prSet presAssocID="{F3B08CE6-0932-4D86-B2FE-8AC36C5E215B}" presName="negativeSpace" presStyleCnt="0"/>
      <dgm:spPr/>
    </dgm:pt>
    <dgm:pt modelId="{23C2D59F-4ED4-4811-A101-F268F64ED9C4}" type="pres">
      <dgm:prSet presAssocID="{F3B08CE6-0932-4D86-B2FE-8AC36C5E215B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86C1C68A-1112-4F11-9FA1-90D3FE7617EC}" type="presOf" srcId="{F3B08CE6-0932-4D86-B2FE-8AC36C5E215B}" destId="{9EF71F77-304C-443C-8B61-E4B310B900B7}" srcOrd="1" destOrd="0" presId="urn:microsoft.com/office/officeart/2005/8/layout/list1"/>
    <dgm:cxn modelId="{36ABEE0A-1881-43B4-893D-DD6E95DFB9E3}" srcId="{A225F4C2-7F79-4C97-82D6-08F28E6B321F}" destId="{CA47DD8F-D201-4A01-A7F0-B4BBCF3002C8}" srcOrd="2" destOrd="0" parTransId="{FE77E34B-78D2-4825-8BFA-A5397127BF5B}" sibTransId="{3966847E-B87E-4C15-9CF1-621862DA0559}"/>
    <dgm:cxn modelId="{74C18173-CBB8-41D6-AE0A-1BDE7FA74059}" type="presOf" srcId="{17305EDD-7B36-4CFC-A23E-43584D12298A}" destId="{C455AF0A-9812-4FDF-A7C3-8F57B95ABB92}" srcOrd="0" destOrd="0" presId="urn:microsoft.com/office/officeart/2005/8/layout/list1"/>
    <dgm:cxn modelId="{EF0B61AC-D274-43A2-89F6-B5B871A2DF0B}" srcId="{A225F4C2-7F79-4C97-82D6-08F28E6B321F}" destId="{F3B08CE6-0932-4D86-B2FE-8AC36C5E215B}" srcOrd="3" destOrd="0" parTransId="{4FB58AEF-475A-4CC6-8FA3-EA7805E8CC5F}" sibTransId="{618DCC52-07C8-4B5C-B498-19AC845D19E6}"/>
    <dgm:cxn modelId="{36DDFA89-7CCE-4426-B747-301CD190F012}" type="presOf" srcId="{F3B08CE6-0932-4D86-B2FE-8AC36C5E215B}" destId="{735FD6AB-21E7-48E6-89F9-B6C93BBCF4BF}" srcOrd="0" destOrd="0" presId="urn:microsoft.com/office/officeart/2005/8/layout/list1"/>
    <dgm:cxn modelId="{06166E0E-D6DF-4FB5-8FAE-C08C8FBCE44D}" srcId="{A225F4C2-7F79-4C97-82D6-08F28E6B321F}" destId="{17305EDD-7B36-4CFC-A23E-43584D12298A}" srcOrd="0" destOrd="0" parTransId="{54E103A2-3EE3-44D4-BAD9-B2AA00096508}" sibTransId="{B1EDCB47-4C78-42EA-911E-897F0CF08554}"/>
    <dgm:cxn modelId="{4D459E6A-A753-4D78-ABD3-11285EC9EF9B}" type="presOf" srcId="{4CE6FF19-DB80-4BD8-B82E-A0A89F509011}" destId="{1E688690-2103-4F41-AA64-F9D77F51DC05}" srcOrd="0" destOrd="0" presId="urn:microsoft.com/office/officeart/2005/8/layout/list1"/>
    <dgm:cxn modelId="{3F6742ED-3DDE-4FFC-B0A8-B27DE08F154A}" type="presOf" srcId="{CA47DD8F-D201-4A01-A7F0-B4BBCF3002C8}" destId="{F29815D0-6764-4BD6-B428-9A0FBA575BC6}" srcOrd="1" destOrd="0" presId="urn:microsoft.com/office/officeart/2005/8/layout/list1"/>
    <dgm:cxn modelId="{30FD8BB7-0B78-4318-AF1C-B326BA7DF798}" type="presOf" srcId="{A225F4C2-7F79-4C97-82D6-08F28E6B321F}" destId="{B8938093-56B4-4CD6-9099-BA116E9FBA9C}" srcOrd="0" destOrd="0" presId="urn:microsoft.com/office/officeart/2005/8/layout/list1"/>
    <dgm:cxn modelId="{BCAE0E7B-E288-4F75-9593-A7788E12CA65}" type="presOf" srcId="{4CE6FF19-DB80-4BD8-B82E-A0A89F509011}" destId="{EBCA4DF4-BFF6-412F-B2B3-C5AD8B9EDE19}" srcOrd="1" destOrd="0" presId="urn:microsoft.com/office/officeart/2005/8/layout/list1"/>
    <dgm:cxn modelId="{5715CB15-B6DB-414C-A39D-6CD2D27DF101}" type="presOf" srcId="{CA47DD8F-D201-4A01-A7F0-B4BBCF3002C8}" destId="{68ED3E94-8806-45C1-828A-D77723576836}" srcOrd="0" destOrd="0" presId="urn:microsoft.com/office/officeart/2005/8/layout/list1"/>
    <dgm:cxn modelId="{50AA8585-9326-4583-A27F-61CEEE8FC083}" srcId="{A225F4C2-7F79-4C97-82D6-08F28E6B321F}" destId="{4CE6FF19-DB80-4BD8-B82E-A0A89F509011}" srcOrd="1" destOrd="0" parTransId="{A9BE2E80-AF35-4101-81E3-9A2F36310B8F}" sibTransId="{A67A41BF-94F7-4DEF-8936-7B78594F341B}"/>
    <dgm:cxn modelId="{6B9EA953-1D2D-44D1-83EF-3F2C9D5D1FCF}" type="presOf" srcId="{17305EDD-7B36-4CFC-A23E-43584D12298A}" destId="{C94B8305-7C47-4E7B-89C3-61A0E90E45DF}" srcOrd="1" destOrd="0" presId="urn:microsoft.com/office/officeart/2005/8/layout/list1"/>
    <dgm:cxn modelId="{4186B538-2195-4E7D-815F-2A64CD77DC32}" type="presParOf" srcId="{B8938093-56B4-4CD6-9099-BA116E9FBA9C}" destId="{5E085BD9-BD24-4752-BF0B-DBFE81F46363}" srcOrd="0" destOrd="0" presId="urn:microsoft.com/office/officeart/2005/8/layout/list1"/>
    <dgm:cxn modelId="{CEC3D837-24B5-4E64-BF41-2D4F2DB35460}" type="presParOf" srcId="{5E085BD9-BD24-4752-BF0B-DBFE81F46363}" destId="{C455AF0A-9812-4FDF-A7C3-8F57B95ABB92}" srcOrd="0" destOrd="0" presId="urn:microsoft.com/office/officeart/2005/8/layout/list1"/>
    <dgm:cxn modelId="{A2D7694F-C614-4463-B31B-44A18BED22E9}" type="presParOf" srcId="{5E085BD9-BD24-4752-BF0B-DBFE81F46363}" destId="{C94B8305-7C47-4E7B-89C3-61A0E90E45DF}" srcOrd="1" destOrd="0" presId="urn:microsoft.com/office/officeart/2005/8/layout/list1"/>
    <dgm:cxn modelId="{31182FB8-1B9E-405F-9B9E-7FB929D8A01F}" type="presParOf" srcId="{B8938093-56B4-4CD6-9099-BA116E9FBA9C}" destId="{BDEE0695-E742-4689-A7FE-D7BDE07A3FC2}" srcOrd="1" destOrd="0" presId="urn:microsoft.com/office/officeart/2005/8/layout/list1"/>
    <dgm:cxn modelId="{8DFAABF8-0864-4EEA-A2C1-57237A132E5A}" type="presParOf" srcId="{B8938093-56B4-4CD6-9099-BA116E9FBA9C}" destId="{F7CCD54F-E34A-4CB5-97CD-2D7233747301}" srcOrd="2" destOrd="0" presId="urn:microsoft.com/office/officeart/2005/8/layout/list1"/>
    <dgm:cxn modelId="{685136E3-8F0B-48D3-923E-2A4E7D54D559}" type="presParOf" srcId="{B8938093-56B4-4CD6-9099-BA116E9FBA9C}" destId="{FEE42A07-496E-4020-8081-8DB553494060}" srcOrd="3" destOrd="0" presId="urn:microsoft.com/office/officeart/2005/8/layout/list1"/>
    <dgm:cxn modelId="{01757224-4A98-4092-96E1-4C03B4E0F125}" type="presParOf" srcId="{B8938093-56B4-4CD6-9099-BA116E9FBA9C}" destId="{CEF9B2CC-AA8C-419D-85D7-D66E71546E3A}" srcOrd="4" destOrd="0" presId="urn:microsoft.com/office/officeart/2005/8/layout/list1"/>
    <dgm:cxn modelId="{F41ED9F7-0BB8-4678-8B79-89DE175D71C3}" type="presParOf" srcId="{CEF9B2CC-AA8C-419D-85D7-D66E71546E3A}" destId="{1E688690-2103-4F41-AA64-F9D77F51DC05}" srcOrd="0" destOrd="0" presId="urn:microsoft.com/office/officeart/2005/8/layout/list1"/>
    <dgm:cxn modelId="{143492CD-119B-4291-AB4A-737103CDEA27}" type="presParOf" srcId="{CEF9B2CC-AA8C-419D-85D7-D66E71546E3A}" destId="{EBCA4DF4-BFF6-412F-B2B3-C5AD8B9EDE19}" srcOrd="1" destOrd="0" presId="urn:microsoft.com/office/officeart/2005/8/layout/list1"/>
    <dgm:cxn modelId="{1AEB2352-FB07-40AB-868C-DA436A93AEF6}" type="presParOf" srcId="{B8938093-56B4-4CD6-9099-BA116E9FBA9C}" destId="{C8A6442F-7D56-4DB8-9EF9-CAAFA062CFB4}" srcOrd="5" destOrd="0" presId="urn:microsoft.com/office/officeart/2005/8/layout/list1"/>
    <dgm:cxn modelId="{ABFAA8EB-CD60-4850-8D27-24E3EACD21D7}" type="presParOf" srcId="{B8938093-56B4-4CD6-9099-BA116E9FBA9C}" destId="{E12CB94F-B1AD-4299-BB65-FA8B33BA9CA0}" srcOrd="6" destOrd="0" presId="urn:microsoft.com/office/officeart/2005/8/layout/list1"/>
    <dgm:cxn modelId="{5703C008-826E-4431-9BDA-200AF9B8915D}" type="presParOf" srcId="{B8938093-56B4-4CD6-9099-BA116E9FBA9C}" destId="{B55143CA-477C-4608-A347-1372DC12682A}" srcOrd="7" destOrd="0" presId="urn:microsoft.com/office/officeart/2005/8/layout/list1"/>
    <dgm:cxn modelId="{47FF80DC-17F0-4840-9797-1428CE3BEFE6}" type="presParOf" srcId="{B8938093-56B4-4CD6-9099-BA116E9FBA9C}" destId="{6701B9CE-7BC5-4954-B3A8-11575ACD845E}" srcOrd="8" destOrd="0" presId="urn:microsoft.com/office/officeart/2005/8/layout/list1"/>
    <dgm:cxn modelId="{CAA99AFF-CDD4-415F-BBD9-2E9A3C66B212}" type="presParOf" srcId="{6701B9CE-7BC5-4954-B3A8-11575ACD845E}" destId="{68ED3E94-8806-45C1-828A-D77723576836}" srcOrd="0" destOrd="0" presId="urn:microsoft.com/office/officeart/2005/8/layout/list1"/>
    <dgm:cxn modelId="{62668432-D465-4DCC-83CF-F3720C01CDDF}" type="presParOf" srcId="{6701B9CE-7BC5-4954-B3A8-11575ACD845E}" destId="{F29815D0-6764-4BD6-B428-9A0FBA575BC6}" srcOrd="1" destOrd="0" presId="urn:microsoft.com/office/officeart/2005/8/layout/list1"/>
    <dgm:cxn modelId="{E123AE85-FC6A-445D-8278-D2D5B6DEAE3A}" type="presParOf" srcId="{B8938093-56B4-4CD6-9099-BA116E9FBA9C}" destId="{8C7FF2D8-BF29-4E8C-A0C8-C0EBE8A756A3}" srcOrd="9" destOrd="0" presId="urn:microsoft.com/office/officeart/2005/8/layout/list1"/>
    <dgm:cxn modelId="{927F7F7D-ED02-4367-881B-072D88692EB2}" type="presParOf" srcId="{B8938093-56B4-4CD6-9099-BA116E9FBA9C}" destId="{1262086A-BC93-45DD-8F25-13543E4FA615}" srcOrd="10" destOrd="0" presId="urn:microsoft.com/office/officeart/2005/8/layout/list1"/>
    <dgm:cxn modelId="{4C6E09A9-0DBC-41C9-BA8E-E8DE5FA5BF17}" type="presParOf" srcId="{B8938093-56B4-4CD6-9099-BA116E9FBA9C}" destId="{3503748C-5600-4EB5-AD35-6E979BA4E623}" srcOrd="11" destOrd="0" presId="urn:microsoft.com/office/officeart/2005/8/layout/list1"/>
    <dgm:cxn modelId="{BA7552C9-60B6-4EF8-A96D-E7D7CEF7EC01}" type="presParOf" srcId="{B8938093-56B4-4CD6-9099-BA116E9FBA9C}" destId="{53C72532-3F51-4CC5-96FD-120849ECF785}" srcOrd="12" destOrd="0" presId="urn:microsoft.com/office/officeart/2005/8/layout/list1"/>
    <dgm:cxn modelId="{86C281B5-9CE7-42D6-98E0-0EFF49035D35}" type="presParOf" srcId="{53C72532-3F51-4CC5-96FD-120849ECF785}" destId="{735FD6AB-21E7-48E6-89F9-B6C93BBCF4BF}" srcOrd="0" destOrd="0" presId="urn:microsoft.com/office/officeart/2005/8/layout/list1"/>
    <dgm:cxn modelId="{10450FB8-AEA3-4AE7-83DF-9033AAA3366F}" type="presParOf" srcId="{53C72532-3F51-4CC5-96FD-120849ECF785}" destId="{9EF71F77-304C-443C-8B61-E4B310B900B7}" srcOrd="1" destOrd="0" presId="urn:microsoft.com/office/officeart/2005/8/layout/list1"/>
    <dgm:cxn modelId="{A48AD071-FB27-4FB5-B3B6-1D64CCF51739}" type="presParOf" srcId="{B8938093-56B4-4CD6-9099-BA116E9FBA9C}" destId="{5E27BB45-7AE7-4D53-BC1A-AEB88ADEFC2B}" srcOrd="13" destOrd="0" presId="urn:microsoft.com/office/officeart/2005/8/layout/list1"/>
    <dgm:cxn modelId="{19C8634E-AFBC-4EAD-915F-04C3DE15EEE7}" type="presParOf" srcId="{B8938093-56B4-4CD6-9099-BA116E9FBA9C}" destId="{23C2D59F-4ED4-4811-A101-F268F64ED9C4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CCD54F-E34A-4CB5-97CD-2D7233747301}">
      <dsp:nvSpPr>
        <dsp:cNvPr id="0" name=""/>
        <dsp:cNvSpPr/>
      </dsp:nvSpPr>
      <dsp:spPr>
        <a:xfrm>
          <a:off x="0" y="428541"/>
          <a:ext cx="76200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4B8305-7C47-4E7B-89C3-61A0E90E45DF}">
      <dsp:nvSpPr>
        <dsp:cNvPr id="0" name=""/>
        <dsp:cNvSpPr/>
      </dsp:nvSpPr>
      <dsp:spPr>
        <a:xfrm>
          <a:off x="381000" y="74301"/>
          <a:ext cx="5334000" cy="7084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613" tIns="0" rIns="201613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/>
            <a:t>proizvodi</a:t>
          </a:r>
          <a:endParaRPr lang="hr-HR" sz="2400" kern="1200" dirty="0"/>
        </a:p>
      </dsp:txBody>
      <dsp:txXfrm>
        <a:off x="415585" y="108886"/>
        <a:ext cx="5264830" cy="639310"/>
      </dsp:txXfrm>
    </dsp:sp>
    <dsp:sp modelId="{E12CB94F-B1AD-4299-BB65-FA8B33BA9CA0}">
      <dsp:nvSpPr>
        <dsp:cNvPr id="0" name=""/>
        <dsp:cNvSpPr/>
      </dsp:nvSpPr>
      <dsp:spPr>
        <a:xfrm>
          <a:off x="0" y="1517181"/>
          <a:ext cx="76200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5">
              <a:hueOff val="125256"/>
              <a:satOff val="12000"/>
              <a:lumOff val="294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CA4DF4-BFF6-412F-B2B3-C5AD8B9EDE19}">
      <dsp:nvSpPr>
        <dsp:cNvPr id="0" name=""/>
        <dsp:cNvSpPr/>
      </dsp:nvSpPr>
      <dsp:spPr>
        <a:xfrm>
          <a:off x="381000" y="1162941"/>
          <a:ext cx="5334000" cy="708480"/>
        </a:xfrm>
        <a:prstGeom prst="roundRect">
          <a:avLst/>
        </a:prstGeom>
        <a:solidFill>
          <a:schemeClr val="accent5">
            <a:hueOff val="125256"/>
            <a:satOff val="12000"/>
            <a:lumOff val="2941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613" tIns="0" rIns="201613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/>
            <a:t>cijena</a:t>
          </a:r>
          <a:endParaRPr lang="hr-HR" sz="2400" kern="1200" dirty="0"/>
        </a:p>
      </dsp:txBody>
      <dsp:txXfrm>
        <a:off x="415585" y="1197526"/>
        <a:ext cx="5264830" cy="639310"/>
      </dsp:txXfrm>
    </dsp:sp>
    <dsp:sp modelId="{1262086A-BC93-45DD-8F25-13543E4FA615}">
      <dsp:nvSpPr>
        <dsp:cNvPr id="0" name=""/>
        <dsp:cNvSpPr/>
      </dsp:nvSpPr>
      <dsp:spPr>
        <a:xfrm>
          <a:off x="0" y="2605821"/>
          <a:ext cx="76200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5">
              <a:hueOff val="250511"/>
              <a:satOff val="24001"/>
              <a:lumOff val="58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9815D0-6764-4BD6-B428-9A0FBA575BC6}">
      <dsp:nvSpPr>
        <dsp:cNvPr id="0" name=""/>
        <dsp:cNvSpPr/>
      </dsp:nvSpPr>
      <dsp:spPr>
        <a:xfrm>
          <a:off x="381000" y="2251581"/>
          <a:ext cx="5334000" cy="708480"/>
        </a:xfrm>
        <a:prstGeom prst="roundRect">
          <a:avLst/>
        </a:prstGeom>
        <a:solidFill>
          <a:schemeClr val="accent5">
            <a:hueOff val="250511"/>
            <a:satOff val="24001"/>
            <a:lumOff val="5882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613" tIns="0" rIns="201613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/>
            <a:t>distribucija</a:t>
          </a:r>
          <a:endParaRPr lang="hr-HR" sz="2400" kern="1200" dirty="0"/>
        </a:p>
      </dsp:txBody>
      <dsp:txXfrm>
        <a:off x="415585" y="2286166"/>
        <a:ext cx="5264830" cy="639310"/>
      </dsp:txXfrm>
    </dsp:sp>
    <dsp:sp modelId="{23C2D59F-4ED4-4811-A101-F268F64ED9C4}">
      <dsp:nvSpPr>
        <dsp:cNvPr id="0" name=""/>
        <dsp:cNvSpPr/>
      </dsp:nvSpPr>
      <dsp:spPr>
        <a:xfrm>
          <a:off x="0" y="3694461"/>
          <a:ext cx="76200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5">
              <a:hueOff val="375767"/>
              <a:satOff val="36001"/>
              <a:lumOff val="882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F71F77-304C-443C-8B61-E4B310B900B7}">
      <dsp:nvSpPr>
        <dsp:cNvPr id="0" name=""/>
        <dsp:cNvSpPr/>
      </dsp:nvSpPr>
      <dsp:spPr>
        <a:xfrm>
          <a:off x="381000" y="3340221"/>
          <a:ext cx="5334000" cy="708480"/>
        </a:xfrm>
        <a:prstGeom prst="roundRect">
          <a:avLst/>
        </a:prstGeom>
        <a:solidFill>
          <a:schemeClr val="accent5">
            <a:hueOff val="375767"/>
            <a:satOff val="36001"/>
            <a:lumOff val="8823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613" tIns="0" rIns="201613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/>
            <a:t>promocija</a:t>
          </a:r>
          <a:endParaRPr lang="hr-HR" sz="2400" kern="1200" dirty="0"/>
        </a:p>
      </dsp:txBody>
      <dsp:txXfrm>
        <a:off x="415585" y="3374806"/>
        <a:ext cx="5264830" cy="6393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21. 5. 2020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21. 5. 2020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14993F-1191-4E28-A105-C8612743DD3B}" type="slidenum">
              <a:rPr kumimoji="0" lang="sk-S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sk-SK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2051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94503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84875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60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21. 5. 2020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80B0D0E4-BD66-4038-8DF4-DE18EB5160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21. 5. 2020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21. 5. 2020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21. 5. 2020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21. 5. 2020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21. 5. 2020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21. 5. 2020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21. 5. 2020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21. 5. 2020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21. 5. 2020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21. 5. 2020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21. 5. 2020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A55F4F7B-3215-4AC1-972D-928999B64A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hr-HR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8. </a:t>
            </a:r>
            <a:r>
              <a:rPr lang="hr-HR" sz="4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Marketing u agroturizmu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=""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2018-3-HR01-KA205-060151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F8E7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Agroturizam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F8E7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031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Marketing digitalnih i socijalnih medija</a:t>
            </a:r>
            <a:endParaRPr lang="hr-HR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vi-VN" dirty="0"/>
              <a:t>Digitalni marketing odnosi se na implementaciju različitih prilagođenih kanala digitalnog marketinga za postizanje bilo kojeg od sljedećih ciljeva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Da </a:t>
            </a:r>
            <a:r>
              <a:rPr lang="en-US" dirty="0" err="1"/>
              <a:t>biste</a:t>
            </a:r>
            <a:r>
              <a:rPr lang="en-US" dirty="0"/>
              <a:t> </a:t>
            </a:r>
            <a:r>
              <a:rPr lang="en-US" dirty="0" err="1"/>
              <a:t>povećali</a:t>
            </a:r>
            <a:r>
              <a:rPr lang="en-US" dirty="0"/>
              <a:t> </a:t>
            </a:r>
            <a:r>
              <a:rPr lang="en-US" dirty="0" err="1"/>
              <a:t>prodaju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usluga</a:t>
            </a:r>
            <a:r>
              <a:rPr lang="en-US" dirty="0"/>
              <a:t> i </a:t>
            </a:r>
            <a:r>
              <a:rPr lang="en-US" dirty="0" err="1" smtClean="0"/>
              <a:t>zaradu</a:t>
            </a:r>
            <a:endParaRPr lang="hr-HR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/>
              <a:t>Stvorite</a:t>
            </a:r>
            <a:r>
              <a:rPr lang="en-US" dirty="0"/>
              <a:t> </a:t>
            </a:r>
            <a:r>
              <a:rPr lang="en-US" dirty="0" err="1"/>
              <a:t>svijest</a:t>
            </a:r>
            <a:r>
              <a:rPr lang="en-US" dirty="0"/>
              <a:t> o </a:t>
            </a:r>
            <a:r>
              <a:rPr lang="en-US" dirty="0" err="1"/>
              <a:t>svojoj</a:t>
            </a:r>
            <a:r>
              <a:rPr lang="en-US" dirty="0"/>
              <a:t> </a:t>
            </a:r>
            <a:r>
              <a:rPr lang="en-US" dirty="0" err="1"/>
              <a:t>robnoj</a:t>
            </a:r>
            <a:r>
              <a:rPr lang="en-US" dirty="0"/>
              <a:t> </a:t>
            </a:r>
            <a:r>
              <a:rPr lang="en-US" dirty="0" err="1"/>
              <a:t>marki</a:t>
            </a:r>
            <a:r>
              <a:rPr lang="en-US" dirty="0"/>
              <a:t> i </a:t>
            </a:r>
            <a:r>
              <a:rPr lang="en-US" dirty="0" err="1"/>
              <a:t>izgradite</a:t>
            </a:r>
            <a:r>
              <a:rPr lang="en-US" dirty="0"/>
              <a:t> </a:t>
            </a:r>
            <a:r>
              <a:rPr lang="en-US" dirty="0" err="1"/>
              <a:t>čvrst</a:t>
            </a:r>
            <a:r>
              <a:rPr lang="en-US" dirty="0"/>
              <a:t> </a:t>
            </a:r>
            <a:r>
              <a:rPr lang="en-US" dirty="0" err="1"/>
              <a:t>odnos</a:t>
            </a:r>
            <a:r>
              <a:rPr lang="en-US" dirty="0"/>
              <a:t> s </a:t>
            </a:r>
            <a:r>
              <a:rPr lang="en-US" dirty="0" err="1"/>
              <a:t>ciljanom</a:t>
            </a:r>
            <a:r>
              <a:rPr lang="en-US" dirty="0"/>
              <a:t> </a:t>
            </a:r>
            <a:r>
              <a:rPr lang="en-US" dirty="0" err="1" smtClean="0"/>
              <a:t>publikom</a:t>
            </a:r>
            <a:endParaRPr lang="hr-HR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/>
              <a:t>Stvorite</a:t>
            </a:r>
            <a:r>
              <a:rPr lang="en-US" dirty="0"/>
              <a:t> i </a:t>
            </a:r>
            <a:r>
              <a:rPr lang="en-US" dirty="0" err="1"/>
              <a:t>dodajte</a:t>
            </a:r>
            <a:r>
              <a:rPr lang="en-US" dirty="0"/>
              <a:t> </a:t>
            </a:r>
            <a:r>
              <a:rPr lang="en-US" dirty="0" err="1" smtClean="0"/>
              <a:t>vrijednost</a:t>
            </a:r>
            <a:endParaRPr lang="hr-HR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/>
              <a:t>Promovirajte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proizvode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usluge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robnu</a:t>
            </a:r>
            <a:r>
              <a:rPr lang="en-US" dirty="0"/>
              <a:t> </a:t>
            </a:r>
            <a:r>
              <a:rPr lang="en-US" dirty="0" err="1" smtClean="0"/>
              <a:t>marku</a:t>
            </a:r>
            <a:endParaRPr lang="hr-HR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dirty="0" smtClean="0"/>
              <a:t>I još mnogo toga!</a:t>
            </a:r>
            <a:endParaRPr lang="hr-HR" dirty="0"/>
          </a:p>
        </p:txBody>
      </p:sp>
      <p:sp>
        <p:nvSpPr>
          <p:cNvPr id="5" name="Rezervirano mjesto sadržaja 4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Marketing </a:t>
            </a:r>
            <a:r>
              <a:rPr lang="en-US" dirty="0" err="1"/>
              <a:t>društvenih</a:t>
            </a:r>
            <a:r>
              <a:rPr lang="en-US" dirty="0"/>
              <a:t> </a:t>
            </a:r>
            <a:r>
              <a:rPr lang="en-US" dirty="0" err="1"/>
              <a:t>medija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je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aspekt</a:t>
            </a:r>
            <a:r>
              <a:rPr lang="en-US" dirty="0"/>
              <a:t> </a:t>
            </a:r>
            <a:r>
              <a:rPr lang="en-US" dirty="0" err="1"/>
              <a:t>digitalnog</a:t>
            </a:r>
            <a:r>
              <a:rPr lang="en-US" dirty="0"/>
              <a:t> </a:t>
            </a:r>
            <a:r>
              <a:rPr lang="en-US" dirty="0" err="1"/>
              <a:t>marketinga</a:t>
            </a:r>
            <a:r>
              <a:rPr lang="en-US" dirty="0" smtClean="0"/>
              <a:t>.</a:t>
            </a:r>
            <a:endParaRPr lang="hr-HR" dirty="0" smtClean="0"/>
          </a:p>
          <a:p>
            <a:r>
              <a:rPr lang="en-US" dirty="0" err="1"/>
              <a:t>Podrazumijeva</a:t>
            </a:r>
            <a:r>
              <a:rPr lang="en-US" dirty="0"/>
              <a:t> </a:t>
            </a:r>
            <a:r>
              <a:rPr lang="en-US" dirty="0" err="1"/>
              <a:t>uporabu</a:t>
            </a:r>
            <a:r>
              <a:rPr lang="en-US" dirty="0"/>
              <a:t> </a:t>
            </a:r>
            <a:r>
              <a:rPr lang="en-US" dirty="0" err="1"/>
              <a:t>kanala</a:t>
            </a:r>
            <a:r>
              <a:rPr lang="en-US" dirty="0"/>
              <a:t> </a:t>
            </a:r>
            <a:r>
              <a:rPr lang="en-US" dirty="0" err="1"/>
              <a:t>društvenih</a:t>
            </a:r>
            <a:r>
              <a:rPr lang="en-US" dirty="0"/>
              <a:t> </a:t>
            </a:r>
            <a:r>
              <a:rPr lang="en-US" dirty="0" err="1"/>
              <a:t>medija</a:t>
            </a:r>
            <a:r>
              <a:rPr lang="en-US" dirty="0"/>
              <a:t> </a:t>
            </a:r>
            <a:r>
              <a:rPr lang="en-US" dirty="0" err="1"/>
              <a:t>poput</a:t>
            </a:r>
            <a:r>
              <a:rPr lang="en-US" dirty="0"/>
              <a:t> </a:t>
            </a:r>
            <a:r>
              <a:rPr lang="en-US" dirty="0" err="1"/>
              <a:t>Facebooka</a:t>
            </a:r>
            <a:r>
              <a:rPr lang="en-US" dirty="0"/>
              <a:t>, </a:t>
            </a:r>
            <a:r>
              <a:rPr lang="en-US" dirty="0" err="1"/>
              <a:t>Twittera</a:t>
            </a:r>
            <a:r>
              <a:rPr lang="en-US" dirty="0"/>
              <a:t>, </a:t>
            </a:r>
            <a:r>
              <a:rPr lang="en-US" dirty="0" err="1"/>
              <a:t>Instagrama</a:t>
            </a:r>
            <a:r>
              <a:rPr lang="en-US" dirty="0"/>
              <a:t>, </a:t>
            </a:r>
            <a:r>
              <a:rPr lang="en-US" dirty="0" err="1"/>
              <a:t>YouTubea</a:t>
            </a:r>
            <a:r>
              <a:rPr lang="en-US" dirty="0"/>
              <a:t>, </a:t>
            </a:r>
            <a:r>
              <a:rPr lang="en-US" dirty="0" smtClean="0"/>
              <a:t>Go</a:t>
            </a:r>
            <a:r>
              <a:rPr lang="hr-HR" dirty="0" smtClean="0"/>
              <a:t>o</a:t>
            </a:r>
            <a:r>
              <a:rPr lang="en-US" dirty="0" err="1" smtClean="0"/>
              <a:t>gle</a:t>
            </a:r>
            <a:r>
              <a:rPr lang="en-US" dirty="0" smtClean="0"/>
              <a:t> </a:t>
            </a:r>
            <a:r>
              <a:rPr lang="en-US" dirty="0"/>
              <a:t>+, </a:t>
            </a:r>
            <a:r>
              <a:rPr lang="en-US" dirty="0" err="1"/>
              <a:t>Snapchat</a:t>
            </a:r>
            <a:r>
              <a:rPr lang="en-US" dirty="0"/>
              <a:t>-a </a:t>
            </a:r>
            <a:r>
              <a:rPr lang="en-US" dirty="0" err="1"/>
              <a:t>itd</a:t>
            </a:r>
            <a:r>
              <a:rPr lang="en-US" dirty="0"/>
              <a:t>.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stavljanje</a:t>
            </a:r>
            <a:r>
              <a:rPr lang="en-US" dirty="0"/>
              <a:t> u </a:t>
            </a:r>
            <a:r>
              <a:rPr lang="en-US" dirty="0" err="1"/>
              <a:t>promet</a:t>
            </a:r>
            <a:r>
              <a:rPr lang="en-US" dirty="0"/>
              <a:t> </a:t>
            </a:r>
            <a:r>
              <a:rPr lang="en-US" dirty="0" err="1"/>
              <a:t>vaših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, </a:t>
            </a:r>
            <a:r>
              <a:rPr lang="en-US" dirty="0" err="1"/>
              <a:t>usluga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marke</a:t>
            </a:r>
            <a:r>
              <a:rPr lang="en-US" dirty="0" smtClean="0"/>
              <a:t>.</a:t>
            </a:r>
            <a:endParaRPr lang="hr-HR" dirty="0" smtClean="0"/>
          </a:p>
          <a:p>
            <a:r>
              <a:rPr lang="en-US" dirty="0" err="1" smtClean="0"/>
              <a:t>Obično</a:t>
            </a:r>
            <a:r>
              <a:rPr lang="en-US" dirty="0" smtClean="0"/>
              <a:t> </a:t>
            </a:r>
            <a:r>
              <a:rPr lang="en-US" dirty="0" err="1"/>
              <a:t>uključuje</a:t>
            </a:r>
            <a:r>
              <a:rPr lang="en-US" dirty="0"/>
              <a:t> </a:t>
            </a:r>
            <a:r>
              <a:rPr lang="en-US" dirty="0" err="1"/>
              <a:t>suradnju</a:t>
            </a:r>
            <a:r>
              <a:rPr lang="en-US" dirty="0"/>
              <a:t> s </a:t>
            </a:r>
            <a:r>
              <a:rPr lang="en-US" dirty="0" err="1"/>
              <a:t>ciljanom</a:t>
            </a:r>
            <a:r>
              <a:rPr lang="en-US" dirty="0"/>
              <a:t> </a:t>
            </a:r>
            <a:r>
              <a:rPr lang="en-US" dirty="0" err="1"/>
              <a:t>publikom</a:t>
            </a:r>
            <a:r>
              <a:rPr lang="en-US" dirty="0"/>
              <a:t>, </a:t>
            </a:r>
            <a:r>
              <a:rPr lang="en-US" dirty="0" err="1"/>
              <a:t>sljedbenike</a:t>
            </a:r>
            <a:r>
              <a:rPr lang="en-US" dirty="0"/>
              <a:t>, </a:t>
            </a:r>
            <a:r>
              <a:rPr lang="en-US" dirty="0" err="1"/>
              <a:t>traženje</a:t>
            </a:r>
            <a:r>
              <a:rPr lang="en-US" dirty="0"/>
              <a:t> </a:t>
            </a:r>
            <a:r>
              <a:rPr lang="en-US" dirty="0" err="1"/>
              <a:t>utjecaja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industriju</a:t>
            </a:r>
            <a:r>
              <a:rPr lang="en-US" dirty="0"/>
              <a:t>,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svježeg</a:t>
            </a:r>
            <a:r>
              <a:rPr lang="en-US" dirty="0"/>
              <a:t> i </a:t>
            </a:r>
            <a:r>
              <a:rPr lang="en-US" dirty="0" err="1"/>
              <a:t>jedinstvenog</a:t>
            </a:r>
            <a:r>
              <a:rPr lang="en-US" dirty="0"/>
              <a:t> </a:t>
            </a:r>
            <a:r>
              <a:rPr lang="en-US" dirty="0" err="1"/>
              <a:t>sadržaja</a:t>
            </a:r>
            <a:r>
              <a:rPr lang="en-US" dirty="0"/>
              <a:t>, </a:t>
            </a:r>
            <a:r>
              <a:rPr lang="en-US" dirty="0" err="1"/>
              <a:t>organiziranje</a:t>
            </a:r>
            <a:r>
              <a:rPr lang="en-US" dirty="0"/>
              <a:t> </a:t>
            </a:r>
            <a:r>
              <a:rPr lang="en-US" dirty="0" err="1"/>
              <a:t>natjecanja</a:t>
            </a:r>
            <a:r>
              <a:rPr lang="en-US" dirty="0"/>
              <a:t> i </a:t>
            </a:r>
            <a:r>
              <a:rPr lang="en-US" dirty="0" err="1"/>
              <a:t>prihvaćanje</a:t>
            </a:r>
            <a:r>
              <a:rPr lang="en-US" dirty="0"/>
              <a:t> </a:t>
            </a:r>
            <a:r>
              <a:rPr lang="en-US" dirty="0" err="1"/>
              <a:t>raznih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privukli</a:t>
            </a:r>
            <a:r>
              <a:rPr lang="en-US" dirty="0"/>
              <a:t> </a:t>
            </a:r>
            <a:r>
              <a:rPr lang="en-US" dirty="0" err="1"/>
              <a:t>pažnju</a:t>
            </a:r>
            <a:r>
              <a:rPr lang="en-US" dirty="0"/>
              <a:t> </a:t>
            </a:r>
            <a:r>
              <a:rPr lang="en-US" dirty="0" err="1"/>
              <a:t>publike</a:t>
            </a:r>
            <a:r>
              <a:rPr lang="en-US" dirty="0"/>
              <a:t> </a:t>
            </a:r>
            <a:r>
              <a:rPr lang="en-US" dirty="0" err="1"/>
              <a:t>prisutne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različitim</a:t>
            </a:r>
            <a:r>
              <a:rPr lang="en-US" dirty="0"/>
              <a:t> </a:t>
            </a:r>
            <a:r>
              <a:rPr lang="en-US" dirty="0" err="1"/>
              <a:t>kanalima</a:t>
            </a:r>
            <a:r>
              <a:rPr lang="en-US" dirty="0"/>
              <a:t> </a:t>
            </a:r>
            <a:r>
              <a:rPr lang="en-US" dirty="0" err="1"/>
              <a:t>društvenih</a:t>
            </a:r>
            <a:r>
              <a:rPr lang="en-US" dirty="0"/>
              <a:t> </a:t>
            </a:r>
            <a:r>
              <a:rPr lang="en-US" dirty="0" err="1" smtClean="0"/>
              <a:t>medija</a:t>
            </a:r>
            <a:r>
              <a:rPr lang="hr-HR" dirty="0" smtClean="0"/>
              <a:t>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34030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Rezervirano mjesto slike 8"/>
          <p:cNvPicPr>
            <a:picLocks noGrp="1" noChangeAspect="1"/>
          </p:cNvPicPr>
          <p:nvPr>
            <p:ph type="pic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852" b="14852"/>
          <a:stretch>
            <a:fillRect/>
          </a:stretch>
        </p:blipFill>
        <p:spPr/>
      </p:pic>
      <p:sp>
        <p:nvSpPr>
          <p:cNvPr id="7" name="Rezervirano mjesto teksta 6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„</a:t>
            </a:r>
            <a:r>
              <a:rPr lang="en-US" dirty="0" err="1"/>
              <a:t>Razviti</a:t>
            </a:r>
            <a:r>
              <a:rPr lang="en-US" dirty="0"/>
              <a:t> i </a:t>
            </a:r>
            <a:r>
              <a:rPr lang="en-US" dirty="0" err="1"/>
              <a:t>predstaviti</a:t>
            </a:r>
            <a:r>
              <a:rPr lang="en-US" dirty="0"/>
              <a:t> </a:t>
            </a:r>
            <a:r>
              <a:rPr lang="en-US" dirty="0" err="1"/>
              <a:t>marketinšku</a:t>
            </a:r>
            <a:r>
              <a:rPr lang="en-US" dirty="0"/>
              <a:t> </a:t>
            </a:r>
            <a:r>
              <a:rPr lang="en-US" dirty="0" err="1"/>
              <a:t>strategiju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početnu</a:t>
            </a:r>
            <a:r>
              <a:rPr lang="en-US" dirty="0"/>
              <a:t> </a:t>
            </a:r>
            <a:r>
              <a:rPr lang="en-US" dirty="0" err="1"/>
              <a:t>ideju</a:t>
            </a:r>
            <a:r>
              <a:rPr lang="en-US" dirty="0"/>
              <a:t>“</a:t>
            </a:r>
            <a:endParaRPr lang="hr-HR" dirty="0"/>
          </a:p>
        </p:txBody>
      </p:sp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procjena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66427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MARKETING U AGROTURIZMU</a:t>
            </a:r>
            <a:endParaRPr lang="en-GB" sz="320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=""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hr-HR" dirty="0" smtClean="0"/>
              <a:t>Što je Marketinška </a:t>
            </a:r>
            <a:r>
              <a:rPr lang="hr-HR" dirty="0"/>
              <a:t>Strategija</a:t>
            </a:r>
            <a:r>
              <a:rPr lang="en-GB" dirty="0" smtClean="0"/>
              <a:t>?</a:t>
            </a:r>
            <a:r>
              <a:rPr lang="en-GB" dirty="0"/>
              <a:t>  </a:t>
            </a:r>
            <a:endParaRPr lang="hr-HR" dirty="0"/>
          </a:p>
          <a:p>
            <a:pPr marL="457200" lvl="0" indent="-457200">
              <a:buFont typeface="+mj-lt"/>
              <a:buAutoNum type="arabicPeriod"/>
            </a:pPr>
            <a:r>
              <a:rPr lang="hr-HR" u="sng" dirty="0" smtClean="0">
                <a:solidFill>
                  <a:srgbClr val="FF9933"/>
                </a:solidFill>
              </a:rPr>
              <a:t>Izrada marketinškog plana</a:t>
            </a:r>
            <a:endParaRPr lang="hr-HR" u="sng" dirty="0">
              <a:solidFill>
                <a:srgbClr val="FF9933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hr-HR" dirty="0" smtClean="0"/>
              <a:t>Četiri P</a:t>
            </a:r>
          </a:p>
          <a:p>
            <a:pPr marL="457200" lvl="0" indent="-457200">
              <a:buFont typeface="+mj-lt"/>
              <a:buAutoNum type="arabicPeriod"/>
            </a:pPr>
            <a:r>
              <a:rPr lang="sv-SE" dirty="0"/>
              <a:t>Marketing digitalnih i socijalnih </a:t>
            </a:r>
            <a:r>
              <a:rPr lang="sv-SE" dirty="0" smtClean="0"/>
              <a:t>medija</a:t>
            </a:r>
            <a:endParaRPr lang="hr-HR" dirty="0" smtClean="0"/>
          </a:p>
          <a:p>
            <a:pPr marL="457200" lvl="0" indent="-457200">
              <a:buFont typeface="+mj-lt"/>
              <a:buAutoNum type="arabicPeriod"/>
            </a:pPr>
            <a:r>
              <a:rPr lang="hr-HR" dirty="0" smtClean="0"/>
              <a:t>Procjena „Razviti</a:t>
            </a:r>
            <a:r>
              <a:rPr lang="en-GB" dirty="0" smtClean="0"/>
              <a:t> </a:t>
            </a:r>
            <a:r>
              <a:rPr lang="en-GB" dirty="0"/>
              <a:t>i </a:t>
            </a:r>
            <a:r>
              <a:rPr lang="en-GB" dirty="0" err="1" smtClean="0"/>
              <a:t>predstavit</a:t>
            </a:r>
            <a:r>
              <a:rPr lang="hr-HR" dirty="0" smtClean="0"/>
              <a:t>i</a:t>
            </a:r>
            <a:r>
              <a:rPr lang="en-GB" dirty="0" smtClean="0"/>
              <a:t> </a:t>
            </a:r>
            <a:r>
              <a:rPr lang="en-GB" dirty="0" err="1"/>
              <a:t>marketinšku</a:t>
            </a:r>
            <a:r>
              <a:rPr lang="en-GB" dirty="0"/>
              <a:t> </a:t>
            </a:r>
            <a:r>
              <a:rPr lang="en-GB" dirty="0" err="1"/>
              <a:t>strategiju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svoju</a:t>
            </a:r>
            <a:r>
              <a:rPr lang="en-GB" dirty="0"/>
              <a:t> </a:t>
            </a:r>
            <a:r>
              <a:rPr lang="en-GB" dirty="0" err="1"/>
              <a:t>početnu</a:t>
            </a:r>
            <a:r>
              <a:rPr lang="en-GB" dirty="0"/>
              <a:t> </a:t>
            </a:r>
            <a:r>
              <a:rPr lang="en-GB" dirty="0" err="1"/>
              <a:t>ideju</a:t>
            </a:r>
            <a:r>
              <a:rPr lang="en-GB" dirty="0" smtClean="0"/>
              <a:t>."</a:t>
            </a:r>
            <a:endParaRPr lang="en-GB" dirty="0"/>
          </a:p>
          <a:p>
            <a:pPr marL="457200" lvl="0" indent="-45720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3198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ŠTO JE MARKETINŠKA STRATEGIJA?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Marketinška</a:t>
            </a:r>
            <a:r>
              <a:rPr lang="en-US" dirty="0"/>
              <a:t> </a:t>
            </a:r>
            <a:r>
              <a:rPr lang="en-US" dirty="0" err="1"/>
              <a:t>strategija</a:t>
            </a:r>
            <a:r>
              <a:rPr lang="en-US" dirty="0"/>
              <a:t> </a:t>
            </a:r>
            <a:r>
              <a:rPr lang="en-US" dirty="0" err="1"/>
              <a:t>odnosi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ukupni</a:t>
            </a:r>
            <a:r>
              <a:rPr lang="en-US" dirty="0"/>
              <a:t> plan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tvrtke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postizanje</a:t>
            </a:r>
            <a:r>
              <a:rPr lang="en-US" dirty="0"/>
              <a:t> </a:t>
            </a:r>
            <a:r>
              <a:rPr lang="en-US" dirty="0" err="1"/>
              <a:t>potencijalnih</a:t>
            </a:r>
            <a:r>
              <a:rPr lang="en-US" dirty="0"/>
              <a:t> </a:t>
            </a:r>
            <a:r>
              <a:rPr lang="en-US" dirty="0" err="1"/>
              <a:t>potrošača</a:t>
            </a:r>
            <a:r>
              <a:rPr lang="en-US" dirty="0"/>
              <a:t> i </a:t>
            </a:r>
            <a:r>
              <a:rPr lang="en-US" dirty="0" err="1" smtClean="0"/>
              <a:t>pretvaranje</a:t>
            </a:r>
            <a:r>
              <a:rPr lang="hr-HR" dirty="0" smtClean="0"/>
              <a:t> ih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kupce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usluga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pruža</a:t>
            </a:r>
            <a:r>
              <a:rPr lang="en-US" dirty="0"/>
              <a:t> </a:t>
            </a:r>
            <a:r>
              <a:rPr lang="en-US" dirty="0" err="1"/>
              <a:t>tvrtka</a:t>
            </a:r>
            <a:r>
              <a:rPr lang="en-US" dirty="0" smtClean="0"/>
              <a:t>.</a:t>
            </a:r>
            <a:endParaRPr lang="hr-HR" dirty="0" smtClean="0"/>
          </a:p>
          <a:p>
            <a:r>
              <a:rPr lang="en-US" dirty="0" err="1"/>
              <a:t>Marketinška</a:t>
            </a:r>
            <a:r>
              <a:rPr lang="en-US" dirty="0"/>
              <a:t> </a:t>
            </a:r>
            <a:r>
              <a:rPr lang="en-US" dirty="0" err="1"/>
              <a:t>strategija</a:t>
            </a:r>
            <a:r>
              <a:rPr lang="en-US" dirty="0"/>
              <a:t>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hr-HR" dirty="0" smtClean="0"/>
              <a:t>tvrtkinu</a:t>
            </a:r>
            <a:r>
              <a:rPr lang="en-US" dirty="0" smtClean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prijedloga</a:t>
            </a:r>
            <a:r>
              <a:rPr lang="en-US" dirty="0"/>
              <a:t>, </a:t>
            </a:r>
            <a:r>
              <a:rPr lang="en-US" dirty="0" err="1"/>
              <a:t>ključne</a:t>
            </a:r>
            <a:r>
              <a:rPr lang="en-US" dirty="0"/>
              <a:t> </a:t>
            </a:r>
            <a:r>
              <a:rPr lang="en-US" dirty="0" err="1"/>
              <a:t>poruke</a:t>
            </a:r>
            <a:r>
              <a:rPr lang="en-US" dirty="0"/>
              <a:t> o </a:t>
            </a:r>
            <a:r>
              <a:rPr lang="en-US" dirty="0" err="1"/>
              <a:t>robnoj</a:t>
            </a:r>
            <a:r>
              <a:rPr lang="en-US" dirty="0"/>
              <a:t> </a:t>
            </a:r>
            <a:r>
              <a:rPr lang="en-US" dirty="0" err="1"/>
              <a:t>marki</a:t>
            </a:r>
            <a:r>
              <a:rPr lang="en-US" dirty="0"/>
              <a:t>, </a:t>
            </a:r>
            <a:r>
              <a:rPr lang="en-US" dirty="0" err="1"/>
              <a:t>podatke</a:t>
            </a:r>
            <a:r>
              <a:rPr lang="en-US" dirty="0"/>
              <a:t> o </a:t>
            </a:r>
            <a:r>
              <a:rPr lang="en-US" dirty="0" err="1"/>
              <a:t>demografskim</a:t>
            </a:r>
            <a:r>
              <a:rPr lang="en-US" dirty="0"/>
              <a:t> </a:t>
            </a:r>
            <a:r>
              <a:rPr lang="en-US" dirty="0" err="1"/>
              <a:t>ciljevima</a:t>
            </a:r>
            <a:r>
              <a:rPr lang="en-US" dirty="0"/>
              <a:t> </a:t>
            </a:r>
            <a:r>
              <a:rPr lang="en-US" dirty="0" err="1"/>
              <a:t>kupca</a:t>
            </a:r>
            <a:r>
              <a:rPr lang="en-US" dirty="0"/>
              <a:t> i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elementima</a:t>
            </a:r>
            <a:r>
              <a:rPr lang="en-US" dirty="0"/>
              <a:t> </a:t>
            </a:r>
            <a:r>
              <a:rPr lang="en-US" dirty="0" err="1"/>
              <a:t>visoke</a:t>
            </a:r>
            <a:r>
              <a:rPr lang="en-US" dirty="0"/>
              <a:t> </a:t>
            </a:r>
            <a:r>
              <a:rPr lang="en-US" dirty="0" err="1" smtClean="0"/>
              <a:t>razine</a:t>
            </a:r>
            <a:r>
              <a:rPr lang="hr-HR" dirty="0" smtClean="0"/>
              <a:t>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65540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Marketinške strategije naspram marketinških planova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dirty="0"/>
              <a:t>Marketinška strategija sadrži marketinški plan, što je dokument koji detaljno opisuje određene vrste marketinških aktivnosti koje tvrtka provodi i sadrži vremenske rokove za uvođenje različitih marketinških inicijativa.</a:t>
            </a:r>
            <a:endParaRPr lang="en-US" dirty="0"/>
          </a:p>
          <a:p>
            <a:r>
              <a:rPr lang="en-US" dirty="0" err="1"/>
              <a:t>Marketinške</a:t>
            </a:r>
            <a:r>
              <a:rPr lang="en-US" dirty="0"/>
              <a:t> </a:t>
            </a:r>
            <a:r>
              <a:rPr lang="en-US" dirty="0" err="1"/>
              <a:t>strategije</a:t>
            </a:r>
            <a:r>
              <a:rPr lang="en-US" dirty="0"/>
              <a:t> bi u </a:t>
            </a:r>
            <a:r>
              <a:rPr lang="en-US" dirty="0" err="1"/>
              <a:t>idealnom</a:t>
            </a:r>
            <a:r>
              <a:rPr lang="en-US" dirty="0"/>
              <a:t>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trebale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dulji</a:t>
            </a:r>
            <a:r>
              <a:rPr lang="en-US" dirty="0"/>
              <a:t> </a:t>
            </a:r>
            <a:r>
              <a:rPr lang="en-US" dirty="0" err="1"/>
              <a:t>vijek</a:t>
            </a:r>
            <a:r>
              <a:rPr lang="en-US" dirty="0"/>
              <a:t> </a:t>
            </a:r>
            <a:r>
              <a:rPr lang="en-US" dirty="0" err="1"/>
              <a:t>trajanja</a:t>
            </a:r>
            <a:r>
              <a:rPr lang="en-US" dirty="0"/>
              <a:t> od </a:t>
            </a:r>
            <a:r>
              <a:rPr lang="en-US" dirty="0" err="1"/>
              <a:t>pojedinačnih</a:t>
            </a:r>
            <a:r>
              <a:rPr lang="en-US" dirty="0"/>
              <a:t> </a:t>
            </a:r>
            <a:r>
              <a:rPr lang="en-US" dirty="0" err="1"/>
              <a:t>marketinških</a:t>
            </a:r>
            <a:r>
              <a:rPr lang="en-US" dirty="0"/>
              <a:t> </a:t>
            </a:r>
            <a:r>
              <a:rPr lang="en-US" dirty="0" err="1"/>
              <a:t>planova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sadrže</a:t>
            </a:r>
            <a:r>
              <a:rPr lang="en-US" dirty="0"/>
              <a:t> </a:t>
            </a:r>
            <a:r>
              <a:rPr lang="en-US" dirty="0" err="1"/>
              <a:t>prijedloge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i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ključne</a:t>
            </a:r>
            <a:r>
              <a:rPr lang="en-US" dirty="0"/>
              <a:t> </a:t>
            </a:r>
            <a:r>
              <a:rPr lang="en-US" dirty="0" err="1"/>
              <a:t>elemente</a:t>
            </a:r>
            <a:r>
              <a:rPr lang="en-US" dirty="0"/>
              <a:t> </a:t>
            </a:r>
            <a:r>
              <a:rPr lang="en-US" dirty="0" err="1"/>
              <a:t>brenda</a:t>
            </a:r>
            <a:r>
              <a:rPr lang="en-US" dirty="0"/>
              <a:t> </a:t>
            </a:r>
            <a:r>
              <a:rPr lang="en-US" dirty="0" err="1"/>
              <a:t>tvrtke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uglavnom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tijekom</a:t>
            </a:r>
            <a:r>
              <a:rPr lang="en-US" dirty="0"/>
              <a:t> </a:t>
            </a:r>
            <a:r>
              <a:rPr lang="en-US" dirty="0" err="1"/>
              <a:t>dugog</a:t>
            </a:r>
            <a:r>
              <a:rPr lang="en-US" dirty="0"/>
              <a:t> </a:t>
            </a:r>
            <a:r>
              <a:rPr lang="en-US" dirty="0" err="1"/>
              <a:t>razdoblja</a:t>
            </a:r>
            <a:r>
              <a:rPr lang="en-US" dirty="0"/>
              <a:t>.</a:t>
            </a:r>
          </a:p>
          <a:p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riječima</a:t>
            </a:r>
            <a:r>
              <a:rPr lang="en-US" dirty="0"/>
              <a:t>, </a:t>
            </a:r>
            <a:r>
              <a:rPr lang="en-US" dirty="0" err="1"/>
              <a:t>marketinške</a:t>
            </a:r>
            <a:r>
              <a:rPr lang="en-US" dirty="0"/>
              <a:t> </a:t>
            </a:r>
            <a:r>
              <a:rPr lang="en-US" dirty="0" err="1"/>
              <a:t>strategije</a:t>
            </a:r>
            <a:r>
              <a:rPr lang="en-US" dirty="0"/>
              <a:t> </a:t>
            </a:r>
            <a:r>
              <a:rPr lang="en-US" dirty="0" err="1"/>
              <a:t>obuhvaćaju</a:t>
            </a:r>
            <a:r>
              <a:rPr lang="en-US" dirty="0"/>
              <a:t> </a:t>
            </a:r>
            <a:r>
              <a:rPr lang="en-US" dirty="0" err="1"/>
              <a:t>razmjenu</a:t>
            </a:r>
            <a:r>
              <a:rPr lang="en-US" dirty="0"/>
              <a:t> </a:t>
            </a:r>
            <a:r>
              <a:rPr lang="en-US" dirty="0" err="1"/>
              <a:t>poruka</a:t>
            </a:r>
            <a:r>
              <a:rPr lang="en-US" dirty="0"/>
              <a:t> </a:t>
            </a:r>
            <a:r>
              <a:rPr lang="hr-HR" dirty="0" smtClean="0"/>
              <a:t>kroz cjelokupnu perspektivu</a:t>
            </a:r>
            <a:r>
              <a:rPr lang="en-US" dirty="0" smtClean="0"/>
              <a:t>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marketinški</a:t>
            </a:r>
            <a:r>
              <a:rPr lang="en-US" dirty="0"/>
              <a:t> </a:t>
            </a:r>
            <a:r>
              <a:rPr lang="en-US" dirty="0" err="1"/>
              <a:t>planovi</a:t>
            </a:r>
            <a:r>
              <a:rPr lang="en-US" dirty="0"/>
              <a:t> </a:t>
            </a:r>
            <a:r>
              <a:rPr lang="en-US" dirty="0" err="1"/>
              <a:t>definiraju</a:t>
            </a:r>
            <a:r>
              <a:rPr lang="en-US" dirty="0"/>
              <a:t> </a:t>
            </a:r>
            <a:r>
              <a:rPr lang="en-US" dirty="0" err="1"/>
              <a:t>logističke</a:t>
            </a:r>
            <a:r>
              <a:rPr lang="en-US" dirty="0"/>
              <a:t> </a:t>
            </a:r>
            <a:r>
              <a:rPr lang="en-US" dirty="0" err="1"/>
              <a:t>detalje</a:t>
            </a:r>
            <a:r>
              <a:rPr lang="en-US" dirty="0"/>
              <a:t> </a:t>
            </a:r>
            <a:r>
              <a:rPr lang="en-US" dirty="0" err="1"/>
              <a:t>konkretnih</a:t>
            </a:r>
            <a:r>
              <a:rPr lang="en-US" dirty="0"/>
              <a:t> </a:t>
            </a:r>
            <a:r>
              <a:rPr lang="en-US" dirty="0" err="1"/>
              <a:t>kampanja</a:t>
            </a:r>
            <a:r>
              <a:rPr lang="en-US" dirty="0"/>
              <a:t>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31812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IZRADA MARKETINŠKE STRATEGIJE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/>
              <a:t>Pažljivo razrađena marketinška strategija </a:t>
            </a:r>
            <a:r>
              <a:rPr lang="vi-VN" dirty="0" smtClean="0"/>
              <a:t>bi</a:t>
            </a:r>
            <a:r>
              <a:rPr lang="hr-HR" dirty="0" smtClean="0"/>
              <a:t> trebala</a:t>
            </a:r>
            <a:r>
              <a:rPr lang="vi-VN" dirty="0" smtClean="0"/>
              <a:t> </a:t>
            </a:r>
            <a:r>
              <a:rPr lang="vi-VN" dirty="0"/>
              <a:t>biti ukorijenjena u korporativnom prijedlogu tvrtke, koji sažima konkurentsku prednost koju tvrtka ima u odnosu na suparničke </a:t>
            </a:r>
            <a:r>
              <a:rPr lang="vi-VN" dirty="0" smtClean="0"/>
              <a:t>tvrtke</a:t>
            </a:r>
            <a:r>
              <a:rPr lang="hr-HR" dirty="0" smtClean="0"/>
              <a:t>.</a:t>
            </a:r>
          </a:p>
          <a:p>
            <a:r>
              <a:rPr lang="en-US" dirty="0" err="1"/>
              <a:t>Bilo</a:t>
            </a:r>
            <a:r>
              <a:rPr lang="en-US" dirty="0"/>
              <a:t> da se </a:t>
            </a:r>
            <a:r>
              <a:rPr lang="en-US" dirty="0" err="1"/>
              <a:t>radi</a:t>
            </a:r>
            <a:r>
              <a:rPr lang="en-US" dirty="0"/>
              <a:t> o </a:t>
            </a:r>
            <a:r>
              <a:rPr lang="en-US" dirty="0" err="1"/>
              <a:t>dizajnu</a:t>
            </a:r>
            <a:r>
              <a:rPr lang="en-US" dirty="0"/>
              <a:t> </a:t>
            </a:r>
            <a:r>
              <a:rPr lang="en-US" dirty="0" err="1"/>
              <a:t>tiskanih</a:t>
            </a:r>
            <a:r>
              <a:rPr lang="en-US" dirty="0"/>
              <a:t> </a:t>
            </a:r>
            <a:r>
              <a:rPr lang="en-US" dirty="0" err="1"/>
              <a:t>oglasa</a:t>
            </a:r>
            <a:r>
              <a:rPr lang="en-US" dirty="0"/>
              <a:t>, </a:t>
            </a:r>
            <a:r>
              <a:rPr lang="en-US" dirty="0" err="1"/>
              <a:t>masovnoj</a:t>
            </a:r>
            <a:r>
              <a:rPr lang="en-US" dirty="0"/>
              <a:t> </a:t>
            </a:r>
            <a:r>
              <a:rPr lang="en-US" dirty="0" err="1"/>
              <a:t>prilagodbi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kampanji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društvenim</a:t>
            </a:r>
            <a:r>
              <a:rPr lang="en-US" dirty="0"/>
              <a:t> </a:t>
            </a:r>
            <a:r>
              <a:rPr lang="en-US" dirty="0" err="1"/>
              <a:t>medijima</a:t>
            </a:r>
            <a:r>
              <a:rPr lang="en-US" dirty="0"/>
              <a:t>, </a:t>
            </a:r>
            <a:r>
              <a:rPr lang="en-US" dirty="0" err="1"/>
              <a:t>marketinška</a:t>
            </a:r>
            <a:r>
              <a:rPr lang="en-US" dirty="0"/>
              <a:t> </a:t>
            </a:r>
            <a:r>
              <a:rPr lang="en-US" dirty="0" err="1"/>
              <a:t>imovina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procijeniti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temelju</a:t>
            </a:r>
            <a:r>
              <a:rPr lang="en-US" dirty="0"/>
              <a:t> toga </a:t>
            </a:r>
            <a:r>
              <a:rPr lang="en-US" dirty="0" err="1"/>
              <a:t>koliko</a:t>
            </a:r>
            <a:r>
              <a:rPr lang="en-US" dirty="0"/>
              <a:t> </a:t>
            </a:r>
            <a:r>
              <a:rPr lang="en-US" dirty="0" err="1"/>
              <a:t>učinkovito</a:t>
            </a:r>
            <a:r>
              <a:rPr lang="en-US" dirty="0"/>
              <a:t> </a:t>
            </a:r>
            <a:r>
              <a:rPr lang="en-US" dirty="0" err="1"/>
              <a:t>komunicira</a:t>
            </a:r>
            <a:r>
              <a:rPr lang="en-US" dirty="0"/>
              <a:t> s </a:t>
            </a:r>
            <a:r>
              <a:rPr lang="en-US" dirty="0" err="1"/>
              <a:t>prijedlogom</a:t>
            </a:r>
            <a:r>
              <a:rPr lang="en-US" dirty="0"/>
              <a:t> </a:t>
            </a:r>
            <a:r>
              <a:rPr lang="en-US" dirty="0" err="1"/>
              <a:t>temeljne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tvrtke</a:t>
            </a:r>
            <a:r>
              <a:rPr lang="en-US" dirty="0" smtClean="0"/>
              <a:t>.</a:t>
            </a:r>
            <a:endParaRPr lang="hr-HR" dirty="0" smtClean="0"/>
          </a:p>
          <a:p>
            <a:r>
              <a:rPr lang="vi-VN" dirty="0"/>
              <a:t>Istraživanje tržišta može biti korisno za oblikovanje učinkovitosti određene kampanje i može pomoći u identificiranju neiskorištene publike kako bi se postigli najniži ciljevi i povećala </a:t>
            </a:r>
            <a:r>
              <a:rPr lang="vi-VN" dirty="0" smtClean="0"/>
              <a:t>prodaja</a:t>
            </a:r>
            <a:r>
              <a:rPr lang="hr-HR" dirty="0" smtClean="0"/>
              <a:t>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53573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IZRADA marketinškOG planA (i</a:t>
            </a:r>
            <a:r>
              <a:rPr lang="hr-HR" dirty="0"/>
              <a:t>)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hr-HR" dirty="0" smtClean="0"/>
              <a:t>IZVRŠNI SAŽETAK</a:t>
            </a:r>
            <a:endParaRPr lang="hr-HR" dirty="0" smtClean="0"/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ANALIZA OKRUŽENJA</a:t>
            </a:r>
            <a:endParaRPr lang="hr-HR" dirty="0" smtClean="0"/>
          </a:p>
          <a:p>
            <a:pPr marL="914400" lvl="1" indent="-457200">
              <a:buFont typeface="+mj-lt"/>
              <a:buAutoNum type="alphaUcPeriod"/>
            </a:pPr>
            <a:r>
              <a:rPr lang="hr-HR" dirty="0" smtClean="0"/>
              <a:t>MARKETINŠKO OKRUŽENJE</a:t>
            </a:r>
            <a:endParaRPr lang="hr-HR" dirty="0" smtClean="0"/>
          </a:p>
          <a:p>
            <a:pPr marL="914400" lvl="1" indent="-457200">
              <a:buFont typeface="+mj-lt"/>
              <a:buAutoNum type="alphaUcPeriod"/>
            </a:pPr>
            <a:r>
              <a:rPr lang="hr-HR" dirty="0"/>
              <a:t>Ciljno </a:t>
            </a:r>
            <a:r>
              <a:rPr lang="hr-HR" dirty="0" smtClean="0"/>
              <a:t>tržište</a:t>
            </a:r>
          </a:p>
          <a:p>
            <a:pPr marL="914400" lvl="1" indent="-457200">
              <a:buFont typeface="+mj-lt"/>
              <a:buAutoNum type="alphaUcPeriod"/>
            </a:pPr>
            <a:r>
              <a:rPr lang="hr-HR" dirty="0" smtClean="0"/>
              <a:t>Trenutni marketinški ciljevi i izvedba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SWOT ANALIZA</a:t>
            </a:r>
          </a:p>
          <a:p>
            <a:pPr marL="914400" lvl="1" indent="-457200">
              <a:buFont typeface="+mj-lt"/>
              <a:buAutoNum type="alphaUcPeriod"/>
            </a:pPr>
            <a:r>
              <a:rPr lang="hr-HR" dirty="0" smtClean="0"/>
              <a:t>Prednosti</a:t>
            </a:r>
          </a:p>
          <a:p>
            <a:pPr marL="914400" lvl="1" indent="-457200">
              <a:buFont typeface="+mj-lt"/>
              <a:buAutoNum type="alphaUcPeriod"/>
            </a:pPr>
            <a:r>
              <a:rPr lang="hr-HR" dirty="0" smtClean="0"/>
              <a:t>Nedostatci</a:t>
            </a:r>
            <a:endParaRPr lang="hr-HR" dirty="0" smtClean="0"/>
          </a:p>
          <a:p>
            <a:pPr marL="914400" lvl="1" indent="-457200">
              <a:buFont typeface="+mj-lt"/>
              <a:buAutoNum type="alphaUcPeriod"/>
            </a:pPr>
            <a:r>
              <a:rPr lang="hr-HR" dirty="0" smtClean="0"/>
              <a:t>Prilike</a:t>
            </a:r>
            <a:endParaRPr lang="hr-HR" dirty="0" smtClean="0"/>
          </a:p>
          <a:p>
            <a:pPr marL="914400" lvl="1" indent="-457200">
              <a:buFont typeface="+mj-lt"/>
              <a:buAutoNum type="alphaUcPeriod"/>
            </a:pPr>
            <a:r>
              <a:rPr lang="hr-HR" dirty="0" smtClean="0"/>
              <a:t>Prijetnje</a:t>
            </a:r>
            <a:endParaRPr lang="hr-HR" dirty="0" smtClean="0"/>
          </a:p>
          <a:p>
            <a:pPr marL="914400" lvl="1" indent="-457200">
              <a:buFont typeface="+mj-lt"/>
              <a:buAutoNum type="alphaUcPeriod"/>
            </a:pPr>
            <a:r>
              <a:rPr lang="vi-VN" dirty="0"/>
              <a:t>Usklađivanje snaga s mogućnostima / pretvaranje </a:t>
            </a:r>
            <a:r>
              <a:rPr lang="hr-HR" dirty="0" smtClean="0"/>
              <a:t>nedostataka</a:t>
            </a:r>
            <a:r>
              <a:rPr lang="vi-VN" dirty="0" smtClean="0"/>
              <a:t> </a:t>
            </a:r>
            <a:r>
              <a:rPr lang="vi-VN" dirty="0"/>
              <a:t>i prijetnji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42100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IZRADA MARKETINŠKOG PLANA (ii</a:t>
            </a:r>
            <a:r>
              <a:rPr lang="hr-HR" dirty="0" smtClean="0"/>
              <a:t>)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hr-HR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CILJEVI MARKETINGA</a:t>
            </a:r>
            <a:endParaRPr lang="hr-HR" dirty="0" smtClean="0"/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MARKETINŠKE STRATEGIJE</a:t>
            </a:r>
            <a:endParaRPr lang="hr-HR" dirty="0" smtClean="0"/>
          </a:p>
          <a:p>
            <a:pPr marL="914400" lvl="1" indent="-457200">
              <a:buFont typeface="+mj-lt"/>
              <a:buAutoNum type="alphaUcPeriod"/>
            </a:pPr>
            <a:r>
              <a:rPr lang="hr-HR" dirty="0" smtClean="0"/>
              <a:t>Ciljno tržište</a:t>
            </a:r>
            <a:endParaRPr lang="hr-HR" dirty="0" smtClean="0"/>
          </a:p>
          <a:p>
            <a:pPr marL="914400" lvl="1" indent="-457200">
              <a:buFont typeface="+mj-lt"/>
              <a:buAutoNum type="alphaUcPeriod"/>
            </a:pPr>
            <a:r>
              <a:rPr lang="hr-HR" dirty="0" smtClean="0"/>
              <a:t>Marketinški miks</a:t>
            </a:r>
            <a:endParaRPr lang="hr-HR" dirty="0"/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PROVEDBA MARKETINGA</a:t>
            </a:r>
            <a:endParaRPr lang="hr-HR" dirty="0" smtClean="0"/>
          </a:p>
          <a:p>
            <a:pPr marL="914400" lvl="1" indent="-457200">
              <a:buFont typeface="+mj-lt"/>
              <a:buAutoNum type="alphaUcPeriod"/>
            </a:pPr>
            <a:r>
              <a:rPr lang="hr-HR" dirty="0" smtClean="0"/>
              <a:t>Marketinška organizacija</a:t>
            </a:r>
          </a:p>
          <a:p>
            <a:pPr marL="914400" lvl="1" indent="-457200">
              <a:buFont typeface="+mj-lt"/>
              <a:buAutoNum type="alphaUcPeriod"/>
            </a:pPr>
            <a:r>
              <a:rPr lang="hr-HR" dirty="0"/>
              <a:t>Aktivnosti, odgovornost i rokovi za dovršetak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34961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IZRADA MARKETINŠKOG PLANA (iiI</a:t>
            </a:r>
            <a:r>
              <a:rPr lang="hr-HR" dirty="0" smtClean="0"/>
              <a:t>)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hr-HR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OCJENA I KONTROLA</a:t>
            </a:r>
            <a:endParaRPr lang="hr-HR" dirty="0" smtClean="0"/>
          </a:p>
          <a:p>
            <a:pPr marL="914400" lvl="1" indent="-457200">
              <a:buFont typeface="+mj-lt"/>
              <a:buAutoNum type="alphaUcPeriod"/>
            </a:pPr>
            <a:r>
              <a:rPr lang="it-IT" dirty="0"/>
              <a:t>Standardi uspješnosti i financijska </a:t>
            </a:r>
            <a:r>
              <a:rPr lang="it-IT" dirty="0" smtClean="0"/>
              <a:t>kontrola</a:t>
            </a:r>
            <a:endParaRPr lang="hr-HR" dirty="0" smtClean="0"/>
          </a:p>
          <a:p>
            <a:pPr marL="914400" lvl="1" indent="-457200">
              <a:buFont typeface="+mj-lt"/>
              <a:buAutoNum type="alphaUcPeriod"/>
            </a:pPr>
            <a:r>
              <a:rPr lang="hr-HR" dirty="0" smtClean="0"/>
              <a:t>Postupci nadzora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36361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Četiri p</a:t>
            </a:r>
            <a:endParaRPr lang="hr-HR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9298066"/>
              </p:ext>
            </p:extLst>
          </p:nvPr>
        </p:nvGraphicFramePr>
        <p:xfrm>
          <a:off x="457200" y="1752600"/>
          <a:ext cx="76200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180813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2415</TotalTime>
  <Words>501</Words>
  <Application>Microsoft Office PowerPoint</Application>
  <PresentationFormat>On-screen Show (4:3)</PresentationFormat>
  <Paragraphs>76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Základné</vt:lpstr>
      <vt:lpstr>8. Marketing u agroturizmu</vt:lpstr>
      <vt:lpstr>MARKETING U AGROTURIZMU</vt:lpstr>
      <vt:lpstr>ŠTO JE MARKETINŠKA STRATEGIJA?</vt:lpstr>
      <vt:lpstr>Marketinške strategije naspram marketinških planova</vt:lpstr>
      <vt:lpstr>IZRADA MARKETINŠKE STRATEGIJE</vt:lpstr>
      <vt:lpstr>IZRADA marketinškOG planA (i)</vt:lpstr>
      <vt:lpstr>IZRADA MARKETINŠKOG PLANA (ii)</vt:lpstr>
      <vt:lpstr>IZRADA MARKETINŠKOG PLANA (iiI)</vt:lpstr>
      <vt:lpstr>Četiri p</vt:lpstr>
      <vt:lpstr>Marketing digitalnih i socijalnih medija</vt:lpstr>
      <vt:lpstr>procjena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Josip</cp:lastModifiedBy>
  <cp:revision>246</cp:revision>
  <cp:lastPrinted>2019-02-12T08:21:40Z</cp:lastPrinted>
  <dcterms:created xsi:type="dcterms:W3CDTF">2019-02-10T21:49:04Z</dcterms:created>
  <dcterms:modified xsi:type="dcterms:W3CDTF">2020-05-21T09:17:15Z</dcterms:modified>
</cp:coreProperties>
</file>