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7315200" cy="9601200"/>
  <p:embeddedFontLst>
    <p:embeddedFont>
      <p:font typeface="Arial Black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hrKFfKGTJyxwvZBweaCTCk4B6f1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rialBlack-regular.fntdata"/><Relationship Id="rId10" Type="http://schemas.openxmlformats.org/officeDocument/2006/relationships/slide" Target="slides/slide5.xml"/><Relationship Id="rId12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3587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5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7"/>
          <p:cNvSpPr txBox="1"/>
          <p:nvPr>
            <p:ph type="ctrTitle"/>
          </p:nvPr>
        </p:nvSpPr>
        <p:spPr>
          <a:xfrm>
            <a:off x="457200" y="1626915"/>
            <a:ext cx="7772400" cy="31736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6600"/>
              <a:buFont typeface="Arial Black"/>
              <a:buNone/>
              <a:defRPr sz="66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" type="subTitle"/>
          </p:nvPr>
        </p:nvSpPr>
        <p:spPr>
          <a:xfrm>
            <a:off x="457200" y="48006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1" name="Google Shape;21;p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7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6" name="Google Shape;26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 rot="5400000">
            <a:off x="2080418" y="129382"/>
            <a:ext cx="4373563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1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457200" y="1447800"/>
            <a:ext cx="7772400" cy="432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Font typeface="Arial Black"/>
              <a:buNone/>
              <a:defRPr b="0" sz="72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" type="body"/>
          </p:nvPr>
        </p:nvSpPr>
        <p:spPr>
          <a:xfrm>
            <a:off x="457200" y="228601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sz="200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9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8" name="Google Shape;38;p9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1" type="body"/>
          </p:nvPr>
        </p:nvSpPr>
        <p:spPr>
          <a:xfrm>
            <a:off x="163068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10"/>
          <p:cNvSpPr txBox="1"/>
          <p:nvPr>
            <p:ph idx="2" type="body"/>
          </p:nvPr>
        </p:nvSpPr>
        <p:spPr>
          <a:xfrm>
            <a:off x="509016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10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1627632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1"/>
          <p:cNvSpPr txBox="1"/>
          <p:nvPr>
            <p:ph idx="2" type="body"/>
          </p:nvPr>
        </p:nvSpPr>
        <p:spPr>
          <a:xfrm>
            <a:off x="1627632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1"/>
          <p:cNvSpPr txBox="1"/>
          <p:nvPr>
            <p:ph idx="3" type="body"/>
          </p:nvPr>
        </p:nvSpPr>
        <p:spPr>
          <a:xfrm>
            <a:off x="5093208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11"/>
          <p:cNvSpPr txBox="1"/>
          <p:nvPr>
            <p:ph idx="4" type="body"/>
          </p:nvPr>
        </p:nvSpPr>
        <p:spPr>
          <a:xfrm>
            <a:off x="5093208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1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2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3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14"/>
          <p:cNvSpPr txBox="1"/>
          <p:nvPr>
            <p:ph idx="2" type="body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14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4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4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0" name="Google Shape;70;p14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showMasterSp="0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5"/>
          <p:cNvSpPr/>
          <p:nvPr>
            <p:ph idx="2" type="pic"/>
          </p:nvPr>
        </p:nvSpPr>
        <p:spPr>
          <a:xfrm>
            <a:off x="-1" y="0"/>
            <a:ext cx="9000877" cy="484632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1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5"/>
          <p:cNvSpPr txBox="1"/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 Black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b="0" i="0" sz="3600" u="none" cap="none" strike="noStrike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6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" name="Google Shape;15;p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6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ctrTitle"/>
          </p:nvPr>
        </p:nvSpPr>
        <p:spPr>
          <a:xfrm>
            <a:off x="357158" y="2786058"/>
            <a:ext cx="8072494" cy="129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A5EF"/>
              </a:buClr>
              <a:buSzPts val="4000"/>
              <a:buFont typeface="Calibri"/>
              <a:buNone/>
            </a:pPr>
            <a:r>
              <a:rPr lang="en-GB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1. Agroturism - </a:t>
            </a:r>
            <a:br>
              <a:rPr lang="en-GB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Prezentarea cursului</a:t>
            </a:r>
            <a:endParaRPr sz="4000">
              <a:solidFill>
                <a:srgbClr val="08A5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>
            <p:ph idx="1" type="subTitle"/>
          </p:nvPr>
        </p:nvSpPr>
        <p:spPr>
          <a:xfrm>
            <a:off x="642910" y="4000504"/>
            <a:ext cx="728315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n-GB"/>
              <a:t> </a:t>
            </a:r>
            <a:endParaRPr/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44" y="285728"/>
            <a:ext cx="1928826" cy="54971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2018-3-HR01-KA205-060151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EF8E7B"/>
                </a:solidFill>
                <a:latin typeface="Arial"/>
                <a:ea typeface="Arial"/>
                <a:cs typeface="Arial"/>
                <a:sym typeface="Arial"/>
              </a:rPr>
              <a:t>Agroturism</a:t>
            </a:r>
            <a:endParaRPr b="0" i="0" sz="1800" u="none" cap="none" strike="noStrike">
              <a:solidFill>
                <a:srgbClr val="EF8E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en-GB"/>
              <a:t>AGROTURISM</a:t>
            </a:r>
            <a:endParaRPr/>
          </a:p>
        </p:txBody>
      </p:sp>
      <p:sp>
        <p:nvSpPr>
          <p:cNvPr id="107" name="Google Shape;107;p2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Turism în care turiștii participă la activități specifice fermelor sau zonelor rurale, precum: îngrijirea animalelor și a culturilor, gătit și curățenie, hobby-uri și activități meșteșugărești și divertisment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Turismul care promovează dezvoltarea spațiului rural, ca factor indispensabil care are un efect pozitiv în termeni economici, de mediu, demografici și sociologici.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en-GB"/>
              <a:t>AGROTURISM</a:t>
            </a:r>
            <a:endParaRPr/>
          </a:p>
        </p:txBody>
      </p:sp>
      <p:sp>
        <p:nvSpPr>
          <p:cNvPr id="113" name="Google Shape;113;p3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GB"/>
              <a:t>Cum este agroturismul similar și diferit de alte moduri de turism?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Definiții și tipuri de agroturism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en-GB"/>
              <a:t>DESCRIEREA CURSULUI</a:t>
            </a:r>
            <a:endParaRPr/>
          </a:p>
        </p:txBody>
      </p:sp>
      <p:sp>
        <p:nvSpPr>
          <p:cNvPr id="119" name="Google Shape;119;p4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Scopul acestui curs este de a expune cunoștințele de astăzi despre complexitatea ecologică a agroturismului, care oferă principii pentru comportamentul și activitățile agroturismului, cu scopul dezvoltării rurale durabile pe termen lung.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en-GB" sz="3500"/>
              <a:t>REZULTATELE ÎNVĂȚĂRII</a:t>
            </a:r>
            <a:endParaRPr sz="3500"/>
          </a:p>
        </p:txBody>
      </p:sp>
      <p:sp>
        <p:nvSpPr>
          <p:cNvPr id="125" name="Google Shape;125;p5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GB" sz="1400"/>
              <a:t>Capacitatea de a explica elementele lexicale ale datelor agroecologice, moștenirea naturală, inclusiv viața specifică a plantelor și animalelor native, agrosistemele de bază și habitatele.</a:t>
            </a:r>
            <a:endParaRPr sz="14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GB" sz="1400"/>
              <a:t>Dezvoltarea conștientizării durabilității agro-patrimoniului natural ca o condiție prealabilă pentru valoarea sa agro-turistică holistică, studiu și experiență extraordinară.</a:t>
            </a:r>
            <a:endParaRPr sz="1400"/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GB" sz="1400"/>
              <a:t>Demonstrați abilitatea de a identifica problemele de bază agroecologice și agro-turistice în domeniu care afectează durabilitatea agroturismelor naturale.</a:t>
            </a:r>
            <a:endParaRPr sz="14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GB" sz="1400"/>
              <a:t>Capacitatea de a evalua critic și de a formula propriile aprecieri în conformitate cu cele mai înalte standarde de mediu referitoare la o abordare integratoare a acestei probleme.</a:t>
            </a:r>
            <a:endParaRPr sz="14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GB" sz="1400"/>
              <a:t>Stabilirea și extinderea cunoștințelor despre relația dintre agroecologie și agroturism, precum și implementarea acestuia în activitatea viitoare, adică capacitatea viitorilor angajați de a interpreta cu succes tendințele / realizările ecologice contemporane, precum și bogăția biologică, culturală și ecologică.</a:t>
            </a:r>
            <a:endParaRPr sz="14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GB" sz="1400"/>
              <a:t>Dobândirea cunoștințelor și abilităților de a satisface nevoile agroturismului modern selectiv / durabil și de a proteja și păstra comorile culturale, materiale și biologice.</a:t>
            </a:r>
            <a:endParaRPr sz="14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Základné">
  <a:themeElements>
    <a:clrScheme name="Green Yellow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2019-02-10T21:49:04Z</dcterms:created>
  <dc:creator>Zuzana Palková</dc:creator>
</cp:coreProperties>
</file>