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7315200" cy="9601200"/>
  <p:embeddedFontLst>
    <p:embeddedFont>
      <p:font typeface="Arial Black"/>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0" roundtripDataSignature="AMtx7mje9udsKmVA38WzUUr44DlCCgxO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ArialBlack-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006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006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00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0: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1: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6: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7: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15"/>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600"/>
              <a:buFont typeface="Arial Black"/>
              <a:buNone/>
              <a:defRPr sz="66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5"/>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1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5"/>
          <p:cNvSpPr/>
          <p:nvPr/>
        </p:nvSpPr>
        <p:spPr>
          <a:xfrm>
            <a:off x="9001124" y="4846320"/>
            <a:ext cx="142876" cy="201168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15"/>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26" name="Google Shape;26;p15"/>
          <p:cNvPicPr preferRelativeResize="0"/>
          <p:nvPr/>
        </p:nvPicPr>
        <p:blipFill rotWithShape="1">
          <a:blip r:embed="rId2">
            <a:alphaModFix/>
          </a:blip>
          <a:srcRect b="0" l="0" r="0" t="0"/>
          <a:stretch/>
        </p:blipFill>
        <p:spPr>
          <a:xfrm>
            <a:off x="7317294" y="188640"/>
            <a:ext cx="1433736" cy="865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2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4"/>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2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25"/>
          <p:cNvSpPr txBox="1"/>
          <p:nvPr>
            <p:ph type="title"/>
          </p:nvPr>
        </p:nvSpPr>
        <p:spPr>
          <a:xfrm rot="5400000">
            <a:off x="4732337" y="2171700"/>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5"/>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2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1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33" name="Shape 33"/>
        <p:cNvGrpSpPr/>
        <p:nvPr/>
      </p:nvGrpSpPr>
      <p:grpSpPr>
        <a:xfrm>
          <a:off x="0" y="0"/>
          <a:ext cx="0" cy="0"/>
          <a:chOff x="0" y="0"/>
          <a:chExt cx="0" cy="0"/>
        </a:xfrm>
      </p:grpSpPr>
      <p:sp>
        <p:nvSpPr>
          <p:cNvPr id="34" name="Google Shape;34;p17"/>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7"/>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36" name="Google Shape;36;p1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38" name="Google Shape;38;p1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9" name="Shape 39"/>
        <p:cNvGrpSpPr/>
        <p:nvPr/>
      </p:nvGrpSpPr>
      <p:grpSpPr>
        <a:xfrm>
          <a:off x="0" y="0"/>
          <a:ext cx="0" cy="0"/>
          <a:chOff x="0" y="0"/>
          <a:chExt cx="0" cy="0"/>
        </a:xfrm>
      </p:grpSpPr>
      <p:sp>
        <p:nvSpPr>
          <p:cNvPr id="40" name="Google Shape;40;p1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18"/>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2" name="Google Shape;42;p18"/>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3" name="Google Shape;43;p1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6" name="Shape 46"/>
        <p:cNvGrpSpPr/>
        <p:nvPr/>
      </p:nvGrpSpPr>
      <p:grpSpPr>
        <a:xfrm>
          <a:off x="0" y="0"/>
          <a:ext cx="0" cy="0"/>
          <a:chOff x="0" y="0"/>
          <a:chExt cx="0" cy="0"/>
        </a:xfrm>
      </p:grpSpPr>
      <p:sp>
        <p:nvSpPr>
          <p:cNvPr id="47" name="Google Shape;47;p1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9"/>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9" name="Google Shape;49;p19"/>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0" name="Google Shape;50;p19"/>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1" name="Google Shape;51;p19"/>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2" name="Google Shape;52;p1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55" name="Shape 55"/>
        <p:cNvGrpSpPr/>
        <p:nvPr/>
      </p:nvGrpSpPr>
      <p:grpSpPr>
        <a:xfrm>
          <a:off x="0" y="0"/>
          <a:ext cx="0" cy="0"/>
          <a:chOff x="0" y="0"/>
          <a:chExt cx="0" cy="0"/>
        </a:xfrm>
      </p:grpSpPr>
      <p:sp>
        <p:nvSpPr>
          <p:cNvPr id="56" name="Google Shape;56;p2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2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0" name="Shape 60"/>
        <p:cNvGrpSpPr/>
        <p:nvPr/>
      </p:nvGrpSpPr>
      <p:grpSpPr>
        <a:xfrm>
          <a:off x="0" y="0"/>
          <a:ext cx="0" cy="0"/>
          <a:chOff x="0" y="0"/>
          <a:chExt cx="0" cy="0"/>
        </a:xfrm>
      </p:grpSpPr>
      <p:sp>
        <p:nvSpPr>
          <p:cNvPr id="61" name="Google Shape;61;p2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64" name="Shape 64"/>
        <p:cNvGrpSpPr/>
        <p:nvPr/>
      </p:nvGrpSpPr>
      <p:grpSpPr>
        <a:xfrm>
          <a:off x="0" y="0"/>
          <a:ext cx="0" cy="0"/>
          <a:chOff x="0" y="0"/>
          <a:chExt cx="0" cy="0"/>
        </a:xfrm>
      </p:grpSpPr>
      <p:sp>
        <p:nvSpPr>
          <p:cNvPr id="65" name="Google Shape;65;p22"/>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22"/>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2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70" name="Google Shape;70;p2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71" name="Shape 71"/>
        <p:cNvGrpSpPr/>
        <p:nvPr/>
      </p:nvGrpSpPr>
      <p:grpSpPr>
        <a:xfrm>
          <a:off x="0" y="0"/>
          <a:ext cx="0" cy="0"/>
          <a:chOff x="0" y="0"/>
          <a:chExt cx="0" cy="0"/>
        </a:xfrm>
      </p:grpSpPr>
      <p:sp>
        <p:nvSpPr>
          <p:cNvPr id="72" name="Google Shape;72;p23"/>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Google Shape;73;p23"/>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4" name="Google Shape;74;p23"/>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2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78" name="Google Shape;78;p23"/>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Black"/>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3"/>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1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15" name="Google Shape;15;p14"/>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14"/>
          <p:cNvSpPr/>
          <p:nvPr/>
        </p:nvSpPr>
        <p:spPr>
          <a:xfrm>
            <a:off x="9001124" y="1371600"/>
            <a:ext cx="142876" cy="548640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14"/>
          <p:cNvPicPr preferRelativeResize="0"/>
          <p:nvPr/>
        </p:nvPicPr>
        <p:blipFill rotWithShape="1">
          <a:blip r:embed="rId1">
            <a:alphaModFix/>
          </a:blip>
          <a:srcRect b="0" l="0" r="0" t="0"/>
          <a:stretch/>
        </p:blipFill>
        <p:spPr>
          <a:xfrm>
            <a:off x="7317294" y="188640"/>
            <a:ext cx="1433736" cy="8650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lang="en-US" sz="4000">
                <a:solidFill>
                  <a:srgbClr val="08A5EF"/>
                </a:solidFill>
                <a:latin typeface="Calibri"/>
                <a:ea typeface="Calibri"/>
                <a:cs typeface="Calibri"/>
                <a:sym typeface="Calibri"/>
              </a:rPr>
              <a:t>3. Agroecologia</a:t>
            </a:r>
            <a:endParaRPr sz="4000">
              <a:solidFill>
                <a:srgbClr val="08A5EF"/>
              </a:solidFill>
              <a:latin typeface="Calibri"/>
              <a:ea typeface="Calibri"/>
              <a:cs typeface="Calibri"/>
              <a:sym typeface="Calibri"/>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US"/>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455F51"/>
              </a:buClr>
              <a:buSzPts val="1200"/>
              <a:buFont typeface="Arial"/>
              <a:buNone/>
            </a:pPr>
            <a:r>
              <a:rPr b="0" i="0" lang="en-US" sz="1200" u="none" cap="none" strike="noStrike">
                <a:solidFill>
                  <a:srgbClr val="455F51"/>
                </a:solidFill>
                <a:latin typeface="Arial"/>
                <a:ea typeface="Arial"/>
                <a:cs typeface="Arial"/>
                <a:sym typeface="Arial"/>
              </a:rPr>
              <a:t>2018-3-HR01-KA205-060151</a:t>
            </a:r>
            <a:endParaRPr/>
          </a:p>
          <a:p>
            <a:pPr indent="0" lvl="0" marL="0" marR="0" rtl="0" algn="ctr">
              <a:lnSpc>
                <a:spcPct val="100000"/>
              </a:lnSpc>
              <a:spcBef>
                <a:spcPts val="0"/>
              </a:spcBef>
              <a:spcAft>
                <a:spcPts val="0"/>
              </a:spcAft>
              <a:buClr>
                <a:srgbClr val="455F51"/>
              </a:buClr>
              <a:buSzPts val="1200"/>
              <a:buFont typeface="Arial"/>
              <a:buNone/>
            </a:pPr>
            <a:r>
              <a:rPr b="0" i="0" lang="en-US" sz="1200" u="none" cap="none" strike="noStrike">
                <a:solidFill>
                  <a:srgbClr val="455F51"/>
                </a:solidFill>
                <a:latin typeface="Arial"/>
                <a:ea typeface="Arial"/>
                <a:cs typeface="Arial"/>
                <a:sym typeface="Arial"/>
              </a:rPr>
              <a:t> </a:t>
            </a:r>
            <a:endParaRPr/>
          </a:p>
        </p:txBody>
      </p:sp>
      <p:sp>
        <p:nvSpPr>
          <p:cNvPr id="101" name="Google Shape;101;p1"/>
          <p:cNvSpPr/>
          <p:nvPr/>
        </p:nvSpPr>
        <p:spPr>
          <a:xfrm>
            <a:off x="500034" y="6286520"/>
            <a:ext cx="8101770"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EF8E7B"/>
              </a:buClr>
              <a:buSzPts val="1800"/>
              <a:buFont typeface="Arial"/>
              <a:buNone/>
            </a:pPr>
            <a:r>
              <a:rPr b="0" i="0" lang="en-US" sz="1800" u="none" cap="none" strike="noStrike">
                <a:solidFill>
                  <a:srgbClr val="EF8E7B"/>
                </a:solidFill>
                <a:latin typeface="Arial"/>
                <a:ea typeface="Arial"/>
                <a:cs typeface="Arial"/>
                <a:sym typeface="Arial"/>
              </a:rPr>
              <a:t>Agrotourism</a:t>
            </a:r>
            <a:endParaRPr b="0" i="0" sz="1800" u="none" cap="none" strike="noStrike">
              <a:solidFill>
                <a:srgbClr val="EF8E7B"/>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0"/>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VALORI UMANE ȘI SOCIALE</a:t>
            </a:r>
            <a:endParaRPr/>
          </a:p>
        </p:txBody>
      </p:sp>
      <p:sp>
        <p:nvSpPr>
          <p:cNvPr id="155" name="Google Shape;155;p10"/>
          <p:cNvSpPr txBox="1"/>
          <p:nvPr>
            <p:ph idx="1" type="body"/>
          </p:nvPr>
        </p:nvSpPr>
        <p:spPr>
          <a:xfrm>
            <a:off x="457200" y="1752600"/>
            <a:ext cx="8070000" cy="43737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US"/>
              <a:t>Protejarea și îmbunătățirea mijloacelor de trai rurale, a echității și a bunăstării sociale este esențială pentru sistemele alimentare și agricole durabile.</a:t>
            </a:r>
            <a:endParaRPr/>
          </a:p>
          <a:p>
            <a:pPr indent="-182880" lvl="1" marL="457200" rtl="0" algn="l">
              <a:spcBef>
                <a:spcPts val="400"/>
              </a:spcBef>
              <a:spcAft>
                <a:spcPts val="0"/>
              </a:spcAft>
              <a:buSzPts val="2000"/>
              <a:buChar char="•"/>
            </a:pPr>
            <a:r>
              <a:rPr lang="en-US"/>
              <a:t>Agroecologia pune un accent puternic pe valorile umane și sociale, precum demnitatea, echitatea, incluziunea și justiția, toate contribuind la îmbunătățirea dimensiunii mijloacelor de trai ale ODD.</a:t>
            </a:r>
            <a:endParaRPr/>
          </a:p>
          <a:p>
            <a:pPr indent="-182880" lvl="1" marL="457200" rtl="0" algn="l">
              <a:spcBef>
                <a:spcPts val="400"/>
              </a:spcBef>
              <a:spcAft>
                <a:spcPts val="0"/>
              </a:spcAft>
              <a:buSzPts val="2000"/>
              <a:buChar char="•"/>
            </a:pPr>
            <a:r>
              <a:rPr lang="en-US"/>
              <a:t>Agroecologia încearcă să abordeze inegalitățile de gen prin crearea de oportunități pentru femei</a:t>
            </a:r>
            <a:endParaRPr/>
          </a:p>
          <a:p>
            <a:pPr indent="-182880" lvl="1" marL="457200" rtl="0" algn="l">
              <a:spcBef>
                <a:spcPts val="400"/>
              </a:spcBef>
              <a:spcAft>
                <a:spcPts val="0"/>
              </a:spcAft>
              <a:buSzPts val="2000"/>
              <a:buChar char="•"/>
            </a:pPr>
            <a:r>
              <a:rPr lang="en-US"/>
              <a:t>În multe locuri din întreaga lume, tinerii din mediul rural se confruntă cu o criză a ocupării forței de muncă. Între timp, tinerii din mediul rural posedă energie, creativitate și dorința de a-și schimba pozitiv lumea. Ei au nevoie de sprijin și oportunități.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1"/>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CULTURĂ ȘI TRADIȚII ALIMENTARE</a:t>
            </a:r>
            <a:endParaRPr/>
          </a:p>
        </p:txBody>
      </p:sp>
      <p:sp>
        <p:nvSpPr>
          <p:cNvPr id="161" name="Google Shape;161;p11"/>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US"/>
              <a:t>Prin susținerea unor diete sănătoase, diversificate și adecvate din punct de vedere cultural, agroecologia contribuie la securitatea alimentară și nutriția, menținând în același timp sănătatea ecosistemelor.</a:t>
            </a:r>
            <a:endParaRPr/>
          </a:p>
          <a:p>
            <a:pPr indent="-182880" lvl="1" marL="457200" rtl="0" algn="l">
              <a:spcBef>
                <a:spcPts val="1000"/>
              </a:spcBef>
              <a:spcAft>
                <a:spcPts val="0"/>
              </a:spcAft>
              <a:buSzPts val="2000"/>
              <a:buChar char="•"/>
            </a:pPr>
            <a:r>
              <a:rPr lang="en-US"/>
              <a:t>Identitatea culturală și simțul locului sunt adesea strâns legate de peisaje și sisteme alimentare. Pe măsură ce oamenii și ecosistemele au evoluat împreună, practicile culturale și cunoștințele indigene și tradiționale oferă o bogăție de experiență care poate inspira soluții agroecologice.</a:t>
            </a:r>
            <a:endParaRPr/>
          </a:p>
          <a:p>
            <a:pPr indent="-55879" lvl="1" marL="457200" rtl="0" algn="l">
              <a:spcBef>
                <a:spcPts val="400"/>
              </a:spcBef>
              <a:spcAft>
                <a:spcPts val="0"/>
              </a:spcAft>
              <a:buSzPts val="20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GUVERNANȚĂ RESPONSABILĂ</a:t>
            </a:r>
            <a:endParaRPr/>
          </a:p>
        </p:txBody>
      </p:sp>
      <p:sp>
        <p:nvSpPr>
          <p:cNvPr id="167" name="Google Shape;167;p12"/>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850"/>
              <a:buNone/>
            </a:pPr>
            <a:r>
              <a:rPr lang="en-US" sz="1850"/>
              <a:t>Alimentația și agricultura durabile necesită mecanisme de guvernanță responsabile și eficiente la diferite scări - de la local la național la global.</a:t>
            </a:r>
            <a:endParaRPr sz="1850"/>
          </a:p>
          <a:p>
            <a:pPr indent="-182880" lvl="1" marL="457200" rtl="0" algn="l">
              <a:lnSpc>
                <a:spcPct val="90000"/>
              </a:lnSpc>
              <a:spcBef>
                <a:spcPts val="970"/>
              </a:spcBef>
              <a:spcAft>
                <a:spcPts val="0"/>
              </a:spcAft>
              <a:buSzPts val="1850"/>
              <a:buChar char="•"/>
            </a:pPr>
            <a:r>
              <a:rPr lang="en-US" sz="1850"/>
              <a:t>Sunt necesare mecanisme de guvernanță transparente, responsabile și incluzive pentru a crea un mediu favorabil care să sprijine producătorii să-și transforme sistemele urmând concepte și practici agroecologice.</a:t>
            </a:r>
            <a:endParaRPr sz="1850"/>
          </a:p>
          <a:p>
            <a:pPr indent="-228600" lvl="2" marL="1143000" rtl="0" algn="l">
              <a:lnSpc>
                <a:spcPct val="90000"/>
              </a:lnSpc>
              <a:spcBef>
                <a:spcPts val="333"/>
              </a:spcBef>
              <a:spcAft>
                <a:spcPts val="0"/>
              </a:spcAft>
              <a:buSzPts val="1665"/>
              <a:buChar char="•"/>
            </a:pPr>
            <a:r>
              <a:rPr lang="en-US" sz="1665"/>
              <a:t>Exemple de succes includ hrana școlară și programele de achiziții publice, reglementările pieței care permit marcarea produselor agroecologice diferențiate și subvențiile și stimulentele pentru serviciile ecosistemice</a:t>
            </a:r>
            <a:endParaRPr sz="1665"/>
          </a:p>
          <a:p>
            <a:pPr indent="-182880" lvl="1" marL="457200" rtl="0" algn="l">
              <a:lnSpc>
                <a:spcPct val="90000"/>
              </a:lnSpc>
              <a:spcBef>
                <a:spcPts val="370"/>
              </a:spcBef>
              <a:spcAft>
                <a:spcPts val="0"/>
              </a:spcAft>
              <a:buSzPts val="1850"/>
              <a:buChar char="•"/>
            </a:pPr>
            <a:r>
              <a:rPr lang="en-US" sz="1850"/>
              <a:t>Guvernanța teritorială, peisagistică și comunitară, cum ar fi modelele de guvernanță tradiționale și obișnuite, este, de asemenea, extrem de importantă pentru a încuraja cooperarea dintre părțile interesate, maximizând sinergiile, reducând sau gestionând în același timp compromisurile.</a:t>
            </a:r>
            <a:endParaRPr sz="185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ECONOMIE CIRCULARĂ ȘI SOLIDARĂ</a:t>
            </a:r>
            <a:endParaRPr/>
          </a:p>
        </p:txBody>
      </p:sp>
      <p:sp>
        <p:nvSpPr>
          <p:cNvPr id="173" name="Google Shape;173;p13"/>
          <p:cNvSpPr txBox="1"/>
          <p:nvPr>
            <p:ph idx="1" type="body"/>
          </p:nvPr>
        </p:nvSpPr>
        <p:spPr>
          <a:xfrm>
            <a:off x="457200" y="1752600"/>
            <a:ext cx="8053200" cy="43737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00"/>
              <a:buNone/>
            </a:pPr>
            <a:r>
              <a:rPr lang="en-US"/>
              <a:t>Economiile circulare și solidare care reconectează producătorii și consumatorii oferă soluții inovatoare pentru a trăi în limitele planetei noastre, asigurând în același timp fundamentul social pentru o dezvoltare incluzivă și durabilă.</a:t>
            </a:r>
            <a:endParaRPr/>
          </a:p>
          <a:p>
            <a:pPr indent="-182880" lvl="1" marL="457200" rtl="0" algn="l">
              <a:lnSpc>
                <a:spcPct val="90000"/>
              </a:lnSpc>
              <a:spcBef>
                <a:spcPts val="1000"/>
              </a:spcBef>
              <a:spcAft>
                <a:spcPts val="0"/>
              </a:spcAft>
              <a:buSzPts val="2000"/>
              <a:buChar char="•"/>
            </a:pPr>
            <a:r>
              <a:rPr lang="en-US"/>
              <a:t>Abordările agroecologice promovează soluții corecte bazate pe nevoile, resursele și capacitățile locale, creând piețe mai echitabile și durabile.</a:t>
            </a:r>
            <a:endParaRPr/>
          </a:p>
          <a:p>
            <a:pPr indent="-228600" lvl="2" marL="1143000" rtl="0" algn="l">
              <a:lnSpc>
                <a:spcPct val="90000"/>
              </a:lnSpc>
              <a:spcBef>
                <a:spcPts val="360"/>
              </a:spcBef>
              <a:spcAft>
                <a:spcPts val="0"/>
              </a:spcAft>
              <a:buSzPts val="1800"/>
              <a:buChar char="•"/>
            </a:pPr>
            <a:r>
              <a:rPr lang="en-US"/>
              <a:t>În prezent, o treime din totalul alimentelor produse este pierdută sau irosită, nereușind să contribuie la securitatea alimentară și nutriție, în timp ce exacerbează presiunea asupra resurselor naturale</a:t>
            </a:r>
            <a:endParaRPr/>
          </a:p>
          <a:p>
            <a:pPr indent="-228600" lvl="2" marL="1143000" rtl="0" algn="l">
              <a:lnSpc>
                <a:spcPct val="90000"/>
              </a:lnSpc>
              <a:spcBef>
                <a:spcPts val="360"/>
              </a:spcBef>
              <a:spcAft>
                <a:spcPts val="0"/>
              </a:spcAft>
              <a:buSzPts val="1800"/>
              <a:buChar char="•"/>
            </a:pPr>
            <a:r>
              <a:rPr lang="en-US"/>
              <a:t>Energia utilizată pentru a produce alimente pierdute sau irosite reprezintă aproximativ 10% din consumul total de energie din lume, în timp ce amprenta deșeurilor alimentare este echivalentă cu 3,5 Gt CO2 de emisii de gaze cu efect de seră pe an</a:t>
            </a:r>
            <a:endParaRPr/>
          </a:p>
          <a:p>
            <a:pPr indent="0" lvl="0" marL="1143000" rtl="0" algn="l">
              <a:lnSpc>
                <a:spcPct val="90000"/>
              </a:lnSpc>
              <a:spcBef>
                <a:spcPts val="360"/>
              </a:spcBef>
              <a:spcAft>
                <a:spcPts val="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AGROECOLOGIA</a:t>
            </a:r>
            <a:endParaRPr/>
          </a:p>
        </p:txBody>
      </p:sp>
      <p:sp>
        <p:nvSpPr>
          <p:cNvPr id="107" name="Google Shape;107;p2"/>
          <p:cNvSpPr txBox="1"/>
          <p:nvPr>
            <p:ph idx="1" type="body"/>
          </p:nvPr>
        </p:nvSpPr>
        <p:spPr>
          <a:xfrm>
            <a:off x="457200" y="1752600"/>
            <a:ext cx="8119500" cy="4373700"/>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None/>
            </a:pPr>
            <a:r>
              <a:rPr lang="en-US"/>
              <a:t>O abordare ecologică a agriculturii.</a:t>
            </a:r>
            <a:endParaRPr/>
          </a:p>
          <a:p>
            <a:pPr indent="0" lvl="0" marL="0" rtl="0" algn="l">
              <a:spcBef>
                <a:spcPts val="1000"/>
              </a:spcBef>
              <a:spcAft>
                <a:spcPts val="0"/>
              </a:spcAft>
              <a:buNone/>
            </a:pPr>
            <a:r>
              <a:rPr lang="en-US"/>
              <a:t>Împărtășește multe în comun cu alte abordări ale agriculturii durabile</a:t>
            </a:r>
            <a:endParaRPr/>
          </a:p>
          <a:p>
            <a:pPr indent="-182880" lvl="1" marL="457200" rtl="0" algn="l">
              <a:spcBef>
                <a:spcPts val="400"/>
              </a:spcBef>
              <a:spcAft>
                <a:spcPts val="0"/>
              </a:spcAft>
              <a:buSzPts val="2000"/>
              <a:buChar char="•"/>
            </a:pPr>
            <a:r>
              <a:rPr lang="en-US"/>
              <a:t>se concentrează pe producția de alimente care utilizează cel mai bine bunurile și serviciile naturii, fără a deteriora aceste resurse</a:t>
            </a:r>
            <a:endParaRPr/>
          </a:p>
          <a:p>
            <a:pPr indent="-182880" lvl="1" marL="457200" rtl="0" algn="l">
              <a:spcBef>
                <a:spcPts val="400"/>
              </a:spcBef>
              <a:spcAft>
                <a:spcPts val="0"/>
              </a:spcAft>
              <a:buSzPts val="2000"/>
              <a:buChar char="•"/>
            </a:pPr>
            <a:r>
              <a:rPr lang="en-US"/>
              <a:t>îmbunătățirea calității solului și a plantelor prin biomasă și biodiversitate disponibile, mai degrabă decât lupta împotriva naturii cu intrări chimice</a:t>
            </a:r>
            <a:endParaRPr/>
          </a:p>
          <a:p>
            <a:pPr indent="-170180" lvl="1" marL="457200" rtl="0" algn="l">
              <a:spcBef>
                <a:spcPts val="400"/>
              </a:spcBef>
              <a:spcAft>
                <a:spcPts val="0"/>
              </a:spcAft>
              <a:buSzPts val="1800"/>
              <a:buChar char="•"/>
            </a:pPr>
            <a:r>
              <a:rPr lang="en-US"/>
              <a:t>fermierii caută să îmbunătățească producția de alimente pentru o nutriție echilibrată, să consolideze piețe echitabile pentru produsele lor, să consolideze ecosistemele sănătoase și să se bazeze pe cunoștințele și obiceiurile ancestrale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10 ELEMENTE DE AGROECOLOGIE</a:t>
            </a:r>
            <a:endParaRPr/>
          </a:p>
        </p:txBody>
      </p:sp>
      <p:sp>
        <p:nvSpPr>
          <p:cNvPr id="113" name="Google Shape;113;p3"/>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spcBef>
                <a:spcPts val="1000"/>
              </a:spcBef>
              <a:spcAft>
                <a:spcPts val="0"/>
              </a:spcAft>
              <a:buClr>
                <a:schemeClr val="dk1"/>
              </a:buClr>
              <a:buSzPts val="1100"/>
              <a:buFont typeface="Arial"/>
              <a:buNone/>
            </a:pPr>
            <a:r>
              <a:rPr lang="en-US"/>
              <a:t>Diversitate; sinergii; </a:t>
            </a:r>
            <a:r>
              <a:rPr b="0" lang="en-US"/>
              <a:t>eficienţă; rezistenta; reciclare; co-creare și schimb de cunoștințe (descrierea caracteristicilor comune ale sistemelor agroecologice, practicilor fundamentale și abordărilor inovatoare)</a:t>
            </a:r>
            <a:endParaRPr b="0"/>
          </a:p>
          <a:p>
            <a:pPr indent="0" lvl="0" marL="0" rtl="0" algn="just">
              <a:spcBef>
                <a:spcPts val="1000"/>
              </a:spcBef>
              <a:spcAft>
                <a:spcPts val="0"/>
              </a:spcAft>
              <a:buClr>
                <a:schemeClr val="dk1"/>
              </a:buClr>
              <a:buSzPts val="1100"/>
              <a:buFont typeface="Arial"/>
              <a:buNone/>
            </a:pPr>
            <a:r>
              <a:rPr lang="en-US"/>
              <a:t>Valorile umane și sociale; </a:t>
            </a:r>
            <a:r>
              <a:rPr b="0" lang="en-US"/>
              <a:t>cultura și tradițiile alimentare (caracteristici de context)</a:t>
            </a:r>
            <a:endParaRPr b="0"/>
          </a:p>
          <a:p>
            <a:pPr indent="0" lvl="0" marL="0" rtl="0" algn="just">
              <a:spcBef>
                <a:spcPts val="1000"/>
              </a:spcBef>
              <a:spcAft>
                <a:spcPts val="0"/>
              </a:spcAft>
              <a:buClr>
                <a:schemeClr val="dk1"/>
              </a:buClr>
              <a:buSzPts val="1100"/>
              <a:buFont typeface="Arial"/>
              <a:buNone/>
            </a:pPr>
            <a:r>
              <a:rPr lang="en-US"/>
              <a:t>Guvernare responsabilă; </a:t>
            </a:r>
            <a:r>
              <a:rPr b="0" lang="en-US"/>
              <a:t>economie circulară și solidară (mediu favorabil)</a:t>
            </a:r>
            <a:endParaRPr b="0"/>
          </a:p>
          <a:p>
            <a:pPr indent="0" lvl="0" marL="0" rtl="0" algn="just">
              <a:spcBef>
                <a:spcPts val="1000"/>
              </a:spcBef>
              <a:spcAft>
                <a:spcPts val="0"/>
              </a:spcAft>
              <a:buClr>
                <a:schemeClr val="dk1"/>
              </a:buClr>
              <a:buSzPts val="1100"/>
              <a:buFont typeface="Arial"/>
              <a:buNone/>
            </a:pPr>
            <a:r>
              <a:t/>
            </a:r>
            <a:endParaRPr/>
          </a:p>
          <a:p>
            <a:pPr indent="0" lvl="0" marL="0" rtl="0" algn="just">
              <a:spcBef>
                <a:spcPts val="1000"/>
              </a:spcBef>
              <a:spcAft>
                <a:spcPts val="0"/>
              </a:spcAft>
              <a:buClr>
                <a:schemeClr val="dk1"/>
              </a:buClr>
              <a:buSzPts val="1100"/>
              <a:buFont typeface="Arial"/>
              <a:buNone/>
            </a:pPr>
            <a:r>
              <a:rPr lang="en-US"/>
              <a:t>Cele 10 Elemente ale Agroecologiei sunt interconectate și interdependente</a:t>
            </a:r>
            <a:endParaRPr/>
          </a:p>
          <a:p>
            <a:pPr indent="0" lvl="0" marL="0" rtl="0" algn="just">
              <a:spcBef>
                <a:spcPts val="1000"/>
              </a:spcBef>
              <a:spcAft>
                <a:spcPts val="0"/>
              </a:spcAft>
              <a:buClr>
                <a:schemeClr val="dk1"/>
              </a:buClr>
              <a:buSzPts val="2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DIVERSITATE</a:t>
            </a:r>
            <a:endParaRPr/>
          </a:p>
        </p:txBody>
      </p:sp>
      <p:sp>
        <p:nvSpPr>
          <p:cNvPr id="119" name="Google Shape;119;p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n-US" sz="1850"/>
              <a:t>Diversificarea este esențială pentru tranzițiile agroecologice pentru a asigura securitatea alimentară și nutriția, conservând, protejând și sporind resursele naturale.</a:t>
            </a:r>
            <a:endParaRPr/>
          </a:p>
          <a:p>
            <a:pPr indent="-182880" lvl="1" marL="457200" rtl="0" algn="just">
              <a:lnSpc>
                <a:spcPct val="90000"/>
              </a:lnSpc>
              <a:spcBef>
                <a:spcPts val="370"/>
              </a:spcBef>
              <a:spcAft>
                <a:spcPts val="0"/>
              </a:spcAft>
              <a:buSzPts val="1850"/>
              <a:buChar char="•"/>
            </a:pPr>
            <a:r>
              <a:rPr lang="en-US" sz="1850"/>
              <a:t>Adică sistemele agroforestiere organizează culturi, arbuști și copaci de diferite înălțimi și forme la diferite niveluri sau straturi</a:t>
            </a:r>
            <a:endParaRPr sz="1850"/>
          </a:p>
          <a:p>
            <a:pPr indent="-182880" lvl="1" marL="457200" rtl="0" algn="just">
              <a:lnSpc>
                <a:spcPct val="90000"/>
              </a:lnSpc>
              <a:spcBef>
                <a:spcPts val="370"/>
              </a:spcBef>
              <a:spcAft>
                <a:spcPts val="0"/>
              </a:spcAft>
              <a:buSzPts val="1850"/>
              <a:buChar char="•"/>
            </a:pPr>
            <a:r>
              <a:rPr lang="en-US" sz="1850"/>
              <a:t>Intercultivarea combină specii complementare pentru a crește diversitatea spațială creând diversitatea verticală</a:t>
            </a:r>
            <a:endParaRPr sz="1850"/>
          </a:p>
          <a:p>
            <a:pPr indent="-182880" lvl="1" marL="457200" rtl="0" algn="just">
              <a:lnSpc>
                <a:spcPct val="90000"/>
              </a:lnSpc>
              <a:spcBef>
                <a:spcPts val="370"/>
              </a:spcBef>
              <a:spcAft>
                <a:spcPts val="0"/>
              </a:spcAft>
              <a:buSzPts val="1850"/>
              <a:buChar char="•"/>
            </a:pPr>
            <a:r>
              <a:rPr lang="en-US" sz="1850"/>
              <a:t>Rotațiile culturilor, inclusiv leguminoasele, cresc diversitatea temporală</a:t>
            </a:r>
            <a:endParaRPr sz="1850"/>
          </a:p>
          <a:p>
            <a:pPr indent="-182880" lvl="1" marL="457200" rtl="0" algn="just">
              <a:lnSpc>
                <a:spcPct val="90000"/>
              </a:lnSpc>
              <a:spcBef>
                <a:spcPts val="370"/>
              </a:spcBef>
              <a:spcAft>
                <a:spcPts val="0"/>
              </a:spcAft>
              <a:buSzPts val="1850"/>
              <a:buChar char="•"/>
            </a:pPr>
            <a:r>
              <a:rPr lang="en-US" sz="1850"/>
              <a:t>Sistemele de culturi-animale se bazează pe diversitatea raselor locale adaptate la medii specifice.</a:t>
            </a:r>
            <a:endParaRPr sz="1850"/>
          </a:p>
          <a:p>
            <a:pPr indent="-182880" lvl="1" marL="457200" rtl="0" algn="just">
              <a:lnSpc>
                <a:spcPct val="90000"/>
              </a:lnSpc>
              <a:spcBef>
                <a:spcPts val="370"/>
              </a:spcBef>
              <a:spcAft>
                <a:spcPts val="0"/>
              </a:spcAft>
              <a:buSzPts val="1850"/>
              <a:buChar char="•"/>
            </a:pPr>
            <a:r>
              <a:rPr lang="en-US" sz="1850"/>
              <a:t>În lumea acvatică, agricultura tradițională de policultură a peștilor, acvacultura integrată multi-trofică (IMTA) sau sistemele rotaționale de cultură-pește urmează aceleași principii pentru a maximiza diversitatea</a:t>
            </a:r>
            <a:endParaRPr sz="185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dk1"/>
              </a:buClr>
              <a:buSzPts val="1100"/>
              <a:buFont typeface="Arial"/>
              <a:buNone/>
            </a:pPr>
            <a:r>
              <a:rPr lang="en-US" sz="3240"/>
              <a:t>CO-CREARE ȘI</a:t>
            </a:r>
            <a:endParaRPr sz="3240"/>
          </a:p>
          <a:p>
            <a:pPr indent="0" lvl="0" marL="0" rtl="0" algn="l">
              <a:spcBef>
                <a:spcPts val="0"/>
              </a:spcBef>
              <a:spcAft>
                <a:spcPts val="0"/>
              </a:spcAft>
              <a:buClr>
                <a:schemeClr val="dk1"/>
              </a:buClr>
              <a:buSzPts val="1100"/>
              <a:buFont typeface="Arial"/>
              <a:buNone/>
            </a:pPr>
            <a:r>
              <a:rPr lang="en-US" sz="3240"/>
              <a:t>ÎMPĂRȚIREA CUNOAȘTERII</a:t>
            </a:r>
            <a:endParaRPr sz="3240"/>
          </a:p>
        </p:txBody>
      </p:sp>
      <p:sp>
        <p:nvSpPr>
          <p:cNvPr id="125" name="Google Shape;125;p5"/>
          <p:cNvSpPr txBox="1"/>
          <p:nvPr>
            <p:ph idx="1" type="body"/>
          </p:nvPr>
        </p:nvSpPr>
        <p:spPr>
          <a:xfrm>
            <a:off x="457200" y="1752600"/>
            <a:ext cx="8036700" cy="43737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00"/>
              <a:buNone/>
            </a:pPr>
            <a:r>
              <a:rPr lang="en-US"/>
              <a:t>Inovațiile agricole răspund mai bine provocărilor locale atunci când sunt co-create prin procese participative</a:t>
            </a:r>
            <a:endParaRPr/>
          </a:p>
          <a:p>
            <a:pPr indent="-182880" lvl="1" marL="457200" rtl="0" algn="l">
              <a:lnSpc>
                <a:spcPct val="90000"/>
              </a:lnSpc>
              <a:spcBef>
                <a:spcPts val="400"/>
              </a:spcBef>
              <a:spcAft>
                <a:spcPts val="0"/>
              </a:spcAft>
              <a:buSzPts val="2000"/>
              <a:buChar char="•"/>
            </a:pPr>
            <a:r>
              <a:rPr lang="en-US"/>
              <a:t>Agroecologia depinde de cunoștințe specifice contextului</a:t>
            </a:r>
            <a:endParaRPr/>
          </a:p>
          <a:p>
            <a:pPr indent="-182880" lvl="1" marL="457200" rtl="0" algn="l">
              <a:lnSpc>
                <a:spcPct val="90000"/>
              </a:lnSpc>
              <a:spcBef>
                <a:spcPts val="400"/>
              </a:spcBef>
              <a:spcAft>
                <a:spcPts val="0"/>
              </a:spcAft>
              <a:buSzPts val="2000"/>
              <a:buChar char="•"/>
            </a:pPr>
            <a:r>
              <a:rPr lang="en-US"/>
              <a:t>Prin procesul de co-creare, agroecologia combină cunoștințele tradiționale și indigene, cunoștințele practice ale producătorilor și comercianților și cunoștințele științifice globale.</a:t>
            </a:r>
            <a:endParaRPr/>
          </a:p>
          <a:p>
            <a:pPr indent="-182880" lvl="1" marL="457200" rtl="0" algn="l">
              <a:lnSpc>
                <a:spcPct val="90000"/>
              </a:lnSpc>
              <a:spcBef>
                <a:spcPts val="400"/>
              </a:spcBef>
              <a:spcAft>
                <a:spcPts val="0"/>
              </a:spcAft>
              <a:buSzPts val="2000"/>
              <a:buChar char="•"/>
            </a:pPr>
            <a:r>
              <a:rPr lang="en-US"/>
              <a:t>Educația - atât formală, cât și non-formală - joacă un rol fundamental în schimbul de inovații agroecologice rezultate din procesele de co-creare.</a:t>
            </a:r>
            <a:endParaRPr/>
          </a:p>
          <a:p>
            <a:pPr indent="-228600" lvl="2" marL="1143000" rtl="0" algn="l">
              <a:lnSpc>
                <a:spcPct val="90000"/>
              </a:lnSpc>
              <a:spcBef>
                <a:spcPts val="360"/>
              </a:spcBef>
              <a:spcAft>
                <a:spcPts val="0"/>
              </a:spcAft>
              <a:buSzPts val="1800"/>
              <a:buChar char="•"/>
            </a:pPr>
            <a:r>
              <a:rPr lang="en-US"/>
              <a:t>De exemplu, de mai bine de 30 de ani, mișcarea orizontală campesino a campesino a jucat un rol esențial în schimbul de cunoștințe agroecologice, conectând sute de mii de producători din America Latină. În schimb, modelele de sus în jos de transfer tehnologic au avut un succes limitat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6"/>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SINERGII</a:t>
            </a:r>
            <a:endParaRPr/>
          </a:p>
        </p:txBody>
      </p:sp>
      <p:sp>
        <p:nvSpPr>
          <p:cNvPr id="131" name="Google Shape;131;p6"/>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80000"/>
              </a:lnSpc>
              <a:spcBef>
                <a:spcPts val="0"/>
              </a:spcBef>
              <a:spcAft>
                <a:spcPts val="0"/>
              </a:spcAft>
              <a:buClr>
                <a:schemeClr val="dk1"/>
              </a:buClr>
              <a:buSzPts val="1850"/>
              <a:buNone/>
            </a:pPr>
            <a:r>
              <a:rPr lang="en-US" sz="1850"/>
              <a:t>Construirea de sinergii îmbunătățește funcțiile cheie ale sistemelor alimentare, susținând producția și serviciile ecosistemice multiple.</a:t>
            </a:r>
            <a:endParaRPr sz="1850"/>
          </a:p>
          <a:p>
            <a:pPr indent="-182880" lvl="1" marL="457200" rtl="0" algn="just">
              <a:lnSpc>
                <a:spcPct val="80000"/>
              </a:lnSpc>
              <a:spcBef>
                <a:spcPts val="970"/>
              </a:spcBef>
              <a:spcAft>
                <a:spcPts val="0"/>
              </a:spcAft>
              <a:buSzPts val="1850"/>
              <a:buChar char="•"/>
            </a:pPr>
            <a:r>
              <a:rPr lang="en-US" sz="1850"/>
              <a:t>Prin optimizarea sinergiilor biologice, practicile agroecologice îmbunătățesc funcțiile ecologice, ducând la o mai mare eficiență a utilizării resurselor și la reziliență.</a:t>
            </a:r>
            <a:endParaRPr/>
          </a:p>
          <a:p>
            <a:pPr indent="-228600" lvl="2" marL="1143000" rtl="0" algn="just">
              <a:lnSpc>
                <a:spcPct val="80000"/>
              </a:lnSpc>
              <a:spcBef>
                <a:spcPts val="333"/>
              </a:spcBef>
              <a:spcAft>
                <a:spcPts val="0"/>
              </a:spcAft>
              <a:buSzPts val="1665"/>
              <a:buChar char="•"/>
            </a:pPr>
            <a:r>
              <a:rPr lang="en-US" sz="1665"/>
              <a:t>De exemplu, la nivel global, fixarea biologică a azotului prin impulsuri în sistemele de intercultare sau rotații generează economii de aproape 10 milioane USD în îngrășăminte cu azot în fiecare an, contribuind în același timp la sănătatea solului, la atenuarea schimbărilor climatice și la adaptare. Mai mult, aproximativ 15% din azotul aplicat culturilor provine din gunoiul de grajd, evidențiind sinergiile rezultate din integrarea culturilor-animale.</a:t>
            </a:r>
            <a:endParaRPr sz="1665"/>
          </a:p>
          <a:p>
            <a:pPr indent="-182880" lvl="1" marL="457200" rtl="0" algn="just">
              <a:lnSpc>
                <a:spcPct val="80000"/>
              </a:lnSpc>
              <a:spcBef>
                <a:spcPts val="370"/>
              </a:spcBef>
              <a:spcAft>
                <a:spcPts val="0"/>
              </a:spcAft>
              <a:buSzPts val="1850"/>
              <a:buChar char="•"/>
            </a:pPr>
            <a:r>
              <a:rPr lang="en-US" sz="1850"/>
              <a:t>Pentru a promova sinergii în cadrul sistemului alimentar mai larg și pentru a gestiona cel mai bine compromisurile, agroecologia subliniază importanța parteneriatelor, cooperării și guvernanței responsabile, implicând diferiți actori la scări multiple</a:t>
            </a:r>
            <a:endParaRPr sz="185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EFICIENŢĂ</a:t>
            </a:r>
            <a:endParaRPr/>
          </a:p>
        </p:txBody>
      </p:sp>
      <p:sp>
        <p:nvSpPr>
          <p:cNvPr id="137" name="Google Shape;137;p7"/>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n-US" sz="1850"/>
              <a:t>Practicile agroecologice inovatoare produc mai mult folosind mai puține resurse externe</a:t>
            </a:r>
            <a:endParaRPr sz="1850"/>
          </a:p>
          <a:p>
            <a:pPr indent="-182880" lvl="1" marL="457200" rtl="0" algn="just">
              <a:lnSpc>
                <a:spcPct val="90000"/>
              </a:lnSpc>
              <a:spcBef>
                <a:spcPts val="370"/>
              </a:spcBef>
              <a:spcAft>
                <a:spcPts val="0"/>
              </a:spcAft>
              <a:buSzPts val="1850"/>
              <a:buChar char="•"/>
            </a:pPr>
            <a:r>
              <a:rPr lang="en-US" sz="1850"/>
              <a:t>Sistemele agroecologice îmbunătățesc utilizarea resurselor naturale, în special a celor abundente și libere, precum radiația solară, carbonul atmosferic și azotul.</a:t>
            </a:r>
            <a:endParaRPr sz="1850"/>
          </a:p>
          <a:p>
            <a:pPr indent="-182880" lvl="1" marL="457200" rtl="0" algn="just">
              <a:lnSpc>
                <a:spcPct val="90000"/>
              </a:lnSpc>
              <a:spcBef>
                <a:spcPts val="370"/>
              </a:spcBef>
              <a:spcAft>
                <a:spcPts val="0"/>
              </a:spcAft>
              <a:buSzPts val="1850"/>
              <a:buChar char="•"/>
            </a:pPr>
            <a:r>
              <a:rPr lang="en-US" sz="1850"/>
              <a:t>Prin îmbunătățirea proceselor biologice și reciclarea biomasei, a substanțelor nutritive și a apei, producătorii sunt capabili să utilizeze mai puține resurse externe, reducând costurile și impactul negativ al utilizării lor asupra mediului.</a:t>
            </a:r>
            <a:endParaRPr sz="1850"/>
          </a:p>
          <a:p>
            <a:pPr indent="-182880" lvl="1" marL="457200" rtl="0" algn="just">
              <a:lnSpc>
                <a:spcPct val="90000"/>
              </a:lnSpc>
              <a:spcBef>
                <a:spcPts val="370"/>
              </a:spcBef>
              <a:spcAft>
                <a:spcPts val="0"/>
              </a:spcAft>
              <a:buSzPts val="1850"/>
              <a:buChar char="•"/>
            </a:pPr>
            <a:r>
              <a:rPr lang="en-US" sz="1850"/>
              <a:t>O modalitate de a măsura eficiența sistemelor integrate este prin utilizarea unor rapoarte echivalente de teren (LER).</a:t>
            </a:r>
            <a:endParaRPr sz="1850"/>
          </a:p>
          <a:p>
            <a:pPr indent="-228600" lvl="2" marL="1143000" rtl="0" algn="just">
              <a:lnSpc>
                <a:spcPct val="90000"/>
              </a:lnSpc>
              <a:spcBef>
                <a:spcPts val="333"/>
              </a:spcBef>
              <a:spcAft>
                <a:spcPts val="0"/>
              </a:spcAft>
              <a:buSzPts val="1665"/>
              <a:buChar char="•"/>
            </a:pPr>
            <a:r>
              <a:rPr lang="en-US" sz="1665"/>
              <a:t>LER compară randamentele obținute din cultivarea a două sau mai multe componente (de exemplu, culturi, copaci, animale) împreună cu randamentele obținute din cultivarea acelorași componente individual. Sistemele agroecologice integrate demonstrează frecvent LER mai mari.</a:t>
            </a:r>
            <a:endParaRPr sz="1665"/>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RECICLARE</a:t>
            </a:r>
            <a:endParaRPr/>
          </a:p>
        </p:txBody>
      </p:sp>
      <p:sp>
        <p:nvSpPr>
          <p:cNvPr id="143" name="Google Shape;143;p8"/>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n-US" sz="1850"/>
              <a:t>Mai multă reciclare înseamnă producție agricolă cu costuri economice și de mediu mai mici</a:t>
            </a:r>
            <a:endParaRPr sz="1850"/>
          </a:p>
          <a:p>
            <a:pPr indent="-182880" lvl="1" marL="457200" rtl="0" algn="just">
              <a:lnSpc>
                <a:spcPct val="90000"/>
              </a:lnSpc>
              <a:spcBef>
                <a:spcPts val="370"/>
              </a:spcBef>
              <a:spcAft>
                <a:spcPts val="0"/>
              </a:spcAft>
              <a:buSzPts val="1850"/>
              <a:buChar char="•"/>
            </a:pPr>
            <a:r>
              <a:rPr lang="en-US" sz="1850"/>
              <a:t>Deșeurile sunt un concept uman - nu există în ecosistemele naturale.</a:t>
            </a:r>
            <a:endParaRPr sz="1850"/>
          </a:p>
          <a:p>
            <a:pPr indent="-182880" lvl="1" marL="457200" rtl="0" algn="just">
              <a:lnSpc>
                <a:spcPct val="90000"/>
              </a:lnSpc>
              <a:spcBef>
                <a:spcPts val="370"/>
              </a:spcBef>
              <a:spcAft>
                <a:spcPts val="0"/>
              </a:spcAft>
              <a:buSzPts val="1850"/>
              <a:buChar char="•"/>
            </a:pPr>
            <a:r>
              <a:rPr lang="en-US" sz="1850"/>
              <a:t>Reciclarea poate avea loc atât la nivel de fermă, cât și în interiorul peisajelor, prin diversificarea și construirea de sinergii între diferite componente și activități.</a:t>
            </a:r>
            <a:endParaRPr sz="1850"/>
          </a:p>
          <a:p>
            <a:pPr indent="-228600" lvl="2" marL="1143000" rtl="0" algn="just">
              <a:lnSpc>
                <a:spcPct val="90000"/>
              </a:lnSpc>
              <a:spcBef>
                <a:spcPts val="333"/>
              </a:spcBef>
              <a:spcAft>
                <a:spcPts val="0"/>
              </a:spcAft>
              <a:buSzPts val="1665"/>
              <a:buChar char="•"/>
            </a:pPr>
            <a:r>
              <a:rPr lang="en-US" sz="1665"/>
              <a:t>De exemplu, sistemele agroforestiere care includ copaci cu înrădăcinare profundă pot captura substanțele nutritive pierdute dincolo de rădăcinile culturilor anuale.</a:t>
            </a:r>
            <a:endParaRPr sz="1665"/>
          </a:p>
          <a:p>
            <a:pPr indent="-228600" lvl="2" marL="1143000" rtl="0" algn="just">
              <a:lnSpc>
                <a:spcPct val="90000"/>
              </a:lnSpc>
              <a:spcBef>
                <a:spcPts val="333"/>
              </a:spcBef>
              <a:spcAft>
                <a:spcPts val="0"/>
              </a:spcAft>
              <a:buSzPts val="1665"/>
              <a:buChar char="•"/>
            </a:pPr>
            <a:r>
              <a:rPr lang="en-US" sz="1665"/>
              <a:t>Sistemele de cultură-creșterea animalelor promovează reciclarea materialelor organice prin utilizarea gunoiului de grajd pentru compost sau direct ca îngrășământ, precum și reziduurile și subprodusele culturilor ca hrană pentru animale.</a:t>
            </a:r>
            <a:endParaRPr sz="1665"/>
          </a:p>
          <a:p>
            <a:pPr indent="-228600" lvl="2" marL="1143000" rtl="0" algn="just">
              <a:lnSpc>
                <a:spcPct val="90000"/>
              </a:lnSpc>
              <a:spcBef>
                <a:spcPts val="333"/>
              </a:spcBef>
              <a:spcAft>
                <a:spcPts val="0"/>
              </a:spcAft>
              <a:buSzPts val="1665"/>
              <a:buChar char="•"/>
            </a:pPr>
            <a:r>
              <a:rPr lang="en-US" sz="1665"/>
              <a:t>În sistemele orez-pește, animalele acvatice contribuie la fertilizarea recoltei de orez și la reducerea dăunătorilor, reducând nevoia de intrări externe de îngrășăminte sau pesticide.</a:t>
            </a:r>
            <a:endParaRPr sz="1665"/>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n-US"/>
              <a:t>REZILIENȚA</a:t>
            </a:r>
            <a:endParaRPr/>
          </a:p>
        </p:txBody>
      </p:sp>
      <p:sp>
        <p:nvSpPr>
          <p:cNvPr id="149" name="Google Shape;149;p9"/>
          <p:cNvSpPr txBox="1"/>
          <p:nvPr>
            <p:ph idx="1" type="body"/>
          </p:nvPr>
        </p:nvSpPr>
        <p:spPr>
          <a:xfrm>
            <a:off x="457200" y="1752600"/>
            <a:ext cx="7987200" cy="43737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US"/>
              <a:t>Reziliența îmbunătățită a oamenilor, comunităților și ecosistemelor este esențială pentru sistemele alimentare și agricole durabile.</a:t>
            </a:r>
            <a:endParaRPr/>
          </a:p>
          <a:p>
            <a:pPr indent="-182880" lvl="1" marL="457200" rtl="0" algn="l">
              <a:spcBef>
                <a:spcPts val="400"/>
              </a:spcBef>
              <a:spcAft>
                <a:spcPts val="0"/>
              </a:spcAft>
              <a:buSzPts val="2000"/>
              <a:buChar char="•"/>
            </a:pPr>
            <a:r>
              <a:rPr lang="en-US"/>
              <a:t>Sistemele agroecologice diversificate sunt mai rezistente - au o capacitate mai mare de recuperare după tulburări, inclusiv evenimente meteorologice extreme, cum ar fi seceta, inundațiile sau uraganele, și de a rezista atacurilor de dăunători și boli</a:t>
            </a:r>
            <a:endParaRPr/>
          </a:p>
          <a:p>
            <a:pPr indent="-182880" lvl="1" marL="457200" rtl="0" algn="l">
              <a:spcBef>
                <a:spcPts val="400"/>
              </a:spcBef>
              <a:spcAft>
                <a:spcPts val="0"/>
              </a:spcAft>
              <a:buSzPts val="2000"/>
              <a:buChar char="•"/>
            </a:pPr>
            <a:r>
              <a:rPr lang="en-US"/>
              <a:t>Abordările agroecologice pot îmbunătăți în egală măsură reziliența socio-economică</a:t>
            </a:r>
            <a:endParaRPr/>
          </a:p>
          <a:p>
            <a:pPr indent="-182880" lvl="1" marL="457200" rtl="0" algn="l">
              <a:spcBef>
                <a:spcPts val="400"/>
              </a:spcBef>
              <a:spcAft>
                <a:spcPts val="0"/>
              </a:spcAft>
              <a:buSzPts val="2000"/>
              <a:buChar char="•"/>
            </a:pPr>
            <a:r>
              <a:rPr lang="en-US"/>
              <a:t>Prin reducerea dependenței de intrări externe, agroecologia poate reduce vulnerabilitatea producătorilor la riscul economic</a:t>
            </a:r>
            <a:endParaRPr/>
          </a:p>
        </p:txBody>
      </p:sp>
    </p:spTree>
  </p:cSld>
  <p:clrMapOvr>
    <a:masterClrMapping/>
  </p:clrMapOvr>
</p:sld>
</file>

<file path=ppt/theme/theme1.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