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</p:sldIdLst>
  <p:sldSz cy="6858000" cx="9144000"/>
  <p:notesSz cx="7315200" cy="9601200"/>
  <p:embeddedFontLst>
    <p:embeddedFont>
      <p:font typeface="Arial Black"/>
      <p:regular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0" roundtripDataSignature="AMtx7mgzVu00MLKBXgDYzqdobnXE44Wgc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0" Type="http://customschemas.google.com/relationships/presentationmetadata" Target="meta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ArialBlack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1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4143587" y="1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hr-H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:notes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hr-HR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2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3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á snímka" showMasterSp="0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/>
          <p:nvPr>
            <p:ph type="ctrTitle"/>
          </p:nvPr>
        </p:nvSpPr>
        <p:spPr>
          <a:xfrm>
            <a:off x="457200" y="1626915"/>
            <a:ext cx="7772400" cy="31736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6600"/>
              <a:buFont typeface="Arial Black"/>
              <a:buNone/>
              <a:defRPr sz="6600" cap="none">
                <a:solidFill>
                  <a:schemeClr val="accent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" type="subTitle"/>
          </p:nvPr>
        </p:nvSpPr>
        <p:spPr>
          <a:xfrm>
            <a:off x="457200" y="4800600"/>
            <a:ext cx="6858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0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20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1" name="Google Shape;21;p5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5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5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  <p:pic>
        <p:nvPicPr>
          <p:cNvPr id="26" name="Google Shape;26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317294" y="188640"/>
            <a:ext cx="1433736" cy="8650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zvislý text" type="vertTx">
  <p:cSld name="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4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4"/>
          <p:cNvSpPr txBox="1"/>
          <p:nvPr>
            <p:ph idx="1" type="body"/>
          </p:nvPr>
        </p:nvSpPr>
        <p:spPr>
          <a:xfrm rot="5400000">
            <a:off x="2080418" y="129382"/>
            <a:ext cx="4373563" cy="76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14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4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4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vislý nadpis a text" type="vertTitleAndTx">
  <p:cSld name="VERTICAL_TITLE_AND_VERTICAL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5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5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15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5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5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1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lavička sekcie" type="secHead">
  <p:cSld name="SECTION_HEADER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457200" y="1447800"/>
            <a:ext cx="7772400" cy="432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7200"/>
              <a:buFont typeface="Arial Black"/>
              <a:buNone/>
              <a:defRPr b="0" sz="7200" cap="none">
                <a:solidFill>
                  <a:schemeClr val="accent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457200" y="228601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0" sz="2000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6" name="Google Shape;36;p7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7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  <p:sp>
        <p:nvSpPr>
          <p:cNvPr id="38" name="Google Shape;38;p7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8"/>
          <p:cNvSpPr txBox="1"/>
          <p:nvPr>
            <p:ph idx="1" type="body"/>
          </p:nvPr>
        </p:nvSpPr>
        <p:spPr>
          <a:xfrm>
            <a:off x="1630680" y="1574800"/>
            <a:ext cx="329184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indent="-381000" lvl="1" marL="914400" algn="l">
              <a:spcBef>
                <a:spcPts val="60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42" name="Google Shape;42;p8"/>
          <p:cNvSpPr txBox="1"/>
          <p:nvPr>
            <p:ph idx="2" type="body"/>
          </p:nvPr>
        </p:nvSpPr>
        <p:spPr>
          <a:xfrm>
            <a:off x="5090160" y="1574800"/>
            <a:ext cx="329184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indent="-381000" lvl="1" marL="914400" algn="l">
              <a:spcBef>
                <a:spcPts val="60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43" name="Google Shape;43;p8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8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anie" type="twoTxTwoObj">
  <p:cSld name="TWO_OBJECTS_WITH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" type="body"/>
          </p:nvPr>
        </p:nvSpPr>
        <p:spPr>
          <a:xfrm>
            <a:off x="1627632" y="1572768"/>
            <a:ext cx="329184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sz="1800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9"/>
          <p:cNvSpPr txBox="1"/>
          <p:nvPr>
            <p:ph idx="2" type="body"/>
          </p:nvPr>
        </p:nvSpPr>
        <p:spPr>
          <a:xfrm>
            <a:off x="1627632" y="2259366"/>
            <a:ext cx="329184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355600" lvl="1" marL="9144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50" name="Google Shape;50;p9"/>
          <p:cNvSpPr txBox="1"/>
          <p:nvPr>
            <p:ph idx="3" type="body"/>
          </p:nvPr>
        </p:nvSpPr>
        <p:spPr>
          <a:xfrm>
            <a:off x="5093208" y="1572768"/>
            <a:ext cx="329184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sz="1800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1" name="Google Shape;51;p9"/>
          <p:cNvSpPr txBox="1"/>
          <p:nvPr>
            <p:ph idx="4" type="body"/>
          </p:nvPr>
        </p:nvSpPr>
        <p:spPr>
          <a:xfrm>
            <a:off x="5093208" y="2259366"/>
            <a:ext cx="329184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355600" lvl="1" marL="9144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52" name="Google Shape;52;p9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9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n nadpis" type="titleOnly">
  <p:cSld name="TITLE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0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0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0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a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1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1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popisom" type="objTx">
  <p:cSld name="OBJECT_WITH_CAPTION_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2"/>
          <p:cNvSpPr txBox="1"/>
          <p:nvPr>
            <p:ph idx="1" type="body"/>
          </p:nvPr>
        </p:nvSpPr>
        <p:spPr>
          <a:xfrm>
            <a:off x="3575050" y="1600200"/>
            <a:ext cx="5111750" cy="4480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1pPr>
            <a:lvl2pPr indent="-406400" lvl="1" marL="914400" algn="l">
              <a:spcBef>
                <a:spcPts val="600"/>
              </a:spcBef>
              <a:spcAft>
                <a:spcPts val="0"/>
              </a:spcAft>
              <a:buSzPts val="2800"/>
              <a:buChar char="•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9pPr>
          </a:lstStyle>
          <a:p/>
        </p:txBody>
      </p:sp>
      <p:sp>
        <p:nvSpPr>
          <p:cNvPr id="66" name="Google Shape;66;p12"/>
          <p:cNvSpPr txBox="1"/>
          <p:nvPr>
            <p:ph idx="2" type="body"/>
          </p:nvPr>
        </p:nvSpPr>
        <p:spPr>
          <a:xfrm>
            <a:off x="457200" y="1600200"/>
            <a:ext cx="3008313" cy="4480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67" name="Google Shape;67;p12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2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2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  <p:sp>
        <p:nvSpPr>
          <p:cNvPr id="70" name="Google Shape;70;p12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ok s popisom" showMasterSp="0" type="picTx">
  <p:cSld name="PICTURE_WITH_CAPTION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3"/>
          <p:cNvSpPr/>
          <p:nvPr>
            <p:ph idx="2" type="pic"/>
          </p:nvPr>
        </p:nvSpPr>
        <p:spPr>
          <a:xfrm>
            <a:off x="-1" y="0"/>
            <a:ext cx="9000877" cy="484632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Google Shape;74;p13"/>
          <p:cNvSpPr txBox="1"/>
          <p:nvPr>
            <p:ph idx="1" type="body"/>
          </p:nvPr>
        </p:nvSpPr>
        <p:spPr>
          <a:xfrm>
            <a:off x="457200" y="5715000"/>
            <a:ext cx="8153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5" name="Google Shape;75;p13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  <p:sp>
        <p:nvSpPr>
          <p:cNvPr id="78" name="Google Shape;78;p13"/>
          <p:cNvSpPr txBox="1"/>
          <p:nvPr>
            <p:ph type="title"/>
          </p:nvPr>
        </p:nvSpPr>
        <p:spPr>
          <a:xfrm>
            <a:off x="457200" y="4953000"/>
            <a:ext cx="8153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 Black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 b="0" i="0" sz="3600" u="none" cap="none" strike="noStrike">
                <a:solidFill>
                  <a:schemeClr val="accent6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4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  <p:sp>
        <p:nvSpPr>
          <p:cNvPr id="15" name="Google Shape;15;p4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4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4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317294" y="188640"/>
            <a:ext cx="1433736" cy="865021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"/>
          <p:cNvSpPr txBox="1"/>
          <p:nvPr>
            <p:ph type="ctrTitle"/>
          </p:nvPr>
        </p:nvSpPr>
        <p:spPr>
          <a:xfrm>
            <a:off x="357158" y="2786058"/>
            <a:ext cx="8072494" cy="129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A5EF"/>
              </a:buClr>
              <a:buSzPts val="4000"/>
              <a:buFont typeface="Calibri"/>
              <a:buNone/>
            </a:pPr>
            <a:r>
              <a:rPr lang="hr-HR" sz="4000">
                <a:solidFill>
                  <a:srgbClr val="08A5EF"/>
                </a:solidFill>
                <a:latin typeface="Calibri"/>
                <a:ea typeface="Calibri"/>
                <a:cs typeface="Calibri"/>
                <a:sym typeface="Calibri"/>
              </a:rPr>
              <a:t>6. </a:t>
            </a:r>
            <a:r>
              <a:rPr lang="hr-HR" sz="4000">
                <a:solidFill>
                  <a:srgbClr val="08A5EF"/>
                </a:solidFill>
                <a:latin typeface="Calibri"/>
                <a:ea typeface="Calibri"/>
                <a:cs typeface="Calibri"/>
                <a:sym typeface="Calibri"/>
              </a:rPr>
              <a:t>Produse și servicii agroturistice</a:t>
            </a:r>
            <a:r>
              <a:rPr lang="hr-HR" sz="4000">
                <a:solidFill>
                  <a:srgbClr val="08A5E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4000">
              <a:solidFill>
                <a:srgbClr val="08A5E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 txBox="1"/>
          <p:nvPr>
            <p:ph idx="1" type="subTitle"/>
          </p:nvPr>
        </p:nvSpPr>
        <p:spPr>
          <a:xfrm>
            <a:off x="642910" y="4000504"/>
            <a:ext cx="7283152" cy="576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rPr lang="hr-HR"/>
              <a:t> </a:t>
            </a:r>
            <a:endParaRPr/>
          </a:p>
        </p:txBody>
      </p:sp>
      <p:pic>
        <p:nvPicPr>
          <p:cNvPr id="99" name="Google Shape;9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2844" y="285728"/>
            <a:ext cx="1928826" cy="549715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"/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55F51"/>
              </a:buClr>
              <a:buSzPts val="1200"/>
              <a:buFont typeface="Arial"/>
              <a:buNone/>
            </a:pPr>
            <a:r>
              <a:rPr b="0" i="0" lang="hr-HR" sz="1200" u="none" cap="none" strike="noStrike">
                <a:solidFill>
                  <a:srgbClr val="455F51"/>
                </a:solidFill>
                <a:latin typeface="Arial"/>
                <a:ea typeface="Arial"/>
                <a:cs typeface="Arial"/>
                <a:sym typeface="Arial"/>
              </a:rPr>
              <a:t>2018-3-HR01-KA205-060151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55F51"/>
              </a:buClr>
              <a:buSzPts val="1200"/>
              <a:buFont typeface="Arial"/>
              <a:buNone/>
            </a:pPr>
            <a:r>
              <a:rPr b="0" i="0" lang="hr-HR" sz="1200" u="none" cap="none" strike="noStrike">
                <a:solidFill>
                  <a:srgbClr val="455F5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01" name="Google Shape;101;p1"/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E7B"/>
              </a:buClr>
              <a:buSzPts val="1800"/>
              <a:buFont typeface="Arial"/>
              <a:buNone/>
            </a:pPr>
            <a:r>
              <a:rPr b="0" i="0" lang="hr-HR" sz="1800" u="none" cap="none" strike="noStrike">
                <a:solidFill>
                  <a:srgbClr val="EF8E7B"/>
                </a:solidFill>
                <a:latin typeface="Arial"/>
                <a:ea typeface="Arial"/>
                <a:cs typeface="Arial"/>
                <a:sym typeface="Arial"/>
              </a:rPr>
              <a:t>Agroturism</a:t>
            </a:r>
            <a:endParaRPr b="0" i="0" sz="1800" u="none" cap="none" strike="noStrike">
              <a:solidFill>
                <a:srgbClr val="EF8E7B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</a:pPr>
            <a:r>
              <a:rPr lang="hr-HR"/>
              <a:t>PRODUSE DE TIP AGROTURISTIC</a:t>
            </a:r>
            <a:endParaRPr/>
          </a:p>
        </p:txBody>
      </p:sp>
      <p:sp>
        <p:nvSpPr>
          <p:cNvPr id="107" name="Google Shape;107;p2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400"/>
              </a:spcBef>
              <a:spcAft>
                <a:spcPts val="0"/>
              </a:spcAft>
              <a:buSzPts val="1800"/>
              <a:buNone/>
            </a:pPr>
            <a:r>
              <a:rPr b="1" lang="hr-HR"/>
              <a:t>Produse tradiționale</a:t>
            </a:r>
            <a:endParaRPr b="1"/>
          </a:p>
          <a:p>
            <a:pPr indent="-228600" lvl="2" marL="11430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b="0" lang="hr-HR"/>
              <a:t>Mâncare, vin</a:t>
            </a:r>
            <a:endParaRPr b="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hr-HR"/>
              <a:t>Vânzări directe la consumatori de produse agricole la fermă</a:t>
            </a:r>
            <a:endParaRPr b="1"/>
          </a:p>
          <a:p>
            <a:pPr indent="-228600" lvl="2" marL="11430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b="0" lang="hr-HR"/>
              <a:t>alege produsele tale,</a:t>
            </a:r>
            <a:endParaRPr b="0"/>
          </a:p>
          <a:p>
            <a:pPr indent="-228600" lvl="2" marL="11430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b="0" lang="hr-HR"/>
              <a:t>copaci de Crăciun tăiați în U,</a:t>
            </a:r>
            <a:endParaRPr b="0"/>
          </a:p>
          <a:p>
            <a:pPr indent="-228600" lvl="2" marL="11430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b="0" lang="hr-HR"/>
              <a:t>piețe la fermă.</a:t>
            </a:r>
            <a:endParaRPr b="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</a:pPr>
            <a:r>
              <a:rPr lang="hr-HR"/>
              <a:t>SERVICII AGROTURISTICE</a:t>
            </a:r>
            <a:endParaRPr/>
          </a:p>
        </p:txBody>
      </p:sp>
      <p:sp>
        <p:nvSpPr>
          <p:cNvPr id="113" name="Google Shape;113;p3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-HR"/>
              <a:t>Oe</a:t>
            </a:r>
            <a:r>
              <a:rPr lang="hr-HR"/>
              <a:t>noturism,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-HR"/>
              <a:t>Rute de ulei de măsline și brânză,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-HR"/>
              <a:t>Turism educațional (de exemplu, tururi școlare),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-HR"/>
              <a:t>Experiențe de muncă la fermă,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-HR"/>
              <a:t>Exemple de activități agroturistice comune,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-HR"/>
              <a:t>Divertisment (de exemplu, plimbări cu fân, labirinturi de porumb, grădini zoologice, hambare bântuite),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-HR"/>
              <a:t>Cazări (de exemplu, petreceri de ziua de naștere, picnic, pensiuni),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-HR"/>
              <a:t>Recreere în aer liber (de exemplu, călărie, vânătoare, pescuit, drumeții, observarea păsărilor)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Základné">
  <a:themeElements>
    <a:clrScheme name="Green Yellow">
      <a:dk1>
        <a:srgbClr val="000000"/>
      </a:dk1>
      <a:lt1>
        <a:srgbClr val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ív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2019-02-10T21:49:04Z</dcterms:created>
  <dc:creator>Zuzana Palková</dc:creator>
</cp:coreProperties>
</file>