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7315200" cy="9601200"/>
  <p:embeddedFontLst>
    <p:embeddedFont>
      <p:font typeface="Arial Black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jjWUUwBVsoV397Dd2MTZRqnn6p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ABF1C7E-CB47-434A-94D3-71D34CA546E0}">
  <a:tblStyle styleId="{2ABF1C7E-CB47-434A-94D3-71D34CA546E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F4FE"/>
          </a:solidFill>
        </a:fill>
      </a:tcStyle>
    </a:wholeTbl>
    <a:band1H>
      <a:tcTxStyle/>
      <a:tcStyle>
        <a:fill>
          <a:solidFill>
            <a:srgbClr val="CFE9FD"/>
          </a:solidFill>
        </a:fill>
      </a:tcStyle>
    </a:band1H>
    <a:band2H>
      <a:tcTxStyle/>
    </a:band2H>
    <a:band1V>
      <a:tcTxStyle/>
      <a:tcStyle>
        <a:fill>
          <a:solidFill>
            <a:srgbClr val="CFE9FD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6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6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6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customschemas.google.com/relationships/presentationmetadata" Target="metadata"/><Relationship Id="rId16" Type="http://schemas.openxmlformats.org/officeDocument/2006/relationships/font" Target="fonts/ArialBlack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1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4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5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5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5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8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8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9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9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19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0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0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7. </a:t>
            </a:r>
            <a:r>
              <a:rPr lang="en-US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Analiza economică și de afaceri a economiei agroturistice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E7B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Agrotourism</a:t>
            </a:r>
            <a:endParaRPr b="0" i="0" sz="1800" u="none" cap="none" strike="noStrike">
              <a:solidFill>
                <a:srgbClr val="EF8E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</a:pPr>
            <a:r>
              <a:rPr lang="en-US" sz="3200"/>
              <a:t>DEZVOLTARE ȘI PLANIFICARE</a:t>
            </a:r>
            <a:endParaRPr sz="3200"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n-US" sz="1850"/>
              <a:t>rolul turismului pentru dezvoltarea economică locală (LED) este de o importanță critică</a:t>
            </a:r>
            <a:endParaRPr sz="1850"/>
          </a:p>
          <a:p>
            <a:pPr indent="-342900" lvl="1" marL="8001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SzPts val="1850"/>
              <a:buChar char="•"/>
            </a:pPr>
            <a:r>
              <a:rPr lang="en-US" sz="1850"/>
              <a:t>vehicul pentru promovarea ocupării forței de muncă locale și a oportunităților de dezvoltare</a:t>
            </a:r>
            <a:endParaRPr sz="1850"/>
          </a:p>
          <a:p>
            <a:pPr indent="-342900" lvl="1" marL="8001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SzPts val="1850"/>
              <a:buChar char="•"/>
            </a:pPr>
            <a:r>
              <a:rPr lang="en-US" sz="1850"/>
              <a:t>inițiative de planificare locală care sunt concepute pentru a construi localități mai degrabă ca centre de consum decât de producție</a:t>
            </a:r>
            <a:endParaRPr sz="1850"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n-US" sz="1850"/>
              <a:t>restructurare rurală în „spații turistice intermediare”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SzPts val="1850"/>
              <a:buChar char="•"/>
            </a:pPr>
            <a:r>
              <a:rPr lang="en-US" sz="1850"/>
              <a:t>catalizator pentru revitalizarea economiilor agrare rurale cu probleme</a:t>
            </a:r>
            <a:endParaRPr sz="1850"/>
          </a:p>
          <a:p>
            <a:pPr indent="-342900" lvl="1" marL="8001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SzPts val="1850"/>
              <a:buChar char="•"/>
            </a:pPr>
            <a:r>
              <a:rPr lang="en-US" sz="1850"/>
              <a:t>beneficii:</a:t>
            </a:r>
            <a:endParaRPr sz="1850"/>
          </a:p>
          <a:p>
            <a:pPr indent="-342900" lvl="2" marL="1485900" rtl="0" algn="l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SzPts val="1665"/>
              <a:buChar char="•"/>
            </a:pPr>
            <a:r>
              <a:rPr lang="en-US" sz="1665"/>
              <a:t>venituri suplimentare pot ajuta: susținerea afacerilor, păstrarea stilurilor de viață rurale, păstrarea terenurilor agricole</a:t>
            </a:r>
            <a:endParaRPr sz="1665"/>
          </a:p>
          <a:p>
            <a:pPr indent="-342900" lvl="2" marL="1485900" rtl="0" algn="l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SzPts val="1665"/>
              <a:buChar char="•"/>
            </a:pPr>
            <a:r>
              <a:rPr lang="en-US" sz="1665"/>
              <a:t>facilități de mediu,</a:t>
            </a:r>
            <a:endParaRPr sz="1665"/>
          </a:p>
          <a:p>
            <a:pPr indent="-342900" lvl="2" marL="1485900" rtl="0" algn="l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SzPts val="1665"/>
              <a:buChar char="•"/>
            </a:pPr>
            <a:r>
              <a:rPr lang="en-US" sz="1665"/>
              <a:t>oportunități recreative,</a:t>
            </a:r>
            <a:endParaRPr sz="1665"/>
          </a:p>
          <a:p>
            <a:pPr indent="-342900" lvl="2" marL="1485900" rtl="0" algn="l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SzPts val="1665"/>
              <a:buChar char="•"/>
            </a:pPr>
            <a:r>
              <a:rPr lang="en-US" sz="1665"/>
              <a:t>managementul peisajului,</a:t>
            </a:r>
            <a:endParaRPr sz="1665"/>
          </a:p>
          <a:p>
            <a:pPr indent="-342900" lvl="2" marL="1485900" rtl="0" algn="l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SzPts val="1665"/>
              <a:buChar char="•"/>
            </a:pPr>
            <a:r>
              <a:rPr lang="en-US" sz="1665"/>
              <a:t>biodiversitatea și conservarea culturală</a:t>
            </a:r>
            <a:endParaRPr sz="1665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n-US"/>
              <a:t>FACTORII CARE DETERMINĂ PREȚUL</a:t>
            </a:r>
            <a:endParaRPr/>
          </a:p>
        </p:txBody>
      </p:sp>
      <p:grpSp>
        <p:nvGrpSpPr>
          <p:cNvPr id="114" name="Google Shape;114;p3"/>
          <p:cNvGrpSpPr/>
          <p:nvPr/>
        </p:nvGrpSpPr>
        <p:grpSpPr>
          <a:xfrm>
            <a:off x="1752401" y="1752600"/>
            <a:ext cx="5029596" cy="4373563"/>
            <a:chOff x="1295201" y="0"/>
            <a:chExt cx="5029596" cy="4373563"/>
          </a:xfrm>
        </p:grpSpPr>
        <p:sp>
          <p:nvSpPr>
            <p:cNvPr id="115" name="Google Shape;115;p3"/>
            <p:cNvSpPr/>
            <p:nvPr/>
          </p:nvSpPr>
          <p:spPr>
            <a:xfrm>
              <a:off x="1295201" y="0"/>
              <a:ext cx="4373563" cy="4373563"/>
            </a:xfrm>
            <a:prstGeom prst="triangle">
              <a:avLst>
                <a:gd fmla="val 50000" name="adj"/>
              </a:avLst>
            </a:prstGeom>
            <a:solidFill>
              <a:srgbClr val="4CB3CE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3481982" y="439705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4CB3C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3"/>
            <p:cNvSpPr txBox="1"/>
            <p:nvPr/>
          </p:nvSpPr>
          <p:spPr>
            <a:xfrm>
              <a:off x="3507252" y="464975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</a:rPr>
                <a:t>Costul produsului</a:t>
              </a:r>
              <a:endPara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3481982" y="1022064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4CB6D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3"/>
            <p:cNvSpPr txBox="1"/>
            <p:nvPr/>
          </p:nvSpPr>
          <p:spPr>
            <a:xfrm>
              <a:off x="3507252" y="1047334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None/>
              </a:pPr>
              <a:r>
                <a:rPr lang="en-US" sz="1300">
                  <a:solidFill>
                    <a:schemeClr val="dk1"/>
                  </a:solidFill>
                </a:rPr>
                <a:t>Utilitatea și cererea</a:t>
              </a:r>
              <a:endPara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3481982" y="1604422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4CB9E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3"/>
            <p:cNvSpPr txBox="1"/>
            <p:nvPr/>
          </p:nvSpPr>
          <p:spPr>
            <a:xfrm>
              <a:off x="3507252" y="1629692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None/>
              </a:pPr>
              <a:r>
                <a:rPr lang="en-US" sz="1300">
                  <a:solidFill>
                    <a:schemeClr val="dk1"/>
                  </a:solidFill>
                </a:rPr>
                <a:t>Extinderea concurenței pe piață</a:t>
              </a:r>
              <a:endPara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3481982" y="2186781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4DBC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3"/>
            <p:cNvSpPr txBox="1"/>
            <p:nvPr/>
          </p:nvSpPr>
          <p:spPr>
            <a:xfrm>
              <a:off x="3507252" y="2212051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None/>
              </a:pPr>
              <a:r>
                <a:rPr lang="en-US" sz="1200">
                  <a:solidFill>
                    <a:schemeClr val="dk1"/>
                  </a:solidFill>
                </a:rPr>
                <a:t>Reglementări guvernamentale și legale</a:t>
              </a:r>
              <a:endPara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3481982" y="2769140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4EC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3"/>
            <p:cNvSpPr txBox="1"/>
            <p:nvPr/>
          </p:nvSpPr>
          <p:spPr>
            <a:xfrm>
              <a:off x="3507252" y="2794410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700">
                  <a:solidFill>
                    <a:srgbClr val="1E5E70"/>
                  </a:solidFill>
                </a:rPr>
                <a:t>Obiective de stabilire a prețurilor</a:t>
              </a:r>
              <a:endParaRPr b="1" i="0" sz="1600" u="none" cap="none" strike="noStrike">
                <a:solidFill>
                  <a:srgbClr val="1E5E7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3481982" y="3351498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50C2F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3"/>
            <p:cNvSpPr txBox="1"/>
            <p:nvPr/>
          </p:nvSpPr>
          <p:spPr>
            <a:xfrm>
              <a:off x="3507252" y="3376768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</a:rPr>
                <a:t>Metode de marketing utilizate</a:t>
              </a:r>
              <a:endPara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 txBox="1"/>
          <p:nvPr>
            <p:ph type="title"/>
          </p:nvPr>
        </p:nvSpPr>
        <p:spPr>
          <a:xfrm>
            <a:off x="457200" y="152725"/>
            <a:ext cx="6731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n-US"/>
              <a:t>OBIECTIVELE PREȚURILOR PENTRU ORICE AFACERE</a:t>
            </a:r>
            <a:endParaRPr/>
          </a:p>
        </p:txBody>
      </p:sp>
      <p:grpSp>
        <p:nvGrpSpPr>
          <p:cNvPr id="133" name="Google Shape;133;p4"/>
          <p:cNvGrpSpPr/>
          <p:nvPr/>
        </p:nvGrpSpPr>
        <p:grpSpPr>
          <a:xfrm>
            <a:off x="2080418" y="1752600"/>
            <a:ext cx="4373563" cy="4373563"/>
            <a:chOff x="1623218" y="0"/>
            <a:chExt cx="4373563" cy="4373563"/>
          </a:xfrm>
        </p:grpSpPr>
        <p:sp>
          <p:nvSpPr>
            <p:cNvPr id="134" name="Google Shape;134;p4"/>
            <p:cNvSpPr/>
            <p:nvPr/>
          </p:nvSpPr>
          <p:spPr>
            <a:xfrm>
              <a:off x="1623218" y="0"/>
              <a:ext cx="4373563" cy="4373563"/>
            </a:xfrm>
            <a:prstGeom prst="diamond">
              <a:avLst/>
            </a:prstGeom>
            <a:solidFill>
              <a:srgbClr val="CFE4E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2038706" y="415488"/>
              <a:ext cx="1705689" cy="1705689"/>
            </a:xfrm>
            <a:prstGeom prst="roundRect">
              <a:avLst>
                <a:gd fmla="val 16667" name="adj"/>
              </a:avLst>
            </a:prstGeom>
            <a:solidFill>
              <a:srgbClr val="4CB3CE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4"/>
            <p:cNvSpPr txBox="1"/>
            <p:nvPr/>
          </p:nvSpPr>
          <p:spPr>
            <a:xfrm>
              <a:off x="2121971" y="498753"/>
              <a:ext cx="1539159" cy="15391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1.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</a:rPr>
                <a:t>Maximizarea profitului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3875603" y="415488"/>
              <a:ext cx="1705689" cy="1705689"/>
            </a:xfrm>
            <a:prstGeom prst="roundRect">
              <a:avLst>
                <a:gd fmla="val 16667" name="adj"/>
              </a:avLst>
            </a:prstGeom>
            <a:solidFill>
              <a:srgbClr val="4CB8DD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4"/>
            <p:cNvSpPr txBox="1"/>
            <p:nvPr/>
          </p:nvSpPr>
          <p:spPr>
            <a:xfrm>
              <a:off x="3958868" y="498753"/>
              <a:ext cx="1539159" cy="15391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b="0" i="0" lang="en-US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</a:t>
              </a:r>
              <a:endParaRPr b="0" i="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b="0" i="0" lang="en-US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Obtinerea managementului cotei de piata</a:t>
              </a:r>
              <a:endParaRPr b="0" i="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2038706" y="2252384"/>
              <a:ext cx="1705689" cy="1705689"/>
            </a:xfrm>
            <a:prstGeom prst="roundRect">
              <a:avLst>
                <a:gd fmla="val 16667" name="adj"/>
              </a:avLst>
            </a:prstGeom>
            <a:solidFill>
              <a:srgbClr val="4DBEEB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4"/>
            <p:cNvSpPr txBox="1"/>
            <p:nvPr/>
          </p:nvSpPr>
          <p:spPr>
            <a:xfrm>
              <a:off x="2038700" y="2335650"/>
              <a:ext cx="1622400" cy="153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3.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800">
                  <a:solidFill>
                    <a:schemeClr val="lt1"/>
                  </a:solidFill>
                </a:rPr>
                <a:t>Supravietuirea pe o piata competitiva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3875603" y="2252384"/>
              <a:ext cx="1705689" cy="1705689"/>
            </a:xfrm>
            <a:prstGeom prst="roundRect">
              <a:avLst>
                <a:gd fmla="val 16667" name="adj"/>
              </a:avLst>
            </a:prstGeom>
            <a:solidFill>
              <a:srgbClr val="50C2F7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4"/>
            <p:cNvSpPr txBox="1"/>
            <p:nvPr/>
          </p:nvSpPr>
          <p:spPr>
            <a:xfrm>
              <a:off x="3875625" y="2335650"/>
              <a:ext cx="1622400" cy="153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4.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</a:rPr>
                <a:t>Obtinerea leadershipului in calitatea produselor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n-US"/>
              <a:t>MANAGEMENTUL SITE-ULUI</a:t>
            </a:r>
            <a:endParaRPr/>
          </a:p>
        </p:txBody>
      </p:sp>
      <p:sp>
        <p:nvSpPr>
          <p:cNvPr id="148" name="Google Shape;148;p5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Cele mai bune practici de management pentru o afacere agroturistică includ: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2000"/>
              <a:buAutoNum type="arabicParenR"/>
            </a:pPr>
            <a:r>
              <a:rPr lang="en-US"/>
              <a:t>oferirea unei experiențe autentice la fermă,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2000"/>
              <a:buAutoNum type="arabicParenR"/>
            </a:pPr>
            <a:r>
              <a:rPr lang="en-US"/>
              <a:t>oferirea unei experiențe educaționale,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2000"/>
              <a:buAutoNum type="arabicParenR"/>
            </a:pPr>
            <a:r>
              <a:rPr lang="en-US"/>
              <a:t>oferirea unui serviciu excelent pentru clienți,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2000"/>
              <a:buAutoNum type="arabicParenR"/>
            </a:pPr>
            <a:r>
              <a:rPr lang="en-US"/>
              <a:t>asigurarea de facilități publice adecvate,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2000"/>
              <a:buAutoNum type="arabicParenR"/>
            </a:pPr>
            <a:r>
              <a:rPr lang="en-US"/>
              <a:t>menținerea unui mediu sigur și accesibil,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2000"/>
              <a:buAutoNum type="arabicParenR"/>
            </a:pPr>
            <a:r>
              <a:rPr lang="en-US"/>
              <a:t>crearea unor relații comunitare bune și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2000"/>
              <a:buAutoNum type="arabicParenR"/>
            </a:pPr>
            <a:r>
              <a:rPr lang="en-US"/>
              <a:t>planificarea pentru viitorul dvs. financiar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n-US"/>
              <a:t>EVALUAREA POTENȚIALULUI</a:t>
            </a:r>
            <a:endParaRPr/>
          </a:p>
        </p:txBody>
      </p:sp>
      <p:sp>
        <p:nvSpPr>
          <p:cNvPr id="154" name="Google Shape;154;p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Odată ce ați simțit interesele vizitatorilor, tendințele pieței și gama de activități posibile, următorul pas este de a evalua modul în care agroturismul se potrivește abilităților și intereselor dvs., proprietății dvs. și pieței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E5E70"/>
              </a:buClr>
              <a:buSzPts val="2000"/>
              <a:buNone/>
            </a:pPr>
            <a:r>
              <a:rPr lang="en-US">
                <a:solidFill>
                  <a:srgbClr val="1E5E70"/>
                </a:solidFill>
              </a:rPr>
              <a:t>AUTOEVALUĂRI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Este Agroturismul potrivit pentru dvs. și familia dvs.?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Proprietatea dvs. este potrivită pentru agroturism?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Aveți timp?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Există o bază de clienți pentru ideea dvs.?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Ce conexiuni sunt importante pentru succesul dvs.?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" name="Google Shape;159;p7"/>
          <p:cNvGraphicFramePr/>
          <p:nvPr/>
        </p:nvGraphicFramePr>
        <p:xfrm>
          <a:off x="683568" y="105273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{2ABF1C7E-CB47-434A-94D3-71D34CA546E0}</a:tableStyleId>
              </a:tblPr>
              <a:tblGrid>
                <a:gridCol w="4032450"/>
                <a:gridCol w="40324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/>
                        <a:t>M</a:t>
                      </a:r>
                      <a:r>
                        <a:rPr lang="en-US"/>
                        <a:t>it</a:t>
                      </a:r>
                      <a:endParaRPr sz="1400" u="none" cap="none" strike="noStrike"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/>
                        <a:t>Reali</a:t>
                      </a:r>
                      <a:r>
                        <a:rPr lang="en-US"/>
                        <a:t>tate</a:t>
                      </a:r>
                      <a:endParaRPr/>
                    </a:p>
                  </a:txBody>
                  <a:tcPr marT="76200" marB="76200" marR="76200" marL="7620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Agroturismul necesită multă investiție financiară.</a:t>
                      </a:r>
                      <a:endParaRPr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Numărul de active pe care le aveți deja vă poate surprinde.</a:t>
                      </a:r>
                      <a:endParaRPr/>
                    </a:p>
                  </a:txBody>
                  <a:tcPr marT="76200" marB="76200" marR="76200" marL="7620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Agroturismul înseamnă că nu ai niciodată o pauză.</a:t>
                      </a:r>
                      <a:endParaRPr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Există multe activități din care să alegeți. Ești propriul tău șef și poți alege când vrei să funcționeze afacerea agroturistică.</a:t>
                      </a:r>
                      <a:endParaRPr/>
                    </a:p>
                  </a:txBody>
                  <a:tcPr marT="76200" marB="76200" marR="76200" marL="7620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Agroturismul necesită multe schimbări mari.</a:t>
                      </a:r>
                      <a:endParaRPr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Puteți decide ce funcționează cel mai bine pentru locația dvs., astfel încât necesitatea modificărilor va depinde de viziunea dvs. asupra noii afaceri.</a:t>
                      </a:r>
                      <a:endParaRPr/>
                    </a:p>
                  </a:txBody>
                  <a:tcPr marT="76200" marB="76200" marR="76200" marL="7620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Agroturismul necesită multă experiență pentru a avea succes.</a:t>
                      </a:r>
                      <a:endParaRPr sz="1400" u="none" cap="none" strike="noStrike"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Bazele succesului agroturismului necesită o bună planificare și gestionare. Acest lucru necesită diligență și nu neapărat multă experiență.</a:t>
                      </a:r>
                      <a:endParaRPr/>
                    </a:p>
                  </a:txBody>
                  <a:tcPr marT="76200" marB="76200" marR="76200" marL="7620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Începerea unei afaceri agroturistice necesită noi angajați.</a:t>
                      </a:r>
                      <a:endParaRPr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Puteți decide cât de mare va fi afacerea dvs. Multe activități necesită doar abilitățile dvs.</a:t>
                      </a:r>
                      <a:endParaRPr/>
                    </a:p>
                  </a:txBody>
                  <a:tcPr marT="76200" marB="76200" marR="76200" marL="7620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Agroturismul înseamnă că un număr mare de oameni vor fi pe pământul meu.</a:t>
                      </a:r>
                      <a:endParaRPr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Vă puteți controla nivelul de confort alături de vizitatori. Puteți fi activ în agroturism chiar și cu un singur client la un moment dat.</a:t>
                      </a:r>
                      <a:endParaRPr/>
                    </a:p>
                  </a:txBody>
                  <a:tcPr marT="76200" marB="76200" marR="76200" marL="7620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Agroturistii sunt enervanți și vor fi o pacoste.</a:t>
                      </a:r>
                      <a:endParaRPr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Puteți asocia activitățile de agroturism cu lucrurile care vă interesează. O potrivire bună va însemna că este mai probabil să atrageți oameni cu care vă puteți comunica.</a:t>
                      </a:r>
                      <a:endParaRPr/>
                    </a:p>
                  </a:txBody>
                  <a:tcPr marT="76200" marB="76200" marR="76200" marL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n-US"/>
              <a:t>POTENȚIAL VERSUS VALOARE</a:t>
            </a:r>
            <a:endParaRPr/>
          </a:p>
        </p:txBody>
      </p:sp>
      <p:sp>
        <p:nvSpPr>
          <p:cNvPr id="165" name="Google Shape;165;p8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Cum definiți valoarea? O puteți măsura? Cât valorează produsele și serviciile dvs. pentru clienți?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rgbClr val="1E5E70"/>
              </a:buClr>
              <a:buSzPts val="2000"/>
              <a:buNone/>
            </a:pPr>
            <a:r>
              <a:rPr i="1" lang="en-US">
                <a:solidFill>
                  <a:srgbClr val="1E5E70"/>
                </a:solidFill>
              </a:rPr>
              <a:t>Modele de valoare pentru clienți - reprezentări bazate pe date ale valorii, în termeni monetari, a ceea ce face sau ar putea face furnizorul pentru clienții săi</a:t>
            </a:r>
            <a:endParaRPr i="1">
              <a:solidFill>
                <a:srgbClr val="1E5E7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66" name="Google Shape;16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3568" y="3717032"/>
            <a:ext cx="8096250" cy="286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n-US"/>
              <a:t>CONSUMATORI</a:t>
            </a:r>
            <a:endParaRPr/>
          </a:p>
        </p:txBody>
      </p:sp>
      <p:sp>
        <p:nvSpPr>
          <p:cNvPr id="172" name="Google Shape;172;p9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Cine sunt consumatorii de agroturism?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Demografic: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un interval de vârstă extins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au de obicei un nivel economic și educațional ridicat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căută relaxare (evadare din viața de zi cu zi de la oraș)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Activități: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activitățile la fermă bazate pe experiențe educaționale și naturale sunt cele mai populare, urmate de activități culinare și alimentare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Canale de promovare: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experiențe și recomandări anterioare, căutare personală pe web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