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7315200" cy="9601200"/>
  <p:embeddedFontLst>
    <p:embeddedFont>
      <p:font typeface="Arial Black"/>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8" roundtripDataSignature="AMtx7mjZnuXfer0gO6w6Sx7vZ5nWUf9L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rialBlack-regular.fnt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hr-H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hr-HR"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2: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05" name="Google Shape;105;p2: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hr-H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3"/>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3"/>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3"/>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3"/>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hr-HR"/>
              <a:t>‹#›</a:t>
            </a:fld>
            <a:endParaRPr/>
          </a:p>
        </p:txBody>
      </p:sp>
      <p:pic>
        <p:nvPicPr>
          <p:cNvPr id="26" name="Google Shape;26;p13"/>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2"/>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3"/>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5"/>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6" name="Google Shape;36;p15"/>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7" name="Google Shape;37;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40" name="Shape 40"/>
        <p:cNvGrpSpPr/>
        <p:nvPr/>
      </p:nvGrpSpPr>
      <p:grpSpPr>
        <a:xfrm>
          <a:off x="0" y="0"/>
          <a:ext cx="0" cy="0"/>
          <a:chOff x="0" y="0"/>
          <a:chExt cx="0" cy="0"/>
        </a:xfrm>
      </p:grpSpPr>
      <p:sp>
        <p:nvSpPr>
          <p:cNvPr id="41" name="Google Shape;41;p16"/>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2" name="Google Shape;42;p16"/>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3" name="Google Shape;43;p16"/>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44" name="Google Shape;44;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hr-HR"/>
              <a:t>‹#›</a:t>
            </a:fld>
            <a:endParaRPr/>
          </a:p>
        </p:txBody>
      </p:sp>
      <p:sp>
        <p:nvSpPr>
          <p:cNvPr id="47" name="Google Shape;47;p16"/>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6"/>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49" name="Shape 49"/>
        <p:cNvGrpSpPr/>
        <p:nvPr/>
      </p:nvGrpSpPr>
      <p:grpSpPr>
        <a:xfrm>
          <a:off x="0" y="0"/>
          <a:ext cx="0" cy="0"/>
          <a:chOff x="0" y="0"/>
          <a:chExt cx="0" cy="0"/>
        </a:xfrm>
      </p:grpSpPr>
      <p:sp>
        <p:nvSpPr>
          <p:cNvPr id="50" name="Google Shape;50;p17"/>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7"/>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52" name="Google Shape;52;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
        <p:nvSpPr>
          <p:cNvPr id="54" name="Google Shape;54;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55" name="Shape 55"/>
        <p:cNvGrpSpPr/>
        <p:nvPr/>
      </p:nvGrpSpPr>
      <p:grpSpPr>
        <a:xfrm>
          <a:off x="0" y="0"/>
          <a:ext cx="0" cy="0"/>
          <a:chOff x="0" y="0"/>
          <a:chExt cx="0" cy="0"/>
        </a:xfrm>
      </p:grpSpPr>
      <p:sp>
        <p:nvSpPr>
          <p:cNvPr id="56" name="Google Shape;56;p1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8"/>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8" name="Google Shape;58;p18"/>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9" name="Google Shape;59;p18"/>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60" name="Google Shape;60;p18"/>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61" name="Google Shape;61;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64" name="Shape 64"/>
        <p:cNvGrpSpPr/>
        <p:nvPr/>
      </p:nvGrpSpPr>
      <p:grpSpPr>
        <a:xfrm>
          <a:off x="0" y="0"/>
          <a:ext cx="0" cy="0"/>
          <a:chOff x="0" y="0"/>
          <a:chExt cx="0" cy="0"/>
        </a:xfrm>
      </p:grpSpPr>
      <p:sp>
        <p:nvSpPr>
          <p:cNvPr id="65" name="Google Shape;65;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9" name="Shape 69"/>
        <p:cNvGrpSpPr/>
        <p:nvPr/>
      </p:nvGrpSpPr>
      <p:grpSpPr>
        <a:xfrm>
          <a:off x="0" y="0"/>
          <a:ext cx="0" cy="0"/>
          <a:chOff x="0" y="0"/>
          <a:chExt cx="0" cy="0"/>
        </a:xfrm>
      </p:grpSpPr>
      <p:sp>
        <p:nvSpPr>
          <p:cNvPr id="70" name="Google Shape;70;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73" name="Shape 73"/>
        <p:cNvGrpSpPr/>
        <p:nvPr/>
      </p:nvGrpSpPr>
      <p:grpSpPr>
        <a:xfrm>
          <a:off x="0" y="0"/>
          <a:ext cx="0" cy="0"/>
          <a:chOff x="0" y="0"/>
          <a:chExt cx="0" cy="0"/>
        </a:xfrm>
      </p:grpSpPr>
      <p:sp>
        <p:nvSpPr>
          <p:cNvPr id="74" name="Google Shape;74;p21"/>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75" name="Google Shape;75;p21"/>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6" name="Google Shape;76;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hr-HR"/>
              <a:t>‹#›</a:t>
            </a:fld>
            <a:endParaRPr/>
          </a:p>
        </p:txBody>
      </p:sp>
      <p:sp>
        <p:nvSpPr>
          <p:cNvPr id="79" name="Google Shape;79;p2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hr-HR"/>
              <a:t>‹#›</a:t>
            </a:fld>
            <a:endParaRPr/>
          </a:p>
        </p:txBody>
      </p:sp>
      <p:sp>
        <p:nvSpPr>
          <p:cNvPr id="15" name="Google Shape;15;p12"/>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2"/>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2"/>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ales-management-slides.com/marketing-strategy-present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hr-HR" sz="4000">
                <a:solidFill>
                  <a:srgbClr val="08A5EF"/>
                </a:solidFill>
                <a:latin typeface="Calibri"/>
                <a:ea typeface="Calibri"/>
                <a:cs typeface="Calibri"/>
                <a:sym typeface="Calibri"/>
              </a:rPr>
              <a:t>8. </a:t>
            </a:r>
            <a:r>
              <a:rPr lang="hr-HR" sz="4000">
                <a:solidFill>
                  <a:srgbClr val="08A5EF"/>
                </a:solidFill>
                <a:latin typeface="Calibri"/>
                <a:ea typeface="Calibri"/>
                <a:cs typeface="Calibri"/>
                <a:sym typeface="Calibri"/>
              </a:rPr>
              <a:t>Marketing agroturistic</a:t>
            </a:r>
            <a:endParaRPr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hr-HR"/>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455F51"/>
              </a:buClr>
              <a:buSzPts val="1200"/>
              <a:buFont typeface="Arial"/>
              <a:buNone/>
            </a:pPr>
            <a:r>
              <a:rPr b="0" i="0" lang="hr-HR" sz="1200" u="none" cap="none" strike="noStrike">
                <a:solidFill>
                  <a:srgbClr val="455F51"/>
                </a:solidFill>
                <a:latin typeface="Arial"/>
                <a:ea typeface="Arial"/>
                <a:cs typeface="Arial"/>
                <a:sym typeface="Arial"/>
              </a:rPr>
              <a:t>2018-3-HR01-KA205-060151</a:t>
            </a:r>
            <a:endParaRPr/>
          </a:p>
          <a:p>
            <a:pPr indent="0" lvl="0" marL="0" marR="0" rtl="0" algn="ctr">
              <a:lnSpc>
                <a:spcPct val="100000"/>
              </a:lnSpc>
              <a:spcBef>
                <a:spcPts val="0"/>
              </a:spcBef>
              <a:spcAft>
                <a:spcPts val="0"/>
              </a:spcAft>
              <a:buClr>
                <a:srgbClr val="455F51"/>
              </a:buClr>
              <a:buSzPts val="1200"/>
              <a:buFont typeface="Arial"/>
              <a:buNone/>
            </a:pPr>
            <a:r>
              <a:rPr b="0" i="0" lang="hr-HR" sz="1200" u="none" cap="none" strike="noStrike">
                <a:solidFill>
                  <a:srgbClr val="455F51"/>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EF8E7B"/>
              </a:buClr>
              <a:buSzPts val="1800"/>
              <a:buFont typeface="Arial"/>
              <a:buNone/>
            </a:pPr>
            <a:r>
              <a:rPr b="0" i="0" lang="hr-HR" sz="1800" u="none" cap="none" strike="noStrike">
                <a:solidFill>
                  <a:srgbClr val="EF8E7B"/>
                </a:solidFill>
                <a:latin typeface="Arial"/>
                <a:ea typeface="Arial"/>
                <a:cs typeface="Arial"/>
                <a:sym typeface="Arial"/>
              </a:rPr>
              <a:t>Agrotourism</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Black"/>
              <a:buNone/>
            </a:pPr>
            <a:r>
              <a:rPr lang="hr-HR"/>
              <a:t>MARKETING DIGITAL ȘI SOCIAL MEDIA</a:t>
            </a:r>
            <a:endParaRPr/>
          </a:p>
        </p:txBody>
      </p:sp>
      <p:sp>
        <p:nvSpPr>
          <p:cNvPr id="168" name="Google Shape;168;p10"/>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1540"/>
              <a:buNone/>
            </a:pPr>
            <a:r>
              <a:rPr lang="hr-HR" sz="1540"/>
              <a:t>Marketingul digital se referă la implementarea unei varietăți de canale de marketing media personalizate pentru a atinge oricare dintre următoarele obiective:</a:t>
            </a:r>
            <a:endParaRPr/>
          </a:p>
          <a:p>
            <a:pPr indent="0" lvl="0" marL="0" rtl="0" algn="l">
              <a:lnSpc>
                <a:spcPct val="80000"/>
              </a:lnSpc>
              <a:spcBef>
                <a:spcPts val="908"/>
              </a:spcBef>
              <a:spcAft>
                <a:spcPts val="0"/>
              </a:spcAft>
              <a:buClr>
                <a:schemeClr val="dk1"/>
              </a:buClr>
              <a:buSzPts val="1540"/>
              <a:buNone/>
            </a:pPr>
            <a:r>
              <a:t/>
            </a:r>
            <a:endParaRPr sz="1540"/>
          </a:p>
          <a:p>
            <a:pPr indent="-457200" lvl="0" marL="457200" rtl="0" algn="l">
              <a:lnSpc>
                <a:spcPct val="80000"/>
              </a:lnSpc>
              <a:spcBef>
                <a:spcPts val="908"/>
              </a:spcBef>
              <a:spcAft>
                <a:spcPts val="0"/>
              </a:spcAft>
              <a:buSzPts val="1540"/>
              <a:buChar char="•"/>
            </a:pPr>
            <a:r>
              <a:rPr lang="hr-HR" sz="1540"/>
              <a:t>Pentru a vă dezvolta vânzările și profiturile de produse sau servicii</a:t>
            </a:r>
            <a:endParaRPr sz="1540"/>
          </a:p>
          <a:p>
            <a:pPr indent="-457200" lvl="0" marL="457200" rtl="0" algn="l">
              <a:lnSpc>
                <a:spcPct val="80000"/>
              </a:lnSpc>
              <a:spcBef>
                <a:spcPts val="908"/>
              </a:spcBef>
              <a:spcAft>
                <a:spcPts val="0"/>
              </a:spcAft>
              <a:buSzPts val="1540"/>
              <a:buChar char="•"/>
            </a:pPr>
            <a:r>
              <a:rPr lang="hr-HR" sz="1540"/>
              <a:t>Pentru a crește gradul de conștientizare a mărcii și a construi o relație puternică cu publicul țintă</a:t>
            </a:r>
            <a:endParaRPr sz="1540"/>
          </a:p>
          <a:p>
            <a:pPr indent="-457200" lvl="0" marL="457200" rtl="0" algn="l">
              <a:lnSpc>
                <a:spcPct val="80000"/>
              </a:lnSpc>
              <a:spcBef>
                <a:spcPts val="908"/>
              </a:spcBef>
              <a:spcAft>
                <a:spcPts val="0"/>
              </a:spcAft>
              <a:buSzPts val="1540"/>
              <a:buChar char="•"/>
            </a:pPr>
            <a:r>
              <a:rPr lang="hr-HR" sz="1540"/>
              <a:t>Crearea și adăugarea de valoare</a:t>
            </a:r>
            <a:endParaRPr sz="1540"/>
          </a:p>
          <a:p>
            <a:pPr indent="-457200" lvl="0" marL="457200" rtl="0" algn="l">
              <a:lnSpc>
                <a:spcPct val="80000"/>
              </a:lnSpc>
              <a:spcBef>
                <a:spcPts val="908"/>
              </a:spcBef>
              <a:spcAft>
                <a:spcPts val="0"/>
              </a:spcAft>
              <a:buSzPts val="1540"/>
              <a:buChar char="•"/>
            </a:pPr>
            <a:r>
              <a:rPr lang="hr-HR" sz="1540"/>
              <a:t>Promovarea produselor sau serviciilor sau marca</a:t>
            </a:r>
            <a:endParaRPr sz="1540"/>
          </a:p>
          <a:p>
            <a:pPr indent="-457200" lvl="0" marL="457200" rtl="0" algn="l">
              <a:lnSpc>
                <a:spcPct val="80000"/>
              </a:lnSpc>
              <a:spcBef>
                <a:spcPts val="908"/>
              </a:spcBef>
              <a:spcAft>
                <a:spcPts val="0"/>
              </a:spcAft>
              <a:buSzPts val="1540"/>
              <a:buChar char="•"/>
            </a:pPr>
            <a:r>
              <a:rPr lang="hr-HR" sz="1540"/>
              <a:t>Si multe altele!</a:t>
            </a:r>
            <a:endParaRPr sz="1540"/>
          </a:p>
        </p:txBody>
      </p:sp>
      <p:sp>
        <p:nvSpPr>
          <p:cNvPr id="169" name="Google Shape;169;p10"/>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1540"/>
              <a:buNone/>
            </a:pPr>
            <a:r>
              <a:rPr lang="hr-HR" sz="1540"/>
              <a:t>Marketingul prin intermediul social media este doar un aspect al marketingului digital.</a:t>
            </a:r>
            <a:endParaRPr sz="1540"/>
          </a:p>
          <a:p>
            <a:pPr indent="0" lvl="0" marL="0" rtl="0" algn="l">
              <a:lnSpc>
                <a:spcPct val="80000"/>
              </a:lnSpc>
              <a:spcBef>
                <a:spcPts val="908"/>
              </a:spcBef>
              <a:spcAft>
                <a:spcPts val="0"/>
              </a:spcAft>
              <a:buClr>
                <a:schemeClr val="dk1"/>
              </a:buClr>
              <a:buSzPts val="1540"/>
              <a:buNone/>
            </a:pPr>
            <a:r>
              <a:rPr lang="hr-HR" sz="1540"/>
              <a:t>Aceasta implică utilizarea canalelor de socializare, cum ar fi Facebook, Twitter, Instagram, YouTube, Goggle +, Snapchat, etc. pentru a vă comercializa produsele, serviciile sau marca.</a:t>
            </a:r>
            <a:endParaRPr sz="1540"/>
          </a:p>
          <a:p>
            <a:pPr indent="0" lvl="0" marL="0" rtl="0" algn="l">
              <a:lnSpc>
                <a:spcPct val="80000"/>
              </a:lnSpc>
              <a:spcBef>
                <a:spcPts val="908"/>
              </a:spcBef>
              <a:spcAft>
                <a:spcPts val="0"/>
              </a:spcAft>
              <a:buClr>
                <a:schemeClr val="dk1"/>
              </a:buClr>
              <a:buSzPts val="1540"/>
              <a:buNone/>
            </a:pPr>
            <a:r>
              <a:rPr lang="hr-HR" sz="1540"/>
              <a:t>De obicei, presupune implicarea publicului țintă, adepții, căutarea influencerilor din industrie, postarea de conținut proaspăt și unic, organizarea de concursuri și adoptarea unei varietăți de alte mijloace pentru a atrage atenția publicului prezent pe diferite canale de social media.</a:t>
            </a:r>
            <a:endParaRPr sz="154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pic>
        <p:nvPicPr>
          <p:cNvPr id="174" name="Google Shape;174;p11"/>
          <p:cNvPicPr preferRelativeResize="0"/>
          <p:nvPr>
            <p:ph idx="2" type="pic"/>
          </p:nvPr>
        </p:nvPicPr>
        <p:blipFill rotWithShape="1">
          <a:blip r:embed="rId3">
            <a:alphaModFix/>
          </a:blip>
          <a:srcRect b="14851" l="0" r="0" t="14852"/>
          <a:stretch/>
        </p:blipFill>
        <p:spPr>
          <a:xfrm>
            <a:off x="-1" y="0"/>
            <a:ext cx="9000877" cy="4846320"/>
          </a:xfrm>
          <a:prstGeom prst="rect">
            <a:avLst/>
          </a:prstGeom>
          <a:solidFill>
            <a:srgbClr val="BFBFBF"/>
          </a:solidFill>
          <a:ln>
            <a:noFill/>
          </a:ln>
        </p:spPr>
      </p:pic>
      <p:sp>
        <p:nvSpPr>
          <p:cNvPr id="175" name="Google Shape;175;p11"/>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600"/>
              <a:buNone/>
            </a:pPr>
            <a:r>
              <a:rPr lang="hr-HR"/>
              <a:t>„Elaborați și prezentați strategia de marketing pentru ideea dvs. de start-up”</a:t>
            </a:r>
            <a:endParaRPr/>
          </a:p>
        </p:txBody>
      </p:sp>
      <p:sp>
        <p:nvSpPr>
          <p:cNvPr id="176" name="Google Shape;176;p11"/>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Black"/>
              <a:buNone/>
            </a:pPr>
            <a:r>
              <a:rPr lang="hr-HR"/>
              <a:t>EVALUARE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Marketing agroturistic</a:t>
            </a:r>
            <a:endParaRPr sz="3200"/>
          </a:p>
        </p:txBody>
      </p:sp>
      <p:sp>
        <p:nvSpPr>
          <p:cNvPr id="108" name="Google Shape;108;p2"/>
          <p:cNvSpPr txBox="1"/>
          <p:nvPr>
            <p:ph idx="1" type="body"/>
          </p:nvPr>
        </p:nvSpPr>
        <p:spPr>
          <a:xfrm>
            <a:off x="457200" y="1752600"/>
            <a:ext cx="7620000" cy="4844752"/>
          </a:xfrm>
          <a:prstGeom prst="rect">
            <a:avLst/>
          </a:prstGeom>
          <a:noFill/>
          <a:ln>
            <a:noFill/>
          </a:ln>
        </p:spPr>
        <p:txBody>
          <a:bodyPr anchorCtr="0" anchor="t" bIns="45700" lIns="91425" spcFirstLastPara="1" rIns="91425" wrap="square" tIns="45700">
            <a:normAutofit/>
          </a:bodyPr>
          <a:lstStyle/>
          <a:p>
            <a:pPr indent="-444500" lvl="0" marL="457200" rtl="0" algn="l">
              <a:spcBef>
                <a:spcPts val="1000"/>
              </a:spcBef>
              <a:spcAft>
                <a:spcPts val="0"/>
              </a:spcAft>
              <a:buSzPts val="1800"/>
              <a:buAutoNum type="arabicPeriod"/>
            </a:pPr>
            <a:r>
              <a:rPr lang="hr-HR"/>
              <a:t>Ce este strategia de marketing?</a:t>
            </a:r>
            <a:endParaRPr/>
          </a:p>
          <a:p>
            <a:pPr indent="-444500" lvl="0" marL="457200" rtl="0" algn="l">
              <a:spcBef>
                <a:spcPts val="1000"/>
              </a:spcBef>
              <a:spcAft>
                <a:spcPts val="0"/>
              </a:spcAft>
              <a:buSzPts val="1800"/>
              <a:buAutoNum type="arabicPeriod"/>
            </a:pPr>
            <a:r>
              <a:rPr lang="hr-HR" u="sng">
                <a:solidFill>
                  <a:schemeClr val="hlink"/>
                </a:solidFill>
                <a:hlinkClick r:id="rId3"/>
              </a:rPr>
              <a:t>Crearea unui plan de marketing</a:t>
            </a:r>
            <a:endParaRPr/>
          </a:p>
          <a:p>
            <a:pPr indent="-444500" lvl="0" marL="457200" rtl="0" algn="l">
              <a:spcBef>
                <a:spcPts val="1000"/>
              </a:spcBef>
              <a:spcAft>
                <a:spcPts val="0"/>
              </a:spcAft>
              <a:buSzPts val="1800"/>
              <a:buAutoNum type="arabicPeriod"/>
            </a:pPr>
            <a:r>
              <a:rPr lang="hr-HR"/>
              <a:t>Cei 4P</a:t>
            </a:r>
            <a:endParaRPr/>
          </a:p>
          <a:p>
            <a:pPr indent="-444500" lvl="0" marL="457200" rtl="0" algn="l">
              <a:spcBef>
                <a:spcPts val="1000"/>
              </a:spcBef>
              <a:spcAft>
                <a:spcPts val="0"/>
              </a:spcAft>
              <a:buSzPts val="1800"/>
              <a:buAutoNum type="arabicPeriod"/>
            </a:pPr>
            <a:r>
              <a:rPr lang="hr-HR"/>
              <a:t>Marketing digital și social media</a:t>
            </a:r>
            <a:endParaRPr/>
          </a:p>
          <a:p>
            <a:pPr indent="-444500" lvl="0" marL="457200" rtl="0" algn="l">
              <a:spcBef>
                <a:spcPts val="1000"/>
              </a:spcBef>
              <a:spcAft>
                <a:spcPts val="0"/>
              </a:spcAft>
              <a:buSzPts val="1800"/>
              <a:buAutoNum type="arabicPeriod"/>
            </a:pPr>
            <a:r>
              <a:rPr lang="hr-HR"/>
              <a:t>Evaluare „Elaborați și prezentați strategia de marketing pentru ideea dvs. de start-up”</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CE ESTE O STRATEGIE DE MARKETING?</a:t>
            </a:r>
            <a:endParaRPr/>
          </a:p>
        </p:txBody>
      </p:sp>
      <p:sp>
        <p:nvSpPr>
          <p:cNvPr id="114" name="Google Shape;114;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None/>
            </a:pPr>
            <a:r>
              <a:rPr lang="hr-HR"/>
              <a:t>O strategie de marketing se referă la planul general de promovare al unei companii pentru a ajunge la potențialii consumatori și a-i transforma în clienți ai produselor sau serviciilor pe care le oferă compania.</a:t>
            </a:r>
            <a:endParaRPr/>
          </a:p>
          <a:p>
            <a:pPr indent="0" lvl="0" marL="0" rtl="0" algn="l">
              <a:spcBef>
                <a:spcPts val="1000"/>
              </a:spcBef>
              <a:spcAft>
                <a:spcPts val="0"/>
              </a:spcAft>
              <a:buClr>
                <a:schemeClr val="dk1"/>
              </a:buClr>
              <a:buSzPts val="1100"/>
              <a:buNone/>
            </a:pPr>
            <a:r>
              <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Clr>
                <a:schemeClr val="dk1"/>
              </a:buClr>
              <a:buSzPts val="1100"/>
              <a:buFont typeface="Arial"/>
              <a:buNone/>
            </a:pPr>
            <a:r>
              <a:rPr lang="hr-HR"/>
              <a:t>O strategie de marketing conține propunerea de valoare a companiei, mesaje cheie de marcă, informații despre datele demografice ale clienților țintă și alte elemente de targetare.</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4"/>
          <p:cNvSpPr txBox="1"/>
          <p:nvPr>
            <p:ph type="title"/>
          </p:nvPr>
        </p:nvSpPr>
        <p:spPr>
          <a:xfrm>
            <a:off x="457200" y="152725"/>
            <a:ext cx="65001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40"/>
              <a:buFont typeface="Arial "/>
              <a:buNone/>
            </a:pPr>
            <a:r>
              <a:rPr lang="hr-HR" sz="3240"/>
              <a:t>STRATEGII DE MARKETING VS. PLANURI DE MARKETING</a:t>
            </a:r>
            <a:endParaRPr sz="3240"/>
          </a:p>
        </p:txBody>
      </p:sp>
      <p:sp>
        <p:nvSpPr>
          <p:cNvPr id="120" name="Google Shape;120;p4"/>
          <p:cNvSpPr txBox="1"/>
          <p:nvPr>
            <p:ph idx="1" type="body"/>
          </p:nvPr>
        </p:nvSpPr>
        <p:spPr>
          <a:xfrm>
            <a:off x="457200" y="1752600"/>
            <a:ext cx="8136000" cy="4373700"/>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hr-HR"/>
              <a:t>Strategia de marketing informează cu privire la planul de marketing, care este un document care detaliază tipurile specifice de activități de marketing pe care le desfășoară o companie și conține calendare pentru lansarea diferitelor inițiative de marketing.</a:t>
            </a:r>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000"/>
              </a:spcBef>
              <a:spcAft>
                <a:spcPts val="0"/>
              </a:spcAft>
              <a:buClr>
                <a:schemeClr val="dk1"/>
              </a:buClr>
              <a:buSzPts val="1100"/>
              <a:buFont typeface="Arial"/>
              <a:buNone/>
            </a:pPr>
            <a:r>
              <a:rPr lang="hr-HR"/>
              <a:t>Strategiile de marketing ar trebui să aibă în mod ideal o durată de viață mai lungă decât planurile individuale de marketing, deoarece conțin propuneri de valoare și alte elemente cheie ale mărcii unei companii, care, în general, sunt consistente pe termen lung.Cu alte cuvinte, strategiile de marketing acoperă mesaje de ansamblu, în timp ce planurile de marketing delimitează detaliile logistice ale anumitor campanii.</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CREAREA STRATEGIEI DE MARKETING</a:t>
            </a:r>
            <a:endParaRPr/>
          </a:p>
        </p:txBody>
      </p:sp>
      <p:sp>
        <p:nvSpPr>
          <p:cNvPr id="126" name="Google Shape;126;p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hr-HR"/>
              <a:t>O strategie de marketing atent creată ar trebui să fie înrădăcinată fundamental în propunerea de valoare a unei companii, care rezumă avantajul competitiv pe care îl are o companie față de companiile rivale.</a:t>
            </a:r>
            <a:endParaRPr/>
          </a:p>
          <a:p>
            <a:pPr indent="0" lvl="0" marL="0" rtl="0" algn="l">
              <a:spcBef>
                <a:spcPts val="1000"/>
              </a:spcBef>
              <a:spcAft>
                <a:spcPts val="0"/>
              </a:spcAft>
              <a:buClr>
                <a:schemeClr val="dk1"/>
              </a:buClr>
              <a:buSzPts val="1100"/>
              <a:buFont typeface="Arial"/>
              <a:buNone/>
            </a:pPr>
            <a:r>
              <a:rPr lang="hr-HR"/>
              <a:t>Fie că este vorba de un design de anunțuri tipărite, de personalizare în masă sau de o campanie de socializare, un activ de marketing poate fi evaluat în funcție de cât de eficient comunică propunerea de valoare de bază a unei companii.</a:t>
            </a:r>
            <a:endParaRPr/>
          </a:p>
          <a:p>
            <a:pPr indent="0" lvl="0" marL="0" rtl="0" algn="l">
              <a:spcBef>
                <a:spcPts val="1000"/>
              </a:spcBef>
              <a:spcAft>
                <a:spcPts val="0"/>
              </a:spcAft>
              <a:buClr>
                <a:schemeClr val="dk1"/>
              </a:buClr>
              <a:buSzPts val="1100"/>
              <a:buFont typeface="Arial"/>
              <a:buNone/>
            </a:pPr>
            <a:r>
              <a:rPr lang="hr-HR"/>
              <a:t>Cercetarea pieței poate fi utilă pentru a stabili eficacitatea unei campanii date și poate ajuta la identificarea publicurilor neexploatate, pentru a atinge obiectivele de bază și a crește vânzările.</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6"/>
          <p:cNvSpPr txBox="1"/>
          <p:nvPr>
            <p:ph type="title"/>
          </p:nvPr>
        </p:nvSpPr>
        <p:spPr>
          <a:xfrm>
            <a:off x="457200" y="152725"/>
            <a:ext cx="66984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CREAREA STRATEGIEI DE MARKETING (I)</a:t>
            </a:r>
            <a:endParaRPr/>
          </a:p>
        </p:txBody>
      </p:sp>
      <p:sp>
        <p:nvSpPr>
          <p:cNvPr id="132" name="Google Shape;132;p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chemeClr val="dk1"/>
              </a:buClr>
              <a:buSzPts val="2000"/>
              <a:buFont typeface="Arial Black"/>
              <a:buAutoNum type="arabicPeriod"/>
            </a:pPr>
            <a:r>
              <a:rPr lang="hr-HR"/>
              <a:t>REZUMAT</a:t>
            </a:r>
            <a:endParaRPr/>
          </a:p>
          <a:p>
            <a:pPr indent="-457200" lvl="0" marL="457200" rtl="0" algn="l">
              <a:lnSpc>
                <a:spcPct val="90000"/>
              </a:lnSpc>
              <a:spcBef>
                <a:spcPts val="1000"/>
              </a:spcBef>
              <a:spcAft>
                <a:spcPts val="0"/>
              </a:spcAft>
              <a:buClr>
                <a:schemeClr val="dk1"/>
              </a:buClr>
              <a:buSzPts val="2000"/>
              <a:buFont typeface="Arial Black"/>
              <a:buAutoNum type="arabicPeriod"/>
            </a:pPr>
            <a:r>
              <a:rPr lang="hr-HR"/>
              <a:t>ANALIZA MEDIULUI</a:t>
            </a:r>
            <a:endParaRPr/>
          </a:p>
          <a:p>
            <a:pPr indent="-457200" lvl="1" marL="914400" rtl="0" algn="l">
              <a:lnSpc>
                <a:spcPct val="90000"/>
              </a:lnSpc>
              <a:spcBef>
                <a:spcPts val="1000"/>
              </a:spcBef>
              <a:spcAft>
                <a:spcPts val="0"/>
              </a:spcAft>
              <a:buSzPts val="2000"/>
              <a:buFont typeface="Arial Black"/>
              <a:buAutoNum type="alphaUcPeriod"/>
            </a:pPr>
            <a:r>
              <a:rPr lang="hr-HR"/>
              <a:t>Mediul de marketing</a:t>
            </a:r>
            <a:endParaRPr/>
          </a:p>
          <a:p>
            <a:pPr indent="-457200" lvl="1" marL="914400" rtl="0" algn="l">
              <a:lnSpc>
                <a:spcPct val="90000"/>
              </a:lnSpc>
              <a:spcBef>
                <a:spcPts val="400"/>
              </a:spcBef>
              <a:spcAft>
                <a:spcPts val="0"/>
              </a:spcAft>
              <a:buSzPts val="2000"/>
              <a:buFont typeface="Arial Black"/>
              <a:buAutoNum type="alphaUcPeriod"/>
            </a:pPr>
            <a:r>
              <a:rPr lang="hr-HR"/>
              <a:t>Piață (țări) țintă</a:t>
            </a:r>
            <a:endParaRPr/>
          </a:p>
          <a:p>
            <a:pPr indent="-457200" lvl="1" marL="914400" rtl="0" algn="l">
              <a:lnSpc>
                <a:spcPct val="90000"/>
              </a:lnSpc>
              <a:spcBef>
                <a:spcPts val="400"/>
              </a:spcBef>
              <a:spcAft>
                <a:spcPts val="0"/>
              </a:spcAft>
              <a:buSzPts val="2000"/>
              <a:buFont typeface="Arial Black"/>
              <a:buAutoNum type="alphaUcPeriod"/>
            </a:pPr>
            <a:r>
              <a:rPr lang="hr-HR"/>
              <a:t>Obiective și performanță actuale de marketing</a:t>
            </a:r>
            <a:endParaRPr/>
          </a:p>
          <a:p>
            <a:pPr indent="-457200" lvl="0" marL="457200" rtl="0" algn="l">
              <a:lnSpc>
                <a:spcPct val="90000"/>
              </a:lnSpc>
              <a:spcBef>
                <a:spcPts val="400"/>
              </a:spcBef>
              <a:spcAft>
                <a:spcPts val="0"/>
              </a:spcAft>
              <a:buClr>
                <a:schemeClr val="dk1"/>
              </a:buClr>
              <a:buSzPts val="2000"/>
              <a:buFont typeface="Arial Black"/>
              <a:buAutoNum type="arabicPeriod"/>
            </a:pPr>
            <a:r>
              <a:rPr lang="hr-HR"/>
              <a:t>ANALIZA SWOT</a:t>
            </a:r>
            <a:endParaRPr/>
          </a:p>
          <a:p>
            <a:pPr indent="-457200" lvl="1" marL="914400" rtl="0" algn="l">
              <a:lnSpc>
                <a:spcPct val="90000"/>
              </a:lnSpc>
              <a:spcBef>
                <a:spcPts val="1000"/>
              </a:spcBef>
              <a:spcAft>
                <a:spcPts val="0"/>
              </a:spcAft>
              <a:buSzPts val="2000"/>
              <a:buFont typeface="Arial Black"/>
              <a:buAutoNum type="alphaUcPeriod"/>
            </a:pPr>
            <a:r>
              <a:rPr lang="hr-HR"/>
              <a:t>Puncte tari</a:t>
            </a:r>
            <a:endParaRPr/>
          </a:p>
          <a:p>
            <a:pPr indent="-457200" lvl="1" marL="914400" rtl="0" algn="l">
              <a:lnSpc>
                <a:spcPct val="90000"/>
              </a:lnSpc>
              <a:spcBef>
                <a:spcPts val="400"/>
              </a:spcBef>
              <a:spcAft>
                <a:spcPts val="0"/>
              </a:spcAft>
              <a:buSzPts val="2000"/>
              <a:buFont typeface="Arial Black"/>
              <a:buAutoNum type="alphaUcPeriod"/>
            </a:pPr>
            <a:r>
              <a:rPr lang="hr-HR"/>
              <a:t>Puncte slabe</a:t>
            </a:r>
            <a:endParaRPr/>
          </a:p>
          <a:p>
            <a:pPr indent="-457200" lvl="1" marL="914400" rtl="0" algn="l">
              <a:lnSpc>
                <a:spcPct val="90000"/>
              </a:lnSpc>
              <a:spcBef>
                <a:spcPts val="400"/>
              </a:spcBef>
              <a:spcAft>
                <a:spcPts val="0"/>
              </a:spcAft>
              <a:buSzPts val="2000"/>
              <a:buFont typeface="Arial Black"/>
              <a:buAutoNum type="alphaUcPeriod"/>
            </a:pPr>
            <a:r>
              <a:rPr lang="hr-HR"/>
              <a:t>Oportunități</a:t>
            </a:r>
            <a:endParaRPr/>
          </a:p>
          <a:p>
            <a:pPr indent="-457200" lvl="1" marL="914400" rtl="0" algn="l">
              <a:lnSpc>
                <a:spcPct val="90000"/>
              </a:lnSpc>
              <a:spcBef>
                <a:spcPts val="400"/>
              </a:spcBef>
              <a:spcAft>
                <a:spcPts val="0"/>
              </a:spcAft>
              <a:buSzPts val="2000"/>
              <a:buFont typeface="Arial Black"/>
              <a:buAutoNum type="alphaUcPeriod"/>
            </a:pPr>
            <a:r>
              <a:rPr lang="hr-HR"/>
              <a:t>Amenințări</a:t>
            </a:r>
            <a:endParaRPr/>
          </a:p>
          <a:p>
            <a:pPr indent="-457200" lvl="1" marL="914400" rtl="0" algn="l">
              <a:lnSpc>
                <a:spcPct val="90000"/>
              </a:lnSpc>
              <a:spcBef>
                <a:spcPts val="400"/>
              </a:spcBef>
              <a:spcAft>
                <a:spcPts val="0"/>
              </a:spcAft>
              <a:buSzPts val="2000"/>
              <a:buFont typeface="Arial Black"/>
              <a:buAutoNum type="alphaUcPeriod"/>
            </a:pPr>
            <a:r>
              <a:rPr lang="hr-HR"/>
              <a:t>Potrivirea punctelor forte cu oportunitățile / Conversia punctelor slabe și a amenințărilor</a:t>
            </a:r>
            <a:endParaRPr/>
          </a:p>
          <a:p>
            <a:pPr indent="-330200" lvl="0" marL="457200" rtl="0" algn="l">
              <a:lnSpc>
                <a:spcPct val="90000"/>
              </a:lnSpc>
              <a:spcBef>
                <a:spcPts val="400"/>
              </a:spcBef>
              <a:spcAft>
                <a:spcPts val="0"/>
              </a:spcAft>
              <a:buClr>
                <a:schemeClr val="dk1"/>
              </a:buClr>
              <a:buSzPts val="2000"/>
              <a:buFont typeface="Arial Black"/>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CREAREA STRATEGIEI DE MARKETING (II)</a:t>
            </a:r>
            <a:endParaRPr/>
          </a:p>
        </p:txBody>
      </p:sp>
      <p:sp>
        <p:nvSpPr>
          <p:cNvPr id="138" name="Google Shape;138;p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Clr>
                <a:schemeClr val="dk1"/>
              </a:buClr>
              <a:buSzPts val="2000"/>
              <a:buFont typeface="Arial Black"/>
              <a:buAutoNum type="arabicPeriod"/>
            </a:pPr>
            <a:r>
              <a:rPr lang="hr-HR"/>
              <a:t> </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OBIECTIVE DE MARKETING</a:t>
            </a:r>
            <a:endParaRPr/>
          </a:p>
          <a:p>
            <a:pPr indent="-457200" lvl="0" marL="457200" rtl="0" algn="l">
              <a:spcBef>
                <a:spcPts val="1000"/>
              </a:spcBef>
              <a:spcAft>
                <a:spcPts val="0"/>
              </a:spcAft>
              <a:buClr>
                <a:schemeClr val="dk1"/>
              </a:buClr>
              <a:buSzPts val="2000"/>
              <a:buFont typeface="Arial Black"/>
              <a:buAutoNum type="arabicPeriod"/>
            </a:pPr>
            <a:r>
              <a:rPr lang="hr-HR"/>
              <a:t>STRATEGII DE MARKETING</a:t>
            </a:r>
            <a:endParaRPr/>
          </a:p>
          <a:p>
            <a:pPr indent="-457200" lvl="1" marL="914400" rtl="0" algn="l">
              <a:spcBef>
                <a:spcPts val="1000"/>
              </a:spcBef>
              <a:spcAft>
                <a:spcPts val="0"/>
              </a:spcAft>
              <a:buSzPts val="2000"/>
              <a:buFont typeface="Arial Black"/>
              <a:buAutoNum type="alphaUcPeriod"/>
            </a:pPr>
            <a:r>
              <a:rPr lang="hr-HR"/>
              <a:t>Publicuri/piețe țintă</a:t>
            </a:r>
            <a:endParaRPr/>
          </a:p>
          <a:p>
            <a:pPr indent="-457200" lvl="1" marL="914400" rtl="0" algn="l">
              <a:spcBef>
                <a:spcPts val="400"/>
              </a:spcBef>
              <a:spcAft>
                <a:spcPts val="0"/>
              </a:spcAft>
              <a:buSzPts val="2000"/>
              <a:buFont typeface="Arial Black"/>
              <a:buAutoNum type="alphaUcPeriod"/>
            </a:pPr>
            <a:r>
              <a:rPr lang="hr-HR"/>
              <a:t>Mix de </a:t>
            </a:r>
            <a:r>
              <a:rPr lang="hr-HR"/>
              <a:t>Marketing </a:t>
            </a:r>
            <a:endParaRPr/>
          </a:p>
          <a:p>
            <a:pPr indent="-457200" lvl="0" marL="457200" rtl="0" algn="l">
              <a:spcBef>
                <a:spcPts val="400"/>
              </a:spcBef>
              <a:spcAft>
                <a:spcPts val="0"/>
              </a:spcAft>
              <a:buClr>
                <a:schemeClr val="dk1"/>
              </a:buClr>
              <a:buSzPts val="2000"/>
              <a:buFont typeface="Arial Black"/>
              <a:buAutoNum type="arabicPeriod"/>
            </a:pPr>
            <a:r>
              <a:rPr lang="hr-HR"/>
              <a:t>IMPLEMENTARE</a:t>
            </a:r>
            <a:endParaRPr/>
          </a:p>
          <a:p>
            <a:pPr indent="-457200" lvl="1" marL="914400" rtl="0" algn="l">
              <a:spcBef>
                <a:spcPts val="1000"/>
              </a:spcBef>
              <a:spcAft>
                <a:spcPts val="0"/>
              </a:spcAft>
              <a:buSzPts val="2000"/>
              <a:buFont typeface="Arial Black"/>
              <a:buAutoNum type="alphaUcPeriod"/>
            </a:pPr>
            <a:r>
              <a:rPr lang="hr-HR"/>
              <a:t>Planificarea activităților de marketing</a:t>
            </a:r>
            <a:endParaRPr/>
          </a:p>
          <a:p>
            <a:pPr indent="-457200" lvl="1" marL="914400" rtl="0" algn="l">
              <a:spcBef>
                <a:spcPts val="400"/>
              </a:spcBef>
              <a:spcAft>
                <a:spcPts val="0"/>
              </a:spcAft>
              <a:buSzPts val="2000"/>
              <a:buFont typeface="Arial Black"/>
              <a:buAutoNum type="alphaUcPeriod"/>
            </a:pPr>
            <a:r>
              <a:rPr lang="hr-HR"/>
              <a:t>Activități, responsabilitate și termene limită pentru finalizare</a:t>
            </a:r>
            <a:endParaRPr/>
          </a:p>
          <a:p>
            <a:pPr indent="-330200" lvl="0" marL="457200" rtl="0" algn="l">
              <a:spcBef>
                <a:spcPts val="400"/>
              </a:spcBef>
              <a:spcAft>
                <a:spcPts val="0"/>
              </a:spcAft>
              <a:buClr>
                <a:schemeClr val="dk1"/>
              </a:buClr>
              <a:buSzPts val="2000"/>
              <a:buFont typeface="Arial Black"/>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CREAREA STRATEGIEI DE MARKETING (III)</a:t>
            </a:r>
            <a:endParaRPr/>
          </a:p>
        </p:txBody>
      </p:sp>
      <p:sp>
        <p:nvSpPr>
          <p:cNvPr id="144" name="Google Shape;144;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Clr>
                <a:schemeClr val="dk1"/>
              </a:buClr>
              <a:buSzPts val="2000"/>
              <a:buFont typeface="Arial Black"/>
              <a:buAutoNum type="arabicPeriod"/>
            </a:pPr>
            <a:r>
              <a:rPr lang="hr-HR"/>
              <a:t> </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a:t>
            </a:r>
            <a:endParaRPr/>
          </a:p>
          <a:p>
            <a:pPr indent="-457200" lvl="0" marL="457200" rtl="0" algn="l">
              <a:spcBef>
                <a:spcPts val="1000"/>
              </a:spcBef>
              <a:spcAft>
                <a:spcPts val="0"/>
              </a:spcAft>
              <a:buClr>
                <a:schemeClr val="dk1"/>
              </a:buClr>
              <a:buSzPts val="2000"/>
              <a:buFont typeface="Arial Black"/>
              <a:buAutoNum type="arabicPeriod"/>
            </a:pPr>
            <a:r>
              <a:rPr lang="hr-HR"/>
              <a:t>CONTROL ȘI EVALUARE</a:t>
            </a:r>
            <a:endParaRPr/>
          </a:p>
          <a:p>
            <a:pPr indent="-457200" lvl="1" marL="914400" rtl="0" algn="l">
              <a:spcBef>
                <a:spcPts val="1000"/>
              </a:spcBef>
              <a:spcAft>
                <a:spcPts val="0"/>
              </a:spcAft>
              <a:buSzPts val="2000"/>
              <a:buFont typeface="Arial Black"/>
              <a:buAutoNum type="alphaUcPeriod"/>
            </a:pPr>
            <a:r>
              <a:rPr lang="hr-HR"/>
              <a:t>Standarde de performanță și controale financiare</a:t>
            </a:r>
            <a:endParaRPr/>
          </a:p>
          <a:p>
            <a:pPr indent="-457200" lvl="1" marL="914400" rtl="0" algn="l">
              <a:spcBef>
                <a:spcPts val="400"/>
              </a:spcBef>
              <a:spcAft>
                <a:spcPts val="0"/>
              </a:spcAft>
              <a:buSzPts val="2000"/>
              <a:buFont typeface="Arial Black"/>
              <a:buAutoNum type="alphaUcPeriod"/>
            </a:pPr>
            <a:r>
              <a:rPr lang="hr-HR"/>
              <a:t>Proceduri de monitorizare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hr-HR"/>
              <a:t>CEI 4P</a:t>
            </a:r>
            <a:endParaRPr/>
          </a:p>
        </p:txBody>
      </p:sp>
      <p:grpSp>
        <p:nvGrpSpPr>
          <p:cNvPr id="150" name="Google Shape;150;p9"/>
          <p:cNvGrpSpPr/>
          <p:nvPr/>
        </p:nvGrpSpPr>
        <p:grpSpPr>
          <a:xfrm>
            <a:off x="457200" y="1826901"/>
            <a:ext cx="7620000" cy="4224960"/>
            <a:chOff x="0" y="74301"/>
            <a:chExt cx="7620000" cy="4224960"/>
          </a:xfrm>
        </p:grpSpPr>
        <p:sp>
          <p:nvSpPr>
            <p:cNvPr id="151" name="Google Shape;151;p9"/>
            <p:cNvSpPr/>
            <p:nvPr/>
          </p:nvSpPr>
          <p:spPr>
            <a:xfrm>
              <a:off x="0" y="428541"/>
              <a:ext cx="7620000" cy="604800"/>
            </a:xfrm>
            <a:prstGeom prst="rect">
              <a:avLst/>
            </a:prstGeom>
            <a:solidFill>
              <a:schemeClr val="lt1">
                <a:alpha val="89803"/>
              </a:schemeClr>
            </a:solidFill>
            <a:ln cap="flat" cmpd="sng" w="28575">
              <a:solidFill>
                <a:srgbClr val="4CB3C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
            <p:cNvSpPr/>
            <p:nvPr/>
          </p:nvSpPr>
          <p:spPr>
            <a:xfrm>
              <a:off x="381000" y="74301"/>
              <a:ext cx="5334000" cy="708480"/>
            </a:xfrm>
            <a:prstGeom prst="roundRect">
              <a:avLst>
                <a:gd fmla="val 16667" name="adj"/>
              </a:avLst>
            </a:prstGeom>
            <a:solidFill>
              <a:srgbClr val="4CB3CE"/>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
            <p:cNvSpPr txBox="1"/>
            <p:nvPr/>
          </p:nvSpPr>
          <p:spPr>
            <a:xfrm>
              <a:off x="415585" y="10888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hr-HR" sz="2400" u="none" cap="none" strike="noStrike">
                  <a:solidFill>
                    <a:schemeClr val="lt1"/>
                  </a:solidFill>
                  <a:latin typeface="Arial"/>
                  <a:ea typeface="Arial"/>
                  <a:cs typeface="Arial"/>
                  <a:sym typeface="Arial"/>
                </a:rPr>
                <a:t>produ</a:t>
              </a:r>
              <a:r>
                <a:rPr lang="hr-HR" sz="2400">
                  <a:solidFill>
                    <a:schemeClr val="lt1"/>
                  </a:solidFill>
                </a:rPr>
                <a:t>s</a:t>
              </a:r>
              <a:endParaRPr b="0" i="0" sz="2400" u="none" cap="none" strike="noStrike">
                <a:solidFill>
                  <a:schemeClr val="lt1"/>
                </a:solidFill>
                <a:latin typeface="Arial"/>
                <a:ea typeface="Arial"/>
                <a:cs typeface="Arial"/>
                <a:sym typeface="Arial"/>
              </a:endParaRPr>
            </a:p>
          </p:txBody>
        </p:sp>
        <p:sp>
          <p:nvSpPr>
            <p:cNvPr id="154" name="Google Shape;154;p9"/>
            <p:cNvSpPr/>
            <p:nvPr/>
          </p:nvSpPr>
          <p:spPr>
            <a:xfrm>
              <a:off x="0" y="1517181"/>
              <a:ext cx="7620000" cy="604800"/>
            </a:xfrm>
            <a:prstGeom prst="rect">
              <a:avLst/>
            </a:prstGeom>
            <a:solidFill>
              <a:schemeClr val="lt1">
                <a:alpha val="89803"/>
              </a:schemeClr>
            </a:solidFill>
            <a:ln cap="flat" cmpd="sng" w="28575">
              <a:solidFill>
                <a:srgbClr val="4CB8D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
            <p:cNvSpPr/>
            <p:nvPr/>
          </p:nvSpPr>
          <p:spPr>
            <a:xfrm>
              <a:off x="381000" y="1162941"/>
              <a:ext cx="5334000" cy="708480"/>
            </a:xfrm>
            <a:prstGeom prst="roundRect">
              <a:avLst>
                <a:gd fmla="val 16667" name="adj"/>
              </a:avLst>
            </a:prstGeom>
            <a:solidFill>
              <a:srgbClr val="4CB8DD"/>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
            <p:cNvSpPr txBox="1"/>
            <p:nvPr/>
          </p:nvSpPr>
          <p:spPr>
            <a:xfrm>
              <a:off x="415585" y="119752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hr-HR" sz="2400" u="none" cap="none" strike="noStrike">
                  <a:solidFill>
                    <a:schemeClr val="lt1"/>
                  </a:solidFill>
                  <a:latin typeface="Arial"/>
                  <a:ea typeface="Arial"/>
                  <a:cs typeface="Arial"/>
                  <a:sym typeface="Arial"/>
                </a:rPr>
                <a:t>pr</a:t>
              </a:r>
              <a:r>
                <a:rPr lang="hr-HR" sz="2400">
                  <a:solidFill>
                    <a:schemeClr val="lt1"/>
                  </a:solidFill>
                </a:rPr>
                <a:t>eț</a:t>
              </a:r>
              <a:endParaRPr b="0" i="0" sz="2400" u="none" cap="none" strike="noStrike">
                <a:solidFill>
                  <a:schemeClr val="lt1"/>
                </a:solidFill>
                <a:latin typeface="Arial"/>
                <a:ea typeface="Arial"/>
                <a:cs typeface="Arial"/>
                <a:sym typeface="Arial"/>
              </a:endParaRPr>
            </a:p>
          </p:txBody>
        </p:sp>
        <p:sp>
          <p:nvSpPr>
            <p:cNvPr id="157" name="Google Shape;157;p9"/>
            <p:cNvSpPr/>
            <p:nvPr/>
          </p:nvSpPr>
          <p:spPr>
            <a:xfrm>
              <a:off x="0" y="2605821"/>
              <a:ext cx="7620000" cy="604800"/>
            </a:xfrm>
            <a:prstGeom prst="rect">
              <a:avLst/>
            </a:prstGeom>
            <a:solidFill>
              <a:schemeClr val="lt1">
                <a:alpha val="89803"/>
              </a:schemeClr>
            </a:solidFill>
            <a:ln cap="flat" cmpd="sng" w="28575">
              <a:solidFill>
                <a:srgbClr val="4DBEE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
            <p:cNvSpPr/>
            <p:nvPr/>
          </p:nvSpPr>
          <p:spPr>
            <a:xfrm>
              <a:off x="381000" y="2251581"/>
              <a:ext cx="5334000" cy="708480"/>
            </a:xfrm>
            <a:prstGeom prst="roundRect">
              <a:avLst>
                <a:gd fmla="val 16667" name="adj"/>
              </a:avLst>
            </a:prstGeom>
            <a:solidFill>
              <a:srgbClr val="4DBEEB"/>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9"/>
            <p:cNvSpPr txBox="1"/>
            <p:nvPr/>
          </p:nvSpPr>
          <p:spPr>
            <a:xfrm>
              <a:off x="415585" y="228616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hr-HR" sz="2400" u="none" cap="none" strike="noStrike">
                  <a:solidFill>
                    <a:schemeClr val="lt1"/>
                  </a:solidFill>
                  <a:latin typeface="Arial"/>
                  <a:ea typeface="Arial"/>
                  <a:cs typeface="Arial"/>
                  <a:sym typeface="Arial"/>
                </a:rPr>
                <a:t>distribu</a:t>
              </a:r>
              <a:r>
                <a:rPr lang="hr-HR" sz="2400">
                  <a:solidFill>
                    <a:schemeClr val="lt1"/>
                  </a:solidFill>
                </a:rPr>
                <a:t>ție</a:t>
              </a:r>
              <a:endParaRPr b="0" i="0" sz="2400" u="none" cap="none" strike="noStrike">
                <a:solidFill>
                  <a:schemeClr val="lt1"/>
                </a:solidFill>
                <a:latin typeface="Arial"/>
                <a:ea typeface="Arial"/>
                <a:cs typeface="Arial"/>
                <a:sym typeface="Arial"/>
              </a:endParaRPr>
            </a:p>
          </p:txBody>
        </p:sp>
        <p:sp>
          <p:nvSpPr>
            <p:cNvPr id="160" name="Google Shape;160;p9"/>
            <p:cNvSpPr/>
            <p:nvPr/>
          </p:nvSpPr>
          <p:spPr>
            <a:xfrm>
              <a:off x="0" y="3694461"/>
              <a:ext cx="7620000" cy="604800"/>
            </a:xfrm>
            <a:prstGeom prst="rect">
              <a:avLst/>
            </a:prstGeom>
            <a:solidFill>
              <a:schemeClr val="lt1">
                <a:alpha val="89803"/>
              </a:schemeClr>
            </a:solidFill>
            <a:ln cap="flat" cmpd="sng" w="28575">
              <a:solidFill>
                <a:srgbClr val="50C2F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
            <p:cNvSpPr/>
            <p:nvPr/>
          </p:nvSpPr>
          <p:spPr>
            <a:xfrm>
              <a:off x="381000" y="3340221"/>
              <a:ext cx="5334000" cy="708480"/>
            </a:xfrm>
            <a:prstGeom prst="roundRect">
              <a:avLst>
                <a:gd fmla="val 16667" name="adj"/>
              </a:avLst>
            </a:prstGeom>
            <a:solidFill>
              <a:srgbClr val="50C2F7"/>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9"/>
            <p:cNvSpPr txBox="1"/>
            <p:nvPr/>
          </p:nvSpPr>
          <p:spPr>
            <a:xfrm>
              <a:off x="415585" y="337480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hr-HR" sz="2400" u="none" cap="none" strike="noStrike">
                  <a:solidFill>
                    <a:schemeClr val="lt1"/>
                  </a:solidFill>
                  <a:latin typeface="Arial"/>
                  <a:ea typeface="Arial"/>
                  <a:cs typeface="Arial"/>
                  <a:sym typeface="Arial"/>
                </a:rPr>
                <a:t>promo</a:t>
              </a:r>
              <a:r>
                <a:rPr lang="hr-HR" sz="2400">
                  <a:solidFill>
                    <a:schemeClr val="lt1"/>
                  </a:solidFill>
                </a:rPr>
                <a:t>vare</a:t>
              </a:r>
              <a:endParaRPr b="0" i="0" sz="24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