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7315200" cy="9601200"/>
  <p:embeddedFontLst>
    <p:embeddedFont>
      <p:font typeface="Arial Black"/>
      <p:regular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3" roundtripDataSignature="AMtx7mjrLZ7iX6dXaMR6YTZDkQLReXZ5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font" Target="fonts/ArialBlack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43587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sk-SK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sk-SK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4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5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6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8"/>
          <p:cNvSpPr txBox="1"/>
          <p:nvPr>
            <p:ph type="ctrTitle"/>
          </p:nvPr>
        </p:nvSpPr>
        <p:spPr>
          <a:xfrm>
            <a:off x="457200" y="1626915"/>
            <a:ext cx="7772400" cy="31736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6600"/>
              <a:buFont typeface="Arial Black"/>
              <a:buNone/>
              <a:defRPr sz="66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" type="subTitle"/>
          </p:nvPr>
        </p:nvSpPr>
        <p:spPr>
          <a:xfrm>
            <a:off x="457200" y="48006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1" name="Google Shape;21;p8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8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8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  <p:pic>
        <p:nvPicPr>
          <p:cNvPr id="26" name="Google Shape;26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 rot="5400000">
            <a:off x="2080418" y="129382"/>
            <a:ext cx="4373563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8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8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8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 Arial"/>
              <a:buNone/>
              <a:defRPr b="1">
                <a:latin typeface=" Arial"/>
                <a:ea typeface=" Arial"/>
                <a:cs typeface=" Arial"/>
                <a:sym typeface=" 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9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/>
          <p:nvPr>
            <p:ph type="title"/>
          </p:nvPr>
        </p:nvSpPr>
        <p:spPr>
          <a:xfrm>
            <a:off x="457200" y="1447800"/>
            <a:ext cx="7772400" cy="432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200"/>
              <a:buFont typeface="Arial Black"/>
              <a:buNone/>
              <a:defRPr b="0" sz="72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" type="body"/>
          </p:nvPr>
        </p:nvSpPr>
        <p:spPr>
          <a:xfrm>
            <a:off x="457200" y="228601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sz="200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10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0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  <p:sp>
        <p:nvSpPr>
          <p:cNvPr id="38" name="Google Shape;38;p10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1" type="body"/>
          </p:nvPr>
        </p:nvSpPr>
        <p:spPr>
          <a:xfrm>
            <a:off x="163068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11"/>
          <p:cNvSpPr txBox="1"/>
          <p:nvPr>
            <p:ph idx="2" type="body"/>
          </p:nvPr>
        </p:nvSpPr>
        <p:spPr>
          <a:xfrm>
            <a:off x="509016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3" name="Google Shape;43;p11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1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" type="body"/>
          </p:nvPr>
        </p:nvSpPr>
        <p:spPr>
          <a:xfrm>
            <a:off x="1627632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2"/>
          <p:cNvSpPr txBox="1"/>
          <p:nvPr>
            <p:ph idx="2" type="body"/>
          </p:nvPr>
        </p:nvSpPr>
        <p:spPr>
          <a:xfrm>
            <a:off x="1627632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12"/>
          <p:cNvSpPr txBox="1"/>
          <p:nvPr>
            <p:ph idx="3" type="body"/>
          </p:nvPr>
        </p:nvSpPr>
        <p:spPr>
          <a:xfrm>
            <a:off x="5093208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12"/>
          <p:cNvSpPr txBox="1"/>
          <p:nvPr>
            <p:ph idx="4" type="body"/>
          </p:nvPr>
        </p:nvSpPr>
        <p:spPr>
          <a:xfrm>
            <a:off x="5093208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12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575050" y="1600200"/>
            <a:ext cx="5111750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406400" lvl="1" marL="914400" algn="l">
              <a:spcBef>
                <a:spcPts val="600"/>
              </a:spcBef>
              <a:spcAft>
                <a:spcPts val="0"/>
              </a:spcAft>
              <a:buSzPts val="2800"/>
              <a:buChar char="•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15"/>
          <p:cNvSpPr txBox="1"/>
          <p:nvPr>
            <p:ph idx="2" type="body"/>
          </p:nvPr>
        </p:nvSpPr>
        <p:spPr>
          <a:xfrm>
            <a:off x="457200" y="1600200"/>
            <a:ext cx="3008313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1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  <p:sp>
        <p:nvSpPr>
          <p:cNvPr id="70" name="Google Shape;70;p1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showMasterSp="0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6"/>
          <p:cNvSpPr/>
          <p:nvPr>
            <p:ph idx="2" type="pic"/>
          </p:nvPr>
        </p:nvSpPr>
        <p:spPr>
          <a:xfrm>
            <a:off x="-1" y="0"/>
            <a:ext cx="9000877" cy="484632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457200" y="57150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1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  <p:sp>
        <p:nvSpPr>
          <p:cNvPr id="78" name="Google Shape;78;p16"/>
          <p:cNvSpPr txBox="1"/>
          <p:nvPr>
            <p:ph type="title"/>
          </p:nvPr>
        </p:nvSpPr>
        <p:spPr>
          <a:xfrm>
            <a:off x="457200" y="4953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 Black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b="0" i="0" sz="3600" u="none" cap="none" strike="noStrike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-SK"/>
              <a:t>‹#›</a:t>
            </a:fld>
            <a:endParaRPr/>
          </a:p>
        </p:txBody>
      </p:sp>
      <p:sp>
        <p:nvSpPr>
          <p:cNvPr id="15" name="Google Shape;15;p7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7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ctrTitle"/>
          </p:nvPr>
        </p:nvSpPr>
        <p:spPr>
          <a:xfrm>
            <a:off x="357158" y="2786058"/>
            <a:ext cx="8072494" cy="129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A5EF"/>
              </a:buClr>
              <a:buSzPts val="4000"/>
              <a:buFont typeface="Calibri"/>
              <a:buNone/>
            </a:pPr>
            <a:r>
              <a:rPr lang="sk-SK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2. Vidiecke oblasti</a:t>
            </a:r>
            <a:endParaRPr/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642910" y="4000504"/>
            <a:ext cx="7283152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sk-SK"/>
              <a:t> </a:t>
            </a:r>
            <a:endParaRPr/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44" y="285728"/>
            <a:ext cx="1928826" cy="54971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5F51"/>
              </a:buClr>
              <a:buSzPts val="1200"/>
              <a:buFont typeface="Arial"/>
              <a:buNone/>
            </a:pPr>
            <a:r>
              <a:rPr b="0" i="0" lang="sk-SK" sz="12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rPr>
              <a:t>2018-3-HR01-KA205-060151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5F51"/>
              </a:buClr>
              <a:buSzPts val="1200"/>
              <a:buFont typeface="Arial"/>
              <a:buNone/>
            </a:pPr>
            <a:r>
              <a:rPr b="0" i="0" lang="sk-SK" sz="12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sk-SK" sz="1800">
                <a:solidFill>
                  <a:srgbClr val="EF8E7B"/>
                </a:solidFill>
              </a:rPr>
              <a:t>Agroturistika</a:t>
            </a:r>
            <a:endParaRPr sz="1800">
              <a:solidFill>
                <a:srgbClr val="EF8E7B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 Arial"/>
              <a:buNone/>
            </a:pPr>
            <a:r>
              <a:rPr lang="sk-SK"/>
              <a:t>CHARAKTERISTIKY</a:t>
            </a:r>
            <a:endParaRPr/>
          </a:p>
        </p:txBody>
      </p:sp>
      <p:sp>
        <p:nvSpPr>
          <p:cNvPr id="107" name="Google Shape;107;p2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/>
              <a:t>Otvorený pás pôdy, ktorý má málo domov alebo iných budov a málo ľudí.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/>
              <a:t>Hustota obyvateľstva vidieckej oblasti je veľmi nízka.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/>
              <a:t>Poľnohospodárstvo je hlavným priemyselným odvetvím vo väčšine vidieckych oblastí.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/>
              <a:t>Väčšina ľudí žije alebo pracuje na farmách alebo rančoch. Osady, dediny, mestá a ďalšie malé osady sa nachádzajú vo vidieckych oblastiach alebo sú nimi obklopené.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/>
              <a:t>Na celom svete žije viac ľudí vo vidieckych oblastiach ako v mestách. To sa však rýchlo menilo. Urbanizácia sa deje po celom svete. Napríklad v Ázii odhaduje OSN, že mestské obyvateľstvo sa do roku 2050 zvýši o takmer 2 miliardy.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 Arial"/>
              <a:buNone/>
            </a:pPr>
            <a:r>
              <a:rPr lang="sk-SK"/>
              <a:t>VIDIECKA KRAJINA</a:t>
            </a:r>
            <a:endParaRPr/>
          </a:p>
        </p:txBody>
      </p:sp>
      <p:sp>
        <p:nvSpPr>
          <p:cNvPr id="113" name="Google Shape;113;p3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/>
              <a:t>Divoká príroda sa vyskytuje častejšie vo vidieckych oblastiach ako v mestách kvôli absencii ľudí a budov.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/>
              <a:t>Vidiecke oblasti sa často nazývajú krajina, pretože obyvatelia môžu vidieť a komunikovať s pôvodnou divočinou krajiny.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 Arial"/>
              <a:buNone/>
            </a:pPr>
            <a:r>
              <a:rPr lang="sk-SK"/>
              <a:t>TRANSFORMÁCIA VIDIECKYCH OBLASTÍ</a:t>
            </a:r>
            <a:endParaRPr/>
          </a:p>
        </p:txBody>
      </p:sp>
      <p:sp>
        <p:nvSpPr>
          <p:cNvPr id="119" name="Google Shape;119;p4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/>
              <a:t>Vidiecke oblasti sa časom menia. Tieto zmeny spôsobujú: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sk-SK"/>
              <a:t>ekonomické faktory - príjem z cestovného ruchu, ziskovosť poľnohospodárstva, pracovné miesta v primárnom sektore,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sk-SK"/>
              <a:t>faktory životného prostredia - využitie pôdy, znečistenie, ochrana,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b="0" lang="sk-SK"/>
              <a:t>sociálne faktory - zmena a migrácia obyvateľstva, voľný čas, dôchodková populácia.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/>
              <a:t>Majetok, trhy, družstvá a technologické zmeny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"/>
          <p:cNvSpPr txBox="1"/>
          <p:nvPr>
            <p:ph type="title"/>
          </p:nvPr>
        </p:nvSpPr>
        <p:spPr>
          <a:xfrm>
            <a:off x="457200" y="152718"/>
            <a:ext cx="627504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40"/>
              <a:buFont typeface=" Arial"/>
              <a:buNone/>
            </a:pPr>
            <a:r>
              <a:rPr lang="sk-SK" sz="3240"/>
              <a:t>DRUHY VIDIECKYCH OBLASTÍ A ICH KLASIFIKÁCIA</a:t>
            </a:r>
            <a:endParaRPr/>
          </a:p>
        </p:txBody>
      </p:sp>
      <p:pic>
        <p:nvPicPr>
          <p:cNvPr id="125" name="Google Shape;12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75656" y="2276872"/>
            <a:ext cx="5943600" cy="297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 Arial"/>
              <a:buNone/>
            </a:pPr>
            <a:r>
              <a:rPr b="1" lang="sk-SK" sz="3600" cap="none">
                <a:solidFill>
                  <a:schemeClr val="accent6"/>
                </a:solidFill>
                <a:latin typeface=" Arial"/>
                <a:ea typeface=" Arial"/>
                <a:cs typeface=" Arial"/>
                <a:sym typeface=" Arial"/>
              </a:rPr>
              <a:t>FAKTORY ŽIVOTA NA VIDIEKU</a:t>
            </a:r>
            <a:endParaRPr/>
          </a:p>
        </p:txBody>
      </p:sp>
      <p:sp>
        <p:nvSpPr>
          <p:cNvPr id="131" name="Google Shape;131;p6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/>
              <a:t>Pokles primárneho zamestnania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/>
              <a:t>Satelitné obce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/>
              <a:t>Domovy dôchodcov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/>
              <a:t>Druhé domy určené na rekreáciu a oddych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/>
              <a:t>Využívanie pôdy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sk-SK"/>
              <a:t>Infraštruktúra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Základné">
  <a:themeElements>
    <a:clrScheme name="Green Yellow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2019-02-10T21:49:04Z</dcterms:created>
  <dc:creator>Zuzana Palková</dc:creator>
</cp:coreProperties>
</file>