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7" r:id="rId2"/>
    <p:sldId id="278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>
      <p:cViewPr varScale="1">
        <p:scale>
          <a:sx n="54" d="100"/>
          <a:sy n="54" d="100"/>
        </p:scale>
        <p:origin x="8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2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624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sk-SK" sz="4000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sk-SK" sz="4000" noProof="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Agroekológia</a:t>
            </a:r>
            <a:endParaRPr lang="sk-SK" sz="4000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sk-SK" noProof="0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F8E7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Agrotourism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833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i="0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ĽUDSKÉ A SOCIÁLNE HODNOTY</a:t>
            </a:r>
            <a:endParaRPr lang="en-GB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noProof="0" dirty="0"/>
              <a:t>Ochrana a zlepšenie životných podmienok na vidieku, spravodlivosti a sociálneho blahobytu je pre udržateľné potravinové a poľnohospodárske systémy nevyhnutné.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 err="1"/>
              <a:t>Agroekológia</a:t>
            </a:r>
            <a:r>
              <a:rPr lang="sk-SK" b="0" noProof="0" dirty="0"/>
              <a:t> kladie silný dôraz na ľudské a sociálne hodnoty, ako je dôstojnosť, spravodlivosť, začlenenie a spravodlivosť, ktoré prispievajú k zlepšeniu dimenzie životných cieľov v cieľoch trvalo udržateľného rozvoja.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 err="1"/>
              <a:t>Agroekológia</a:t>
            </a:r>
            <a:r>
              <a:rPr lang="sk-SK" b="0" noProof="0" dirty="0"/>
              <a:t> sa snaží riešiť rodové nerovnosti vytváraním príležitostí pre ženy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Na mnohých miestach sveta čelí vidiecka mládež kríze zamestnanosti. Vidiecka mládež na celom svete medzitým disponuje energiou, tvorivosťou a túžbou pozitívne zmeniť svoj svet. Potrebujú podporu a príležitosti.</a:t>
            </a:r>
          </a:p>
        </p:txBody>
      </p:sp>
    </p:spTree>
    <p:extLst>
      <p:ext uri="{BB962C8B-B14F-4D97-AF65-F5344CB8AC3E}">
        <p14:creationId xmlns:p14="http://schemas.microsoft.com/office/powerpoint/2010/main" val="117357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Kultúra a tradičné potraviny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noProof="0" dirty="0"/>
              <a:t>Podporou zdravej, rozmanitej a kultúrne vhodnej stravy prispieva </a:t>
            </a:r>
            <a:r>
              <a:rPr lang="sk-SK" noProof="0" dirty="0" err="1"/>
              <a:t>agroekológia</a:t>
            </a:r>
            <a:r>
              <a:rPr lang="sk-SK" noProof="0" dirty="0"/>
              <a:t> k potravinovej bezpečnosti a výžive pri zachovaní zdravia ekosystémov.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Kultúrna identita a zmysel pre miesto sú často úzko spojené s krajinou a potravinovými systémami. Keď sa ľudia a ekosystémy vyvíjali spoločne, kultúrne postupy a pôvodné a tradičné znalosti ponúkajú množstvo skúseností, ktoré môžu inšpirovať </a:t>
            </a:r>
            <a:r>
              <a:rPr lang="sk-SK" b="0" noProof="0" dirty="0" err="1"/>
              <a:t>agroekologické</a:t>
            </a:r>
            <a:r>
              <a:rPr lang="sk-SK" b="0" noProof="0" dirty="0"/>
              <a:t> riešenia.</a:t>
            </a:r>
          </a:p>
        </p:txBody>
      </p:sp>
    </p:spTree>
    <p:extLst>
      <p:ext uri="{BB962C8B-B14F-4D97-AF65-F5344CB8AC3E}">
        <p14:creationId xmlns:p14="http://schemas.microsoft.com/office/powerpoint/2010/main" val="585990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Zodpovedná</a:t>
            </a:r>
            <a:r>
              <a:rPr lang="sk-SK" baseline="0" noProof="0" dirty="0"/>
              <a:t> samospráva</a:t>
            </a:r>
            <a:endParaRPr lang="sk-SK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Trvalo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udržateľné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potraviny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poľnohospodárstvo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vyžadujú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zodpovedné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účinné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mechanizmy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riadenia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rôznych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úrovniach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od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miestnej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cez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národnú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až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globálnu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sk-SK" sz="20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Transparentné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zodpovedné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inkluzívne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mechanizmy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riadenia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sú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potrebné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vytvorenie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priaznivého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prostredia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ktoré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podporuje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výrobcov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transformácii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ich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systémov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podľa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agroekologických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koncepcií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postupov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sk-SK" sz="20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Medzi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úspešné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príklady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patria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školské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stravovacie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verejného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obstarávania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regulácia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trhu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umožňujúca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označovanie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diferencovaných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agroekologických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produktov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dotácie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stimuly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ekosystémové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služby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sk-SK" sz="20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Územné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krajinné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komunitné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riadenie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sú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tradičné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obvyklé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riadenia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je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tiež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mimoriadne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dôležité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podporu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spolupráce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medzi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zainteresovanými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stranami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maximalizáciu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synergií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znižovaní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riadení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kompromisov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29283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Obehová a sociálna ekonomika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noProof="0" dirty="0"/>
              <a:t>Obehové a solidárne ekonomiky, ktoré opätovne spájajú výrobcov a spotrebiteľov, poskytujú inovatívne riešenia pre život v našich planetárnych hraniciach a zároveň zabezpečujú sociálny základ pre inkluzívny a udržateľný rozvoj.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 err="1"/>
              <a:t>Agroekologické</a:t>
            </a:r>
            <a:r>
              <a:rPr lang="sk-SK" b="0" noProof="0" dirty="0"/>
              <a:t> prístupy podporujú spravodlivé riešenia založené na miestnych potrebách, zdrojoch a kapacitách a vytvárajú spravodlivejšie a udržateľnejšie trhy.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V súčasnosti je tretina všetkých vyrobených potravín stratená alebo vyhodená, čo neprispieva k potravinovej bezpečnosti a výžive, zatiaľ čo sa zvyšuje tlak na prírodné zdroje.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Energia použitá na výrobu stratených alebo zbytočných potravín predstavuje približne 10 percent celkovej spotreby energie na svete, zatiaľ čo stopa potravinového odpadu zodpovedá 3,5 </a:t>
            </a:r>
            <a:r>
              <a:rPr lang="sk-SK" b="0" noProof="0" dirty="0" err="1"/>
              <a:t>Gt</a:t>
            </a:r>
            <a:r>
              <a:rPr lang="sk-SK" b="0" noProof="0" dirty="0"/>
              <a:t> CO</a:t>
            </a:r>
            <a:r>
              <a:rPr lang="sk-SK" b="0" baseline="-25000" noProof="0" dirty="0"/>
              <a:t>2</a:t>
            </a:r>
            <a:r>
              <a:rPr lang="sk-SK" b="0" noProof="0" dirty="0"/>
              <a:t> emisií skleníkových plynov ročne.</a:t>
            </a:r>
          </a:p>
        </p:txBody>
      </p:sp>
    </p:spTree>
    <p:extLst>
      <p:ext uri="{BB962C8B-B14F-4D97-AF65-F5344CB8AC3E}">
        <p14:creationId xmlns:p14="http://schemas.microsoft.com/office/powerpoint/2010/main" val="135202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kern="1200" cap="all" spc="-60" baseline="0" noProof="0" dirty="0" err="1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Agroekológia</a:t>
            </a:r>
            <a:endParaRPr lang="sk-SK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noProof="0" dirty="0"/>
              <a:t>Ekologický prístup k poľnohospodárstvu.</a:t>
            </a:r>
          </a:p>
          <a:p>
            <a:r>
              <a:rPr lang="sk-SK" noProof="0" dirty="0"/>
              <a:t>Zdieľa veľa spoločného s inými prístupmi k udržateľnému poľnohospodárstvu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zameriava sa na výrobu potravín, ktorá najlepšie využíva prírodné produkty a služby bez toho, aby tieto zdroje poškodzovala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zlepšuje kvalitu pôdy a rastlín prostredníctvom dostupnej biomasy a biodiverzity, a nie s bojom proti prírode chemickými vstupmi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poľnohospodári sa snažia zlepšovať výnosy potravín pre vyváženú výživu, posilňovať spravodlivé trhy s ich výrobkami, zlepšovať zdravé ekosystémy a stavať na znalostiach a zvykoch predkov</a:t>
            </a:r>
          </a:p>
        </p:txBody>
      </p:sp>
    </p:spTree>
    <p:extLst>
      <p:ext uri="{BB962C8B-B14F-4D97-AF65-F5344CB8AC3E}">
        <p14:creationId xmlns:p14="http://schemas.microsoft.com/office/powerpoint/2010/main" val="294739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91064" cy="1371600"/>
          </a:xfrm>
        </p:spPr>
        <p:txBody>
          <a:bodyPr/>
          <a:lstStyle/>
          <a:p>
            <a:pPr rtl="0" eaLnBrk="1" latinLnBrk="0" hangingPunct="1"/>
            <a:r>
              <a:rPr lang="sk-SK" sz="3600" b="1" kern="1200" cap="all" spc="-60" baseline="0" noProof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10 </a:t>
            </a:r>
            <a:r>
              <a:rPr lang="sk-SK" sz="3600" b="1" kern="1200" cap="all" spc="-60" baseline="0" noProof="0" dirty="0" err="1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PRVKov</a:t>
            </a:r>
            <a:r>
              <a:rPr lang="sk-SK" sz="3600" b="1" kern="1200" cap="all" spc="-60" baseline="0" noProof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 AGROEKOLÓGIE</a:t>
            </a:r>
            <a:endParaRPr lang="sk-SK" noProof="0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0" noProof="0" dirty="0"/>
              <a:t>Rôznorodosť; synergia; efektívnosť; odolnosť; recyklácia; spoluvytváranie a zdieľanie poznatkov (s opisom spoločných charakteristík </a:t>
            </a:r>
            <a:r>
              <a:rPr lang="sk-SK" b="0" noProof="0" dirty="0" err="1"/>
              <a:t>agroekologických</a:t>
            </a:r>
            <a:r>
              <a:rPr lang="sk-SK" b="0" noProof="0" dirty="0"/>
              <a:t> systémov, základných postupov a inovačných prístupov)</a:t>
            </a:r>
          </a:p>
          <a:p>
            <a:r>
              <a:rPr lang="sk-SK" b="0" noProof="0" dirty="0"/>
              <a:t>Ľudské a sociálne hodnoty; kultúra a tradície stravovania (kontextové znaky)</a:t>
            </a:r>
          </a:p>
          <a:p>
            <a:r>
              <a:rPr lang="sk-SK" b="0" noProof="0" dirty="0"/>
              <a:t>Zodpovedné riadenie; obehové a solidárne hospodárstvo (podporujúce prostredie)</a:t>
            </a:r>
          </a:p>
          <a:p>
            <a:endParaRPr lang="sk-SK" noProof="0" dirty="0"/>
          </a:p>
          <a:p>
            <a:r>
              <a:rPr lang="sk-SK" noProof="0" dirty="0"/>
              <a:t>10 prvkov </a:t>
            </a:r>
            <a:r>
              <a:rPr lang="sk-SK" noProof="0" dirty="0" err="1"/>
              <a:t>agroekológie</a:t>
            </a:r>
            <a:r>
              <a:rPr lang="sk-SK" noProof="0" dirty="0"/>
              <a:t> je vzájomne prepojených a vzájomne závislých</a:t>
            </a:r>
          </a:p>
        </p:txBody>
      </p:sp>
    </p:spTree>
    <p:extLst>
      <p:ext uri="{BB962C8B-B14F-4D97-AF65-F5344CB8AC3E}">
        <p14:creationId xmlns:p14="http://schemas.microsoft.com/office/powerpoint/2010/main" val="41003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Diverzifikácia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noProof="0" dirty="0"/>
              <a:t>Diverzifikácia je kľúčom k </a:t>
            </a:r>
            <a:r>
              <a:rPr lang="sk-SK" noProof="0" dirty="0" err="1"/>
              <a:t>agroekologickým</a:t>
            </a:r>
            <a:r>
              <a:rPr lang="sk-SK" noProof="0" dirty="0"/>
              <a:t> prechodom na zabezpečenie potravinovej bezpečnosti a výživy pri zachovaní, ochrane a zveľaďovaní prírodných zdrojov,</a:t>
            </a:r>
            <a:r>
              <a:rPr lang="sk-SK" baseline="0" noProof="0" dirty="0"/>
              <a:t> tzn.:</a:t>
            </a:r>
            <a:endParaRPr lang="sk-SK" noProof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 </a:t>
            </a:r>
            <a:r>
              <a:rPr lang="sk-SK" b="0" noProof="0" dirty="0" err="1"/>
              <a:t>Agrolesnícke</a:t>
            </a:r>
            <a:r>
              <a:rPr lang="sk-SK" b="0" noProof="0" dirty="0"/>
              <a:t> systémy organizujú plodiny, kríky a stromy rôznych výšok a tvarov na rôznych úrovniach alebo vrstvách,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Medziplodiny kombinujú navzájom sa doplňujúce druhy a zvyšujú tak priestorovú rozmanitosť, ktorá zvyšuje vertikálnu rozmanitosť,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Striedanie plodín, často vrátane strukovín, zvyšuje časovú rozmanitosť,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Systémy pre hospodárske zvieratá sa spoliehajú na rozmanitosť miestnych plemien prispôsobených konkrétnemu prostrediu,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Vo vodnom svete sa tradičné rybie </a:t>
            </a:r>
            <a:r>
              <a:rPr lang="sk-SK" b="0" noProof="0" dirty="0" err="1"/>
              <a:t>polykultúrne</a:t>
            </a:r>
            <a:r>
              <a:rPr lang="sk-SK" b="0" noProof="0" dirty="0"/>
              <a:t> poľnohospodárstvo, integrovaná </a:t>
            </a:r>
            <a:r>
              <a:rPr lang="sk-SK" b="0" noProof="0" dirty="0" err="1"/>
              <a:t>multitrofická</a:t>
            </a:r>
            <a:r>
              <a:rPr lang="sk-SK" b="0" noProof="0" dirty="0"/>
              <a:t> </a:t>
            </a:r>
            <a:r>
              <a:rPr lang="sk-SK" b="0" noProof="0" dirty="0" err="1"/>
              <a:t>akvakultúra</a:t>
            </a:r>
            <a:r>
              <a:rPr lang="sk-SK" b="0" noProof="0" dirty="0"/>
              <a:t> (IMTA) alebo systémy rotačných plodinových rýb riadia rovnakými zásadami maximalizácie rozmanitosti.</a:t>
            </a:r>
          </a:p>
        </p:txBody>
      </p:sp>
    </p:spTree>
    <p:extLst>
      <p:ext uri="{BB962C8B-B14F-4D97-AF65-F5344CB8AC3E}">
        <p14:creationId xmlns:p14="http://schemas.microsoft.com/office/powerpoint/2010/main" val="64142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0" i="0" kern="1200" cap="all" spc="-60" baseline="0" noProof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SPOLUPRÁCA A ZDIEĽANIE poznatkov</a:t>
            </a:r>
            <a:endParaRPr lang="sk-SK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000" b="1" i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Poľnohospodárske inovácie lepšie reagujú na miestne výzvy, keď sú spoločne vytvárané prostredníctvom </a:t>
            </a:r>
            <a:r>
              <a:rPr lang="sk-SK" sz="2000" b="1" i="0" kern="1200" noProof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participatívnych</a:t>
            </a:r>
            <a:r>
              <a:rPr lang="sk-SK" sz="2000" b="1" i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procesov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b="0" i="0" kern="1200" noProof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Agroekológia</a:t>
            </a:r>
            <a:r>
              <a:rPr lang="sk-SK" sz="2000" b="0" i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závisí od kontextovo špecifických znalostí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b="0" i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Prostredníctvom procesu spoluvytvárania spája </a:t>
            </a:r>
            <a:r>
              <a:rPr lang="sk-SK" sz="2000" b="0" i="0" kern="1200" noProof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agroekológia</a:t>
            </a:r>
            <a:r>
              <a:rPr lang="sk-SK" sz="2000" b="0" i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tradičné a pôvodné znalosti, praktické znalosti výrobcov a obchodníkov a globálne vedecké poznatky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b="0" i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Vzdelávanie - formálne aj neformálne - hrá zásadnú úlohu pri zdieľaní </a:t>
            </a:r>
            <a:r>
              <a:rPr lang="sk-SK" sz="2000" b="0" i="0" kern="1200" noProof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agroekologických</a:t>
            </a:r>
            <a:r>
              <a:rPr lang="sk-SK" sz="2000" b="0" i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inovácií vyplývajúcich z procesov spolutvorby.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0" i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Napríklad už viac ako 30 rokov hrá horizontálne hnutie </a:t>
            </a:r>
            <a:r>
              <a:rPr lang="sk-SK" sz="2000" b="0" i="0" kern="1200" noProof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campesino</a:t>
            </a:r>
            <a:r>
              <a:rPr lang="sk-SK" sz="2000" b="0" i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sk-SK" sz="2000" b="0" i="0" kern="1200" noProof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campesino</a:t>
            </a:r>
            <a:r>
              <a:rPr lang="sk-SK" sz="2000" b="0" i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rozhodujúcu úlohu pri zdieľaní </a:t>
            </a:r>
            <a:r>
              <a:rPr lang="sk-SK" sz="2000" b="0" i="0" kern="1200" noProof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agroekologických</a:t>
            </a:r>
            <a:r>
              <a:rPr lang="sk-SK" sz="2000" b="0" i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poznatkov a spája stovky tisíc výrobcov v Latinskej Amerike. Naproti tomu zhora nadol mali modely prenosu technológií obmedzený úspech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25515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SYNERGIE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noProof="0" dirty="0"/>
              <a:t>Budovanie synergií zvyšuje kľúčové funkcie v potravinových systémoch, podporuje výrobu a rôzne ekosystémové služby.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Optimalizáciou biologických synergií </a:t>
            </a:r>
            <a:r>
              <a:rPr lang="sk-SK" b="0" noProof="0" dirty="0" err="1"/>
              <a:t>agroekologické</a:t>
            </a:r>
            <a:r>
              <a:rPr lang="sk-SK" b="0" noProof="0" dirty="0"/>
              <a:t> postupy zlepšujú ekologické funkcie, čo vedie k vyššej efektívnosti a odolnosti pri využívaní zdrojov.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Napríklad globálne biologická fixácia dusíka pomocou impulzov v </a:t>
            </a:r>
            <a:r>
              <a:rPr lang="sk-SK" b="0" noProof="0" dirty="0" err="1"/>
              <a:t>medziplodinových</a:t>
            </a:r>
            <a:r>
              <a:rPr lang="sk-SK" b="0" noProof="0" dirty="0"/>
              <a:t> systémoch alebo rotáciách generuje každoročne úsporu dusíkatých hnojív takmer 10 miliónov USD a prispieva k zdraviu pôdy, zmierňovaniu zmeny klímy a adaptácii na ňu. Ďalej asi 15 percent dusíka aplikovaného na plodiny pochádza z maštaľného hnoja, čo zdôrazňuje synergie vyplývajúce z integrácie plodín a hospodárskych zvierat.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Na podporu synergií v rámci širšieho potravinového systému a na čo najlepšie zvládnutie kompromisov zdôrazňuje </a:t>
            </a:r>
            <a:r>
              <a:rPr lang="sk-SK" b="0" noProof="0" dirty="0" err="1"/>
              <a:t>agroekológia</a:t>
            </a:r>
            <a:r>
              <a:rPr lang="sk-SK" b="0" noProof="0" dirty="0"/>
              <a:t> dôležitosť partnerstiev, spolupráce a zodpovedného riadenia, do ktorých sú zapojení rôzni aktéri na viacerých úrovniach.</a:t>
            </a:r>
          </a:p>
        </p:txBody>
      </p:sp>
    </p:spTree>
    <p:extLst>
      <p:ext uri="{BB962C8B-B14F-4D97-AF65-F5344CB8AC3E}">
        <p14:creationId xmlns:p14="http://schemas.microsoft.com/office/powerpoint/2010/main" val="3054074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Efektivita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noProof="0" dirty="0"/>
              <a:t>Inovačné </a:t>
            </a:r>
            <a:r>
              <a:rPr lang="sk-SK" noProof="0" dirty="0" err="1"/>
              <a:t>agroekologické</a:t>
            </a:r>
            <a:r>
              <a:rPr lang="sk-SK" noProof="0" dirty="0"/>
              <a:t> postupy produkujú viac s využitím menšieho množstva externých zdrojov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 err="1"/>
              <a:t>Agroekologické</a:t>
            </a:r>
            <a:r>
              <a:rPr lang="sk-SK" b="0" noProof="0" dirty="0"/>
              <a:t> systémy zlepšujú využitie prírodných zdrojov, najmä tých, ktoré sú bohaté a zadarmo, ako napríklad slnečné žiarenie, atmosférický uhlík a dusík.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Zlepšením biologických procesov a recykláciou biomasy, živín a vody môžu výrobcovia využívať menej externých zdrojov, čo znižuje náklady a negatívne vplyvy ich používania na životné prostredie.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Jedným zo spôsobov, ako merať účinnosť integrovaných systémov, je použitie koeficientov ekvivalencie pozemkov (LER).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LER porovnáva výnosy z pestovania dvoch alebo viacerých zložiek (napr. Plodín, stromov, zvierat) spolu s výnosy z pestovania rovnakých zložiek jednotlivo. Integrované </a:t>
            </a:r>
            <a:r>
              <a:rPr lang="sk-SK" b="0" noProof="0" dirty="0" err="1"/>
              <a:t>agroekologické</a:t>
            </a:r>
            <a:r>
              <a:rPr lang="sk-SK" b="0" noProof="0" dirty="0"/>
              <a:t> systémy často vykazujú vyššie hodnoty LER.</a:t>
            </a:r>
          </a:p>
        </p:txBody>
      </p:sp>
    </p:spTree>
    <p:extLst>
      <p:ext uri="{BB962C8B-B14F-4D97-AF65-F5344CB8AC3E}">
        <p14:creationId xmlns:p14="http://schemas.microsoft.com/office/powerpoint/2010/main" val="1999217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Recyklácia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noProof="0" dirty="0"/>
              <a:t>Viac recyklácie znamená poľnohospodársku výrobu s nižšími ekonomickými a environmentálnymi nákladmi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Odpad je ľudský pojem - v prírodných ekosystémoch neexistuje.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Recyklácia sa môže uskutočňovať na farme aj v krajine pomocou diverzifikácie a budovania synergie medzi rôznymi zložkami a činnosťami.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noProof="0" dirty="0"/>
              <a:t>Napríklad </a:t>
            </a:r>
            <a:r>
              <a:rPr lang="sk-SK" noProof="0" dirty="0" err="1"/>
              <a:t>agrolesnícke</a:t>
            </a:r>
            <a:r>
              <a:rPr lang="sk-SK" noProof="0" dirty="0"/>
              <a:t> systémy, ktoré zahŕňajú hlboko zakorenené stromy, môžu zachytávať živiny stratené za koreňmi jednoročných plodín.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noProof="0" dirty="0"/>
              <a:t>Systémy pre hospodárske zvieratá podporujú recykláciu organických materiálov pomocou hnoja na kompostovanie alebo priamo ako hnojivo a zvyšky plodín a vedľajšie produkty ako krmivo pre hospodárske zvieratá.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noProof="0" dirty="0"/>
              <a:t>V systémoch ryža a ryba pomáhajú vodné živočíchy hnojiť plodiny ryže a znižovať výskyt škodcov, čo znižuje potrebu externých vstupov hnojív alebo pesticídov.</a:t>
            </a:r>
          </a:p>
        </p:txBody>
      </p:sp>
    </p:spTree>
    <p:extLst>
      <p:ext uri="{BB962C8B-B14F-4D97-AF65-F5344CB8AC3E}">
        <p14:creationId xmlns:p14="http://schemas.microsoft.com/office/powerpoint/2010/main" val="1955228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ODOLNOSŤ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noProof="0" dirty="0"/>
              <a:t>Zvýšená odolnosť ľudí, spoločenstiev a ekosystémov je kľúčom k udržateľným potravinovým a poľnohospodárskym systémom.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Diverzifikované </a:t>
            </a:r>
            <a:r>
              <a:rPr lang="sk-SK" b="0" noProof="0" dirty="0" err="1"/>
              <a:t>agroekologické</a:t>
            </a:r>
            <a:r>
              <a:rPr lang="sk-SK" b="0" noProof="0" dirty="0"/>
              <a:t> systémy sú odolnejšie - majú väčšiu schopnosť zotaviť sa z porúch vrátane extrémnych poveternostných javov, ako sú suchá, záplavy alebo hurikány, a odolávať útokom škodcov a chorôb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 err="1"/>
              <a:t>Agroekologické</a:t>
            </a:r>
            <a:r>
              <a:rPr lang="sk-SK" b="0" noProof="0" dirty="0"/>
              <a:t> prístupy môžu rovnako zvýšiť sociálno-ekonomickú odolnosť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noProof="0" dirty="0"/>
              <a:t>Znížením závislosti na externých vstupoch môže </a:t>
            </a:r>
            <a:r>
              <a:rPr lang="sk-SK" b="0" noProof="0" dirty="0" err="1"/>
              <a:t>agroekológia</a:t>
            </a:r>
            <a:r>
              <a:rPr lang="sk-SK" b="0" noProof="0" dirty="0"/>
              <a:t> znížiť zraniteľnosť výrobcov voči ekonomickému riziku</a:t>
            </a:r>
          </a:p>
        </p:txBody>
      </p:sp>
    </p:spTree>
    <p:extLst>
      <p:ext uri="{BB962C8B-B14F-4D97-AF65-F5344CB8AC3E}">
        <p14:creationId xmlns:p14="http://schemas.microsoft.com/office/powerpoint/2010/main" val="1387963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2380</TotalTime>
  <Words>1192</Words>
  <Application>Microsoft Office PowerPoint</Application>
  <PresentationFormat>Prezentácia na obrazovke (4:3)</PresentationFormat>
  <Paragraphs>72</Paragraphs>
  <Slides>13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Arial </vt:lpstr>
      <vt:lpstr>Arial Black</vt:lpstr>
      <vt:lpstr>Calibri</vt:lpstr>
      <vt:lpstr>Základné</vt:lpstr>
      <vt:lpstr>3. Agroekológia</vt:lpstr>
      <vt:lpstr>Agroekológia</vt:lpstr>
      <vt:lpstr>10 PRVKov AGROEKOLÓGIE</vt:lpstr>
      <vt:lpstr>Diverzifikácia</vt:lpstr>
      <vt:lpstr>SPOLUPRÁCA A ZDIEĽANIE poznatkov</vt:lpstr>
      <vt:lpstr>SYNERGIE</vt:lpstr>
      <vt:lpstr>Efektivita</vt:lpstr>
      <vt:lpstr>Recyklácia</vt:lpstr>
      <vt:lpstr>ODOLNOSŤ</vt:lpstr>
      <vt:lpstr>ĽUDSKÉ A SOCIÁLNE HODNOTY</vt:lpstr>
      <vt:lpstr>Kultúra a tradičné potraviny</vt:lpstr>
      <vt:lpstr>Zodpovedná samospráva</vt:lpstr>
      <vt:lpstr>Obehová a sociálna ekonomika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237</cp:revision>
  <cp:lastPrinted>2019-02-12T08:21:40Z</cp:lastPrinted>
  <dcterms:created xsi:type="dcterms:W3CDTF">2019-02-10T21:49:04Z</dcterms:created>
  <dcterms:modified xsi:type="dcterms:W3CDTF">2020-12-13T16:59:03Z</dcterms:modified>
</cp:coreProperties>
</file>