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60" r:id="rId1"/>
  </p:sldMasterIdLst>
  <p:notesMasterIdLst>
    <p:notesMasterId r:id="rId15"/>
  </p:notesMasterIdLst>
  <p:handoutMasterIdLst>
    <p:handoutMasterId r:id="rId16"/>
  </p:handoutMasterIdLst>
  <p:sldIdLst>
    <p:sldId id="277" r:id="rId2"/>
    <p:sldId id="278" r:id="rId3"/>
    <p:sldId id="282" r:id="rId4"/>
    <p:sldId id="283" r:id="rId5"/>
    <p:sldId id="284" r:id="rId6"/>
    <p:sldId id="285" r:id="rId7"/>
    <p:sldId id="286" r:id="rId8"/>
    <p:sldId id="287" r:id="rId9"/>
    <p:sldId id="288" r:id="rId10"/>
    <p:sldId id="289" r:id="rId11"/>
    <p:sldId id="290" r:id="rId12"/>
    <p:sldId id="291" r:id="rId13"/>
    <p:sldId id="292" r:id="rId14"/>
  </p:sldIdLst>
  <p:sldSz cx="9144000" cy="6858000" type="screen4x3"/>
  <p:notesSz cx="7315200" cy="96012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F8E7B"/>
    <a:srgbClr val="FF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redný štýl 2 - zvýrazneni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Stredný štýl 2 - zvýraznenie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8D230F3-CF80-4859-8CE7-A43EE81993B5}" styleName="Svetlý štýl 1 - zvýraznenie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outlineView">
  <p:normalViewPr showOutlineIcons="0">
    <p:restoredLeft sz="34580" autoAdjust="0"/>
    <p:restoredTop sz="86410" autoAdjust="0"/>
  </p:normalViewPr>
  <p:slideViewPr>
    <p:cSldViewPr>
      <p:cViewPr varScale="1">
        <p:scale>
          <a:sx n="54" d="100"/>
          <a:sy n="54" d="100"/>
        </p:scale>
        <p:origin x="844" y="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7224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9" d="100"/>
          <a:sy n="79" d="100"/>
        </p:scale>
        <p:origin x="3180" y="11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quarter" idx="1"/>
          </p:nvPr>
        </p:nvSpPr>
        <p:spPr>
          <a:xfrm>
            <a:off x="4143587" y="0"/>
            <a:ext cx="3169920" cy="48172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72E2F8-8C27-4303-A77C-E724F5C8016B}" type="datetimeFigureOut">
              <a:rPr lang="sk-SK" smtClean="0"/>
              <a:pPr/>
              <a:t>13. 12. 2020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2"/>
          </p:nvPr>
        </p:nvSpPr>
        <p:spPr>
          <a:xfrm>
            <a:off x="0" y="9119474"/>
            <a:ext cx="3169920" cy="48172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3"/>
          </p:nvPr>
        </p:nvSpPr>
        <p:spPr>
          <a:xfrm>
            <a:off x="4143587" y="9119474"/>
            <a:ext cx="3169920" cy="48172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7CD2E3-5BDB-44FE-995E-F2DCFA948423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0080553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169920" cy="4800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idx="1"/>
          </p:nvPr>
        </p:nvSpPr>
        <p:spPr>
          <a:xfrm>
            <a:off x="4143587" y="1"/>
            <a:ext cx="3169920" cy="4800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5F3F0D-312C-4AED-8EB4-1582FE5784D7}" type="datetimeFigureOut">
              <a:rPr lang="sk-SK" smtClean="0"/>
              <a:pPr/>
              <a:t>13. 12. 2020</a:t>
            </a:fld>
            <a:endParaRPr lang="sk-SK"/>
          </a:p>
        </p:txBody>
      </p:sp>
      <p:sp>
        <p:nvSpPr>
          <p:cNvPr id="4" name="Zástupný symbol obrazu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Zástupný symbol poznámok 4"/>
          <p:cNvSpPr>
            <a:spLocks noGrp="1"/>
          </p:cNvSpPr>
          <p:nvPr>
            <p:ph type="body" sz="quarter" idx="3"/>
          </p:nvPr>
        </p:nvSpPr>
        <p:spPr>
          <a:xfrm>
            <a:off x="731521" y="4560570"/>
            <a:ext cx="5852160" cy="432054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14993F-1191-4E28-A105-C8612743DD3B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828910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314993F-1191-4E28-A105-C8612743DD3B}" type="slidenum">
              <a:rPr kumimoji="0" lang="sk-SK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sk-SK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796248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626915"/>
            <a:ext cx="7772400" cy="3173684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6600" cap="none" spc="-80" baseline="0">
                <a:solidFill>
                  <a:schemeClr val="accent6"/>
                </a:solidFill>
              </a:defRPr>
            </a:lvl1pPr>
          </a:lstStyle>
          <a:p>
            <a:r>
              <a:rPr lang="sk-SK" dirty="0"/>
              <a:t>Kliknutím upravte štýl predlohy nadpisu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/>
              <a:t>Kliknutím upravte štýl predlohy podnadpisu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13. 12. 2020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rgbClr val="EF8E7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80B0D0E4-BD66-4038-8DF4-DE18EB51604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7294" y="188640"/>
            <a:ext cx="1433736" cy="865021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13. 12. 2020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/>
              <a:t>Kliknutím upravte štýl predlohy nadpisu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13. 12. 2020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latin typeface="Arial "/>
              </a:defRPr>
            </a:lvl1pPr>
          </a:lstStyle>
          <a:p>
            <a:r>
              <a:rPr lang="sk-SK" dirty="0"/>
              <a:t>Kliknutím upravte štýl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13. 12. 2020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7200" b="0" cap="none" spc="-80" baseline="0">
                <a:solidFill>
                  <a:schemeClr val="accent6"/>
                </a:solidFill>
              </a:defRPr>
            </a:lvl1pPr>
          </a:lstStyle>
          <a:p>
            <a:r>
              <a:rPr lang="sk-SK" dirty="0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13. 12. 2020</a:t>
            </a:fld>
            <a:endParaRPr lang="sk-SK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sk-S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13. 12. 2020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/>
              <a:t>Kliknutím upravte štýl predlohy nadpisu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sk-SK"/>
              <a:t>Upraviť štýly predlohy textu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13. 12. 2020</a:t>
            </a:fld>
            <a:endParaRPr lang="sk-S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cap="none" baseline="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13. 12. 2020</a:t>
            </a:fld>
            <a:endParaRPr lang="sk-S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13. 12. 2020</a:t>
            </a:fld>
            <a:endParaRPr lang="sk-S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13. 12. 2020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k-SK"/>
              <a:t>Kliknutím na ikonu pridáte obrázok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13. 12. 2020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sk-SK" dirty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CA76AC6C-1845-4AD9-86CE-459EC2905EDA}" type="datetimeFigureOut">
              <a:rPr lang="sk-SK" smtClean="0"/>
              <a:pPr/>
              <a:t>13. 12. 2020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7" name="Rectangle 6"/>
          <p:cNvSpPr/>
          <p:nvPr/>
        </p:nvSpPr>
        <p:spPr>
          <a:xfrm>
            <a:off x="9001124" y="0"/>
            <a:ext cx="142876" cy="13716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001124" y="1371600"/>
            <a:ext cx="142876" cy="5486400"/>
          </a:xfrm>
          <a:prstGeom prst="rect">
            <a:avLst/>
          </a:prstGeom>
          <a:solidFill>
            <a:srgbClr val="EF8E7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A55F4F7B-3215-4AC1-972D-928999B64ABA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7294" y="188640"/>
            <a:ext cx="1433736" cy="865021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chemeClr val="accent6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57158" y="2786058"/>
            <a:ext cx="8072494" cy="1297250"/>
          </a:xfrm>
        </p:spPr>
        <p:txBody>
          <a:bodyPr/>
          <a:lstStyle/>
          <a:p>
            <a:pPr algn="ctr"/>
            <a:r>
              <a:rPr lang="sk-SK" sz="4000" noProof="0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3. </a:t>
            </a:r>
            <a:r>
              <a:rPr lang="sk-SK" sz="4000" noProof="0" dirty="0" err="1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Agroekológia</a:t>
            </a:r>
            <a:endParaRPr lang="sk-SK" sz="4000" noProof="0" dirty="0">
              <a:solidFill>
                <a:schemeClr val="accent6">
                  <a:lumMod val="75000"/>
                </a:schemeClr>
              </a:solidFill>
              <a:latin typeface="Calibri" panose="020F0502020204030204" pitchFamily="34" charset="0"/>
              <a:ea typeface="Montserrat"/>
              <a:cs typeface="Calibri" panose="020F0502020204030204" pitchFamily="34" charset="0"/>
              <a:sym typeface="Montserrat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42910" y="4000504"/>
            <a:ext cx="7283152" cy="576064"/>
          </a:xfrm>
        </p:spPr>
        <p:txBody>
          <a:bodyPr>
            <a:normAutofit/>
          </a:bodyPr>
          <a:lstStyle/>
          <a:p>
            <a:pPr algn="ctr"/>
            <a:r>
              <a:rPr lang="sk-SK" noProof="0" dirty="0"/>
              <a:t> </a:t>
            </a:r>
          </a:p>
        </p:txBody>
      </p:sp>
      <p:pic>
        <p:nvPicPr>
          <p:cNvPr id="5" name="Obrázok 4">
            <a:extLst>
              <a:ext uri="{FF2B5EF4-FFF2-40B4-BE49-F238E27FC236}">
                <a16:creationId xmlns:a16="http://schemas.microsoft.com/office/drawing/2014/main" id="{18DE5815-B6F5-4B90-A312-30FA0020A4D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44" y="285728"/>
            <a:ext cx="1928826" cy="549715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577A28BE-81F8-47BC-AF9B-227AEE2932BD}"/>
              </a:ext>
            </a:extLst>
          </p:cNvPr>
          <p:cNvSpPr/>
          <p:nvPr/>
        </p:nvSpPr>
        <p:spPr>
          <a:xfrm>
            <a:off x="214282" y="785795"/>
            <a:ext cx="221457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2018-3-HR01-KA205-060151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14293BA-587F-487F-AFB8-C156BDE7446B}"/>
              </a:ext>
            </a:extLst>
          </p:cNvPr>
          <p:cNvSpPr/>
          <p:nvPr/>
        </p:nvSpPr>
        <p:spPr>
          <a:xfrm>
            <a:off x="500034" y="6286520"/>
            <a:ext cx="810177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EF8E7B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Agrotourism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EF8E7B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488336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k-SK" sz="3600" b="1" i="0" kern="1200" cap="all" spc="-60" baseline="0" dirty="0">
                <a:solidFill>
                  <a:schemeClr val="accent6"/>
                </a:solidFill>
                <a:effectLst/>
                <a:latin typeface="Arial "/>
                <a:ea typeface="+mj-ea"/>
                <a:cs typeface="+mj-cs"/>
              </a:rPr>
              <a:t>ĽUDSKÉ A SOCIÁLNE HODNOTY</a:t>
            </a:r>
            <a:endParaRPr lang="en-GB" dirty="0">
              <a:effectLst/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k-SK" noProof="0" dirty="0"/>
              <a:t>Ochrana a zlepšenie životných podmienok na vidieku, spravodlivosti a sociálneho blahobytu je pre udržateľné potravinové a poľnohospodárske systémy nevyhnutné.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k-SK" b="0" noProof="0" dirty="0" err="1"/>
              <a:t>Agroekológia</a:t>
            </a:r>
            <a:r>
              <a:rPr lang="sk-SK" b="0" noProof="0" dirty="0"/>
              <a:t> kladie silný dôraz na ľudské a sociálne hodnoty, ako je dôstojnosť, spravodlivosť, začlenenie a spravodlivosť, ktoré prispievajú k zlepšeniu dimenzie životných cieľov v cieľoch trvalo udržateľného rozvoja.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k-SK" b="0" noProof="0" dirty="0" err="1"/>
              <a:t>Agroekológia</a:t>
            </a:r>
            <a:r>
              <a:rPr lang="sk-SK" b="0" noProof="0" dirty="0"/>
              <a:t> sa snaží riešiť rodové nerovnosti vytváraním príležitostí pre ženy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k-SK" b="0" noProof="0" dirty="0"/>
              <a:t>Na mnohých miestach sveta čelí vidiecka mládež kríze zamestnanosti. Vidiecka mládež na celom svete medzitým disponuje energiou, tvorivosťou a túžbou pozitívne zmeniť svoj svet. Potrebujú podporu a príležitosti.</a:t>
            </a:r>
          </a:p>
        </p:txBody>
      </p:sp>
    </p:spTree>
    <p:extLst>
      <p:ext uri="{BB962C8B-B14F-4D97-AF65-F5344CB8AC3E}">
        <p14:creationId xmlns:p14="http://schemas.microsoft.com/office/powerpoint/2010/main" val="11735765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noProof="0" dirty="0"/>
              <a:t>Kultúra a tradičné potraviny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noProof="0" dirty="0"/>
              <a:t>Podporou zdravej, rozmanitej a kultúrne vhodnej stravy prispieva </a:t>
            </a:r>
            <a:r>
              <a:rPr lang="sk-SK" noProof="0" dirty="0" err="1"/>
              <a:t>agroekológia</a:t>
            </a:r>
            <a:r>
              <a:rPr lang="sk-SK" noProof="0" dirty="0"/>
              <a:t> k potravinovej bezpečnosti a výžive pri zachovaní zdravia ekosystémov.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k-SK" b="0" noProof="0" dirty="0"/>
              <a:t>Kultúrna identita a zmysel pre miesto sú často úzko spojené s krajinou a potravinovými systémami. Keď sa ľudia a ekosystémy vyvíjali spoločne, kultúrne postupy a pôvodné a tradičné znalosti ponúkajú množstvo skúseností, ktoré môžu inšpirovať </a:t>
            </a:r>
            <a:r>
              <a:rPr lang="sk-SK" b="0" noProof="0" dirty="0" err="1"/>
              <a:t>agroekologické</a:t>
            </a:r>
            <a:r>
              <a:rPr lang="sk-SK" b="0" noProof="0" dirty="0"/>
              <a:t> riešenia.</a:t>
            </a:r>
          </a:p>
        </p:txBody>
      </p:sp>
    </p:spTree>
    <p:extLst>
      <p:ext uri="{BB962C8B-B14F-4D97-AF65-F5344CB8AC3E}">
        <p14:creationId xmlns:p14="http://schemas.microsoft.com/office/powerpoint/2010/main" val="5859903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noProof="0" dirty="0"/>
              <a:t>Zodpovedná</a:t>
            </a:r>
            <a:r>
              <a:rPr lang="sk-SK" baseline="0" noProof="0" dirty="0"/>
              <a:t> samospráva</a:t>
            </a:r>
            <a:endParaRPr lang="sk-SK" noProof="0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sz="20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Trvalo</a:t>
            </a:r>
            <a:r>
              <a:rPr lang="en-GB" sz="20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20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udržateľné</a:t>
            </a:r>
            <a:r>
              <a:rPr lang="en-GB" sz="20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20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potraviny</a:t>
            </a:r>
            <a:r>
              <a:rPr lang="en-GB" sz="20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 </a:t>
            </a:r>
            <a:r>
              <a:rPr lang="en-GB" sz="20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poľnohospodárstvo</a:t>
            </a:r>
            <a:r>
              <a:rPr lang="en-GB" sz="20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20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si</a:t>
            </a:r>
            <a:r>
              <a:rPr lang="en-GB" sz="20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20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vyžadujú</a:t>
            </a:r>
            <a:r>
              <a:rPr lang="en-GB" sz="20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20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zodpovedné</a:t>
            </a:r>
            <a:r>
              <a:rPr lang="en-GB" sz="20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 </a:t>
            </a:r>
            <a:r>
              <a:rPr lang="en-GB" sz="20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účinné</a:t>
            </a:r>
            <a:r>
              <a:rPr lang="en-GB" sz="20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20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mechanizmy</a:t>
            </a:r>
            <a:r>
              <a:rPr lang="en-GB" sz="20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20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riadenia</a:t>
            </a:r>
            <a:r>
              <a:rPr lang="en-GB" sz="20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20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na</a:t>
            </a:r>
            <a:r>
              <a:rPr lang="en-GB" sz="20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20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rôznych</a:t>
            </a:r>
            <a:r>
              <a:rPr lang="en-GB" sz="20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20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úrovniach</a:t>
            </a:r>
            <a:r>
              <a:rPr lang="en-GB" sz="20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- od </a:t>
            </a:r>
            <a:r>
              <a:rPr lang="en-GB" sz="20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miestnej</a:t>
            </a:r>
            <a:r>
              <a:rPr lang="en-GB" sz="20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20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cez</a:t>
            </a:r>
            <a:r>
              <a:rPr lang="en-GB" sz="20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20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národnú</a:t>
            </a:r>
            <a:r>
              <a:rPr lang="en-GB" sz="20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20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až</a:t>
            </a:r>
            <a:r>
              <a:rPr lang="en-GB" sz="20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po </a:t>
            </a:r>
            <a:r>
              <a:rPr lang="en-GB" sz="20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globálnu</a:t>
            </a:r>
            <a:r>
              <a:rPr lang="en-GB" sz="20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endParaRPr lang="sk-SK" sz="20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Transparentné</a:t>
            </a:r>
            <a:r>
              <a:rPr lang="en-GB" sz="20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GB" sz="20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zodpovedné</a:t>
            </a:r>
            <a:r>
              <a:rPr lang="en-GB" sz="20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 </a:t>
            </a:r>
            <a:r>
              <a:rPr lang="en-GB" sz="20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inkluzívne</a:t>
            </a:r>
            <a:r>
              <a:rPr lang="en-GB" sz="20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20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mechanizmy</a:t>
            </a:r>
            <a:r>
              <a:rPr lang="en-GB" sz="20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20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riadenia</a:t>
            </a:r>
            <a:r>
              <a:rPr lang="en-GB" sz="20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20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sú</a:t>
            </a:r>
            <a:r>
              <a:rPr lang="en-GB" sz="20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20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potrebné</a:t>
            </a:r>
            <a:r>
              <a:rPr lang="en-GB" sz="20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20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na</a:t>
            </a:r>
            <a:r>
              <a:rPr lang="en-GB" sz="20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20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vytvorenie</a:t>
            </a:r>
            <a:r>
              <a:rPr lang="en-GB" sz="20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20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priaznivého</a:t>
            </a:r>
            <a:r>
              <a:rPr lang="en-GB" sz="20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20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prostredia</a:t>
            </a:r>
            <a:r>
              <a:rPr lang="en-GB" sz="20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GB" sz="20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ktoré</a:t>
            </a:r>
            <a:r>
              <a:rPr lang="en-GB" sz="20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20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podporuje</a:t>
            </a:r>
            <a:r>
              <a:rPr lang="en-GB" sz="20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20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výrobcov</a:t>
            </a:r>
            <a:r>
              <a:rPr lang="en-GB" sz="20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20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pri</a:t>
            </a:r>
            <a:r>
              <a:rPr lang="en-GB" sz="20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20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transformácii</a:t>
            </a:r>
            <a:r>
              <a:rPr lang="en-GB" sz="20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ich </a:t>
            </a:r>
            <a:r>
              <a:rPr lang="en-GB" sz="20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systémov</a:t>
            </a:r>
            <a:r>
              <a:rPr lang="en-GB" sz="20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20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podľa</a:t>
            </a:r>
            <a:r>
              <a:rPr lang="en-GB" sz="20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20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agroekologických</a:t>
            </a:r>
            <a:r>
              <a:rPr lang="en-GB" sz="20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20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koncepcií</a:t>
            </a:r>
            <a:r>
              <a:rPr lang="en-GB" sz="20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 </a:t>
            </a:r>
            <a:r>
              <a:rPr lang="en-GB" sz="20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postupov</a:t>
            </a:r>
            <a:r>
              <a:rPr lang="en-GB" sz="20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endParaRPr lang="sk-SK" sz="20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sz="20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Medzi</a:t>
            </a:r>
            <a:r>
              <a:rPr lang="en-GB" sz="20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20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úspešné</a:t>
            </a:r>
            <a:r>
              <a:rPr lang="en-GB" sz="20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20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príklady</a:t>
            </a:r>
            <a:r>
              <a:rPr lang="en-GB" sz="20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patria </a:t>
            </a:r>
            <a:r>
              <a:rPr lang="en-GB" sz="20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školské</a:t>
            </a:r>
            <a:r>
              <a:rPr lang="en-GB" sz="20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20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stravovacie</a:t>
            </a:r>
            <a:r>
              <a:rPr lang="en-GB" sz="20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20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programy</a:t>
            </a:r>
            <a:r>
              <a:rPr lang="en-GB" sz="20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 </a:t>
            </a:r>
            <a:r>
              <a:rPr lang="en-GB" sz="20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programy</a:t>
            </a:r>
            <a:r>
              <a:rPr lang="en-GB" sz="20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20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verejného</a:t>
            </a:r>
            <a:r>
              <a:rPr lang="en-GB" sz="20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20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obstarávania</a:t>
            </a:r>
            <a:r>
              <a:rPr lang="en-GB" sz="20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GB" sz="20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regulácia</a:t>
            </a:r>
            <a:r>
              <a:rPr lang="en-GB" sz="20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20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trhu</a:t>
            </a:r>
            <a:r>
              <a:rPr lang="en-GB" sz="20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20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umožňujúca</a:t>
            </a:r>
            <a:r>
              <a:rPr lang="en-GB" sz="20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20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označovanie</a:t>
            </a:r>
            <a:r>
              <a:rPr lang="en-GB" sz="20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20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diferencovaných</a:t>
            </a:r>
            <a:r>
              <a:rPr lang="en-GB" sz="20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20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agroekologických</a:t>
            </a:r>
            <a:r>
              <a:rPr lang="en-GB" sz="20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20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produktov</a:t>
            </a:r>
            <a:r>
              <a:rPr lang="en-GB" sz="20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 </a:t>
            </a:r>
            <a:r>
              <a:rPr lang="en-GB" sz="20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dotácie</a:t>
            </a:r>
            <a:r>
              <a:rPr lang="en-GB" sz="20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 </a:t>
            </a:r>
            <a:r>
              <a:rPr lang="en-GB" sz="20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stimuly</a:t>
            </a:r>
            <a:r>
              <a:rPr lang="en-GB" sz="20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pre </a:t>
            </a:r>
            <a:r>
              <a:rPr lang="en-GB" sz="20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ekosystémové</a:t>
            </a:r>
            <a:r>
              <a:rPr lang="en-GB" sz="20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20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služby</a:t>
            </a:r>
            <a:r>
              <a:rPr lang="en-GB" sz="20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endParaRPr lang="sk-SK" sz="20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Územné</a:t>
            </a:r>
            <a:r>
              <a:rPr lang="en-GB" sz="20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GB" sz="20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krajinné</a:t>
            </a:r>
            <a:r>
              <a:rPr lang="en-GB" sz="20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 </a:t>
            </a:r>
            <a:r>
              <a:rPr lang="en-GB" sz="20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komunitné</a:t>
            </a:r>
            <a:r>
              <a:rPr lang="en-GB" sz="20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20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riadenie</a:t>
            </a:r>
            <a:r>
              <a:rPr lang="en-GB" sz="20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GB" sz="20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ako</a:t>
            </a:r>
            <a:r>
              <a:rPr lang="en-GB" sz="20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20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sú</a:t>
            </a:r>
            <a:r>
              <a:rPr lang="en-GB" sz="20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20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tradičné</a:t>
            </a:r>
            <a:r>
              <a:rPr lang="en-GB" sz="20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 </a:t>
            </a:r>
            <a:r>
              <a:rPr lang="en-GB" sz="20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obvyklé</a:t>
            </a:r>
            <a:r>
              <a:rPr lang="en-GB" sz="20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20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modely</a:t>
            </a:r>
            <a:r>
              <a:rPr lang="en-GB" sz="20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20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riadenia</a:t>
            </a:r>
            <a:r>
              <a:rPr lang="en-GB" sz="20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je </a:t>
            </a:r>
            <a:r>
              <a:rPr lang="en-GB" sz="20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tiež</a:t>
            </a:r>
            <a:r>
              <a:rPr lang="en-GB" sz="20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20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mimoriadne</a:t>
            </a:r>
            <a:r>
              <a:rPr lang="en-GB" sz="20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20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dôležité</a:t>
            </a:r>
            <a:r>
              <a:rPr lang="en-GB" sz="20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20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na</a:t>
            </a:r>
            <a:r>
              <a:rPr lang="en-GB" sz="20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20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podporu</a:t>
            </a:r>
            <a:r>
              <a:rPr lang="en-GB" sz="20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20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spolupráce</a:t>
            </a:r>
            <a:r>
              <a:rPr lang="en-GB" sz="20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20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medzi</a:t>
            </a:r>
            <a:r>
              <a:rPr lang="en-GB" sz="20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20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zainteresovanými</a:t>
            </a:r>
            <a:r>
              <a:rPr lang="en-GB" sz="20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20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stranami</a:t>
            </a:r>
            <a:r>
              <a:rPr lang="en-GB" sz="20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GB" sz="20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maximalizáciu</a:t>
            </a:r>
            <a:r>
              <a:rPr lang="en-GB" sz="20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20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synergií</a:t>
            </a:r>
            <a:r>
              <a:rPr lang="en-GB" sz="20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20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pri</a:t>
            </a:r>
            <a:r>
              <a:rPr lang="en-GB" sz="20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20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znižovaní</a:t>
            </a:r>
            <a:r>
              <a:rPr lang="en-GB" sz="20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20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alebo</a:t>
            </a:r>
            <a:r>
              <a:rPr lang="en-GB" sz="20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20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riadení</a:t>
            </a:r>
            <a:r>
              <a:rPr lang="en-GB" sz="20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20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kompromisov</a:t>
            </a:r>
            <a:r>
              <a:rPr lang="en-GB" sz="20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endParaRPr lang="sk-SK" noProof="0" dirty="0"/>
          </a:p>
        </p:txBody>
      </p:sp>
    </p:spTree>
    <p:extLst>
      <p:ext uri="{BB962C8B-B14F-4D97-AF65-F5344CB8AC3E}">
        <p14:creationId xmlns:p14="http://schemas.microsoft.com/office/powerpoint/2010/main" val="22928301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noProof="0" dirty="0"/>
              <a:t>Obehová a sociálna ekonomika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k-SK" noProof="0" dirty="0"/>
              <a:t>Obehové a solidárne ekonomiky, ktoré opätovne spájajú výrobcov a spotrebiteľov, poskytujú inovatívne riešenia pre život v našich planetárnych hraniciach a zároveň zabezpečujú sociálny základ pre inkluzívny a udržateľný rozvoj.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k-SK" b="0" noProof="0" dirty="0" err="1"/>
              <a:t>Agroekologické</a:t>
            </a:r>
            <a:r>
              <a:rPr lang="sk-SK" b="0" noProof="0" dirty="0"/>
              <a:t> prístupy podporujú spravodlivé riešenia založené na miestnych potrebách, zdrojoch a kapacitách a vytvárajú spravodlivejšie a udržateľnejšie trhy.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sk-SK" b="0" noProof="0" dirty="0"/>
              <a:t>V súčasnosti je tretina všetkých vyrobených potravín stratená alebo vyhodená, čo neprispieva k potravinovej bezpečnosti a výžive, zatiaľ čo sa zvyšuje tlak na prírodné zdroje.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k-SK" b="0" noProof="0" dirty="0"/>
              <a:t>Energia použitá na výrobu stratených alebo zbytočných potravín predstavuje približne 10 percent celkovej spotreby energie na svete, zatiaľ čo stopa potravinového odpadu zodpovedá 3,5 </a:t>
            </a:r>
            <a:r>
              <a:rPr lang="sk-SK" b="0" noProof="0" dirty="0" err="1"/>
              <a:t>Gt</a:t>
            </a:r>
            <a:r>
              <a:rPr lang="sk-SK" b="0" noProof="0" dirty="0"/>
              <a:t> CO</a:t>
            </a:r>
            <a:r>
              <a:rPr lang="sk-SK" b="0" baseline="-25000" noProof="0" dirty="0"/>
              <a:t>2</a:t>
            </a:r>
            <a:r>
              <a:rPr lang="sk-SK" b="0" noProof="0" dirty="0"/>
              <a:t> emisií skleníkových plynov ročne.</a:t>
            </a:r>
          </a:p>
        </p:txBody>
      </p:sp>
    </p:spTree>
    <p:extLst>
      <p:ext uri="{BB962C8B-B14F-4D97-AF65-F5344CB8AC3E}">
        <p14:creationId xmlns:p14="http://schemas.microsoft.com/office/powerpoint/2010/main" val="13520229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z="3600" b="1" kern="1200" cap="all" spc="-60" baseline="0" noProof="0" dirty="0" err="1">
                <a:solidFill>
                  <a:schemeClr val="accent6"/>
                </a:solidFill>
                <a:effectLst/>
                <a:latin typeface="Arial "/>
                <a:ea typeface="+mj-ea"/>
                <a:cs typeface="+mj-cs"/>
              </a:rPr>
              <a:t>Agroekológia</a:t>
            </a:r>
            <a:endParaRPr lang="sk-SK" noProof="0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k-SK" noProof="0" dirty="0"/>
              <a:t>Ekologický prístup k poľnohospodárstvu.</a:t>
            </a:r>
          </a:p>
          <a:p>
            <a:r>
              <a:rPr lang="sk-SK" noProof="0" dirty="0"/>
              <a:t>Zdieľa veľa spoločného s inými prístupmi k udržateľnému poľnohospodárstvu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k-SK" b="0" noProof="0" dirty="0"/>
              <a:t>zameriava sa na výrobu potravín, ktorá najlepšie využíva prírodné produkty a služby bez toho, aby tieto zdroje poškodzovala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k-SK" b="0" noProof="0" dirty="0"/>
              <a:t>zlepšuje kvalitu pôdy a rastlín prostredníctvom dostupnej biomasy a biodiverzity, a nie s bojom proti prírode chemickými vstupmi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k-SK" b="0" noProof="0" dirty="0"/>
              <a:t>poľnohospodári sa snažia zlepšovať výnosy potravín pre vyváženú výživu, posilňovať spravodlivé trhy s ich výrobkami, zlepšovať zdravé ekosystémy a stavať na znalostiach a zvykoch predkov</a:t>
            </a:r>
          </a:p>
        </p:txBody>
      </p:sp>
    </p:spTree>
    <p:extLst>
      <p:ext uri="{BB962C8B-B14F-4D97-AF65-F5344CB8AC3E}">
        <p14:creationId xmlns:p14="http://schemas.microsoft.com/office/powerpoint/2010/main" val="29473901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6491064" cy="1371600"/>
          </a:xfrm>
        </p:spPr>
        <p:txBody>
          <a:bodyPr/>
          <a:lstStyle/>
          <a:p>
            <a:pPr rtl="0" eaLnBrk="1" latinLnBrk="0" hangingPunct="1"/>
            <a:r>
              <a:rPr lang="sk-SK" sz="3600" b="1" kern="1200" cap="all" spc="-60" baseline="0" noProof="0" dirty="0">
                <a:solidFill>
                  <a:schemeClr val="accent6"/>
                </a:solidFill>
                <a:effectLst/>
                <a:latin typeface="Arial "/>
                <a:ea typeface="+mj-ea"/>
                <a:cs typeface="+mj-cs"/>
              </a:rPr>
              <a:t>10 </a:t>
            </a:r>
            <a:r>
              <a:rPr lang="sk-SK" sz="3600" b="1" kern="1200" cap="all" spc="-60" baseline="0" noProof="0" dirty="0" err="1">
                <a:solidFill>
                  <a:schemeClr val="accent6"/>
                </a:solidFill>
                <a:effectLst/>
                <a:latin typeface="Arial "/>
                <a:ea typeface="+mj-ea"/>
                <a:cs typeface="+mj-cs"/>
              </a:rPr>
              <a:t>PRVKov</a:t>
            </a:r>
            <a:r>
              <a:rPr lang="sk-SK" sz="3600" b="1" kern="1200" cap="all" spc="-60" baseline="0" noProof="0" dirty="0">
                <a:solidFill>
                  <a:schemeClr val="accent6"/>
                </a:solidFill>
                <a:effectLst/>
                <a:latin typeface="Arial "/>
                <a:ea typeface="+mj-ea"/>
                <a:cs typeface="+mj-cs"/>
              </a:rPr>
              <a:t> AGROEKOLÓGIE</a:t>
            </a:r>
            <a:endParaRPr lang="sk-SK" noProof="0" dirty="0">
              <a:effectLst/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b="0" noProof="0" dirty="0"/>
              <a:t>Rôznorodosť; synergia; efektívnosť; odolnosť; recyklácia; spoluvytváranie a zdieľanie poznatkov (s opisom spoločných charakteristík </a:t>
            </a:r>
            <a:r>
              <a:rPr lang="sk-SK" b="0" noProof="0" dirty="0" err="1"/>
              <a:t>agroekologických</a:t>
            </a:r>
            <a:r>
              <a:rPr lang="sk-SK" b="0" noProof="0" dirty="0"/>
              <a:t> systémov, základných postupov a inovačných prístupov)</a:t>
            </a:r>
          </a:p>
          <a:p>
            <a:r>
              <a:rPr lang="sk-SK" b="0" noProof="0" dirty="0"/>
              <a:t>Ľudské a sociálne hodnoty; kultúra a tradície stravovania (kontextové znaky)</a:t>
            </a:r>
          </a:p>
          <a:p>
            <a:r>
              <a:rPr lang="sk-SK" b="0" noProof="0" dirty="0"/>
              <a:t>Zodpovedné riadenie; obehové a solidárne hospodárstvo (podporujúce prostredie)</a:t>
            </a:r>
          </a:p>
          <a:p>
            <a:endParaRPr lang="sk-SK" noProof="0" dirty="0"/>
          </a:p>
          <a:p>
            <a:r>
              <a:rPr lang="sk-SK" noProof="0" dirty="0"/>
              <a:t>10 prvkov </a:t>
            </a:r>
            <a:r>
              <a:rPr lang="sk-SK" noProof="0" dirty="0" err="1"/>
              <a:t>agroekológie</a:t>
            </a:r>
            <a:r>
              <a:rPr lang="sk-SK" noProof="0" dirty="0"/>
              <a:t> je vzájomne prepojených a vzájomne závislých</a:t>
            </a:r>
          </a:p>
        </p:txBody>
      </p:sp>
    </p:spTree>
    <p:extLst>
      <p:ext uri="{BB962C8B-B14F-4D97-AF65-F5344CB8AC3E}">
        <p14:creationId xmlns:p14="http://schemas.microsoft.com/office/powerpoint/2010/main" val="4100316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noProof="0" dirty="0"/>
              <a:t>Diverzifikácia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k-SK" noProof="0" dirty="0"/>
              <a:t>Diverzifikácia je kľúčom k </a:t>
            </a:r>
            <a:r>
              <a:rPr lang="sk-SK" noProof="0" dirty="0" err="1"/>
              <a:t>agroekologickým</a:t>
            </a:r>
            <a:r>
              <a:rPr lang="sk-SK" noProof="0" dirty="0"/>
              <a:t> prechodom na zabezpečenie potravinovej bezpečnosti a výživy pri zachovaní, ochrane a zveľaďovaní prírodných zdrojov,</a:t>
            </a:r>
            <a:r>
              <a:rPr lang="sk-SK" baseline="0" noProof="0" dirty="0"/>
              <a:t> tzn.:</a:t>
            </a:r>
            <a:endParaRPr lang="sk-SK" noProof="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k-SK" b="0" noProof="0" dirty="0"/>
              <a:t> </a:t>
            </a:r>
            <a:r>
              <a:rPr lang="sk-SK" b="0" noProof="0" dirty="0" err="1"/>
              <a:t>Agrolesnícke</a:t>
            </a:r>
            <a:r>
              <a:rPr lang="sk-SK" b="0" noProof="0" dirty="0"/>
              <a:t> systémy organizujú plodiny, kríky a stromy rôznych výšok a tvarov na rôznych úrovniach alebo vrstvách,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k-SK" b="0" noProof="0" dirty="0"/>
              <a:t>Medziplodiny kombinujú navzájom sa doplňujúce druhy a zvyšujú tak priestorovú rozmanitosť, ktorá zvyšuje vertikálnu rozmanitosť,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k-SK" b="0" noProof="0" dirty="0"/>
              <a:t>Striedanie plodín, často vrátane strukovín, zvyšuje časovú rozmanitosť,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k-SK" b="0" noProof="0" dirty="0"/>
              <a:t>Systémy pre hospodárske zvieratá sa spoliehajú na rozmanitosť miestnych plemien prispôsobených konkrétnemu prostrediu,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k-SK" b="0" noProof="0" dirty="0"/>
              <a:t>Vo vodnom svete sa tradičné rybie </a:t>
            </a:r>
            <a:r>
              <a:rPr lang="sk-SK" b="0" noProof="0" dirty="0" err="1"/>
              <a:t>polykultúrne</a:t>
            </a:r>
            <a:r>
              <a:rPr lang="sk-SK" b="0" noProof="0" dirty="0"/>
              <a:t> poľnohospodárstvo, integrovaná </a:t>
            </a:r>
            <a:r>
              <a:rPr lang="sk-SK" b="0" noProof="0" dirty="0" err="1"/>
              <a:t>multitrofická</a:t>
            </a:r>
            <a:r>
              <a:rPr lang="sk-SK" b="0" noProof="0" dirty="0"/>
              <a:t> </a:t>
            </a:r>
            <a:r>
              <a:rPr lang="sk-SK" b="0" noProof="0" dirty="0" err="1"/>
              <a:t>akvakultúra</a:t>
            </a:r>
            <a:r>
              <a:rPr lang="sk-SK" b="0" noProof="0" dirty="0"/>
              <a:t> (IMTA) alebo systémy rotačných plodinových rýb riadia rovnakými zásadami maximalizácie rozmanitosti.</a:t>
            </a:r>
          </a:p>
        </p:txBody>
      </p:sp>
    </p:spTree>
    <p:extLst>
      <p:ext uri="{BB962C8B-B14F-4D97-AF65-F5344CB8AC3E}">
        <p14:creationId xmlns:p14="http://schemas.microsoft.com/office/powerpoint/2010/main" val="6414251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3600" b="0" i="0" kern="1200" cap="all" spc="-60" baseline="0" noProof="0" dirty="0">
                <a:solidFill>
                  <a:schemeClr val="accent6"/>
                </a:solidFill>
                <a:effectLst/>
                <a:latin typeface="Arial "/>
                <a:ea typeface="+mj-ea"/>
                <a:cs typeface="+mj-cs"/>
              </a:rPr>
              <a:t>SPOLUPRÁCA A ZDIEĽANIE poznatkov</a:t>
            </a:r>
            <a:endParaRPr lang="sk-SK" noProof="0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k-SK" sz="2000" b="1" i="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Poľnohospodárske inovácie lepšie reagujú na miestne výzvy, keď sú spoločne vytvárané prostredníctvom </a:t>
            </a:r>
            <a:r>
              <a:rPr lang="sk-SK" sz="2000" b="1" i="0" kern="1200" noProof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participatívnych</a:t>
            </a:r>
            <a:r>
              <a:rPr lang="sk-SK" sz="2000" b="1" i="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procesov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k-SK" sz="2000" b="0" i="0" kern="1200" noProof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Agroekológia</a:t>
            </a:r>
            <a:r>
              <a:rPr lang="sk-SK" sz="2000" b="0" i="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závisí od kontextovo špecifických znalostí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k-SK" sz="2000" b="0" i="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Prostredníctvom procesu spoluvytvárania spája </a:t>
            </a:r>
            <a:r>
              <a:rPr lang="sk-SK" sz="2000" b="0" i="0" kern="1200" noProof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agroekológia</a:t>
            </a:r>
            <a:r>
              <a:rPr lang="sk-SK" sz="2000" b="0" i="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tradičné a pôvodné znalosti, praktické znalosti výrobcov a obchodníkov a globálne vedecké poznatky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k-SK" sz="2000" b="0" i="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Vzdelávanie - formálne aj neformálne - hrá zásadnú úlohu pri zdieľaní </a:t>
            </a:r>
            <a:r>
              <a:rPr lang="sk-SK" sz="2000" b="0" i="0" kern="1200" noProof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agroekologických</a:t>
            </a:r>
            <a:r>
              <a:rPr lang="sk-SK" sz="2000" b="0" i="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inovácií vyplývajúcich z procesov spolutvorby.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sk-SK" sz="2000" b="0" i="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Napríklad už viac ako 30 rokov hrá horizontálne hnutie </a:t>
            </a:r>
            <a:r>
              <a:rPr lang="sk-SK" sz="2000" b="0" i="0" kern="1200" noProof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campesino</a:t>
            </a:r>
            <a:r>
              <a:rPr lang="sk-SK" sz="2000" b="0" i="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 </a:t>
            </a:r>
            <a:r>
              <a:rPr lang="sk-SK" sz="2000" b="0" i="0" kern="1200" noProof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campesino</a:t>
            </a:r>
            <a:r>
              <a:rPr lang="sk-SK" sz="2000" b="0" i="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rozhodujúcu úlohu pri zdieľaní </a:t>
            </a:r>
            <a:r>
              <a:rPr lang="sk-SK" sz="2000" b="0" i="0" kern="1200" noProof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agroekologických</a:t>
            </a:r>
            <a:r>
              <a:rPr lang="sk-SK" sz="2000" b="0" i="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poznatkov a spája stovky tisíc výrobcov v Latinskej Amerike. Naproti tomu zhora nadol mali modely prenosu technológií obmedzený úspech</a:t>
            </a:r>
            <a:endParaRPr lang="sk-SK" noProof="0" dirty="0"/>
          </a:p>
        </p:txBody>
      </p:sp>
    </p:spTree>
    <p:extLst>
      <p:ext uri="{BB962C8B-B14F-4D97-AF65-F5344CB8AC3E}">
        <p14:creationId xmlns:p14="http://schemas.microsoft.com/office/powerpoint/2010/main" val="12551522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noProof="0" dirty="0"/>
              <a:t>SYNERGIE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k-SK" noProof="0" dirty="0"/>
              <a:t>Budovanie synergií zvyšuje kľúčové funkcie v potravinových systémoch, podporuje výrobu a rôzne ekosystémové služby.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k-SK" b="0" noProof="0" dirty="0"/>
              <a:t>Optimalizáciou biologických synergií </a:t>
            </a:r>
            <a:r>
              <a:rPr lang="sk-SK" b="0" noProof="0" dirty="0" err="1"/>
              <a:t>agroekologické</a:t>
            </a:r>
            <a:r>
              <a:rPr lang="sk-SK" b="0" noProof="0" dirty="0"/>
              <a:t> postupy zlepšujú ekologické funkcie, čo vedie k vyššej efektívnosti a odolnosti pri využívaní zdrojov.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sk-SK" b="0" noProof="0" dirty="0"/>
              <a:t>Napríklad globálne biologická fixácia dusíka pomocou impulzov v </a:t>
            </a:r>
            <a:r>
              <a:rPr lang="sk-SK" b="0" noProof="0" dirty="0" err="1"/>
              <a:t>medziplodinových</a:t>
            </a:r>
            <a:r>
              <a:rPr lang="sk-SK" b="0" noProof="0" dirty="0"/>
              <a:t> systémoch alebo rotáciách generuje každoročne úsporu dusíkatých hnojív takmer 10 miliónov USD a prispieva k zdraviu pôdy, zmierňovaniu zmeny klímy a adaptácii na ňu. Ďalej asi 15 percent dusíka aplikovaného na plodiny pochádza z maštaľného hnoja, čo zdôrazňuje synergie vyplývajúce z integrácie plodín a hospodárskych zvierat.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k-SK" b="0" noProof="0" dirty="0"/>
              <a:t>Na podporu synergií v rámci širšieho potravinového systému a na čo najlepšie zvládnutie kompromisov zdôrazňuje </a:t>
            </a:r>
            <a:r>
              <a:rPr lang="sk-SK" b="0" noProof="0" dirty="0" err="1"/>
              <a:t>agroekológia</a:t>
            </a:r>
            <a:r>
              <a:rPr lang="sk-SK" b="0" noProof="0" dirty="0"/>
              <a:t> dôležitosť partnerstiev, spolupráce a zodpovedného riadenia, do ktorých sú zapojení rôzni aktéri na viacerých úrovniach.</a:t>
            </a:r>
          </a:p>
        </p:txBody>
      </p:sp>
    </p:spTree>
    <p:extLst>
      <p:ext uri="{BB962C8B-B14F-4D97-AF65-F5344CB8AC3E}">
        <p14:creationId xmlns:p14="http://schemas.microsoft.com/office/powerpoint/2010/main" val="30540747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noProof="0" dirty="0"/>
              <a:t>Efektivita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k-SK" noProof="0" dirty="0"/>
              <a:t>Inovačné </a:t>
            </a:r>
            <a:r>
              <a:rPr lang="sk-SK" noProof="0" dirty="0" err="1"/>
              <a:t>agroekologické</a:t>
            </a:r>
            <a:r>
              <a:rPr lang="sk-SK" noProof="0" dirty="0"/>
              <a:t> postupy produkujú viac s využitím menšieho množstva externých zdrojov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k-SK" b="0" noProof="0" dirty="0" err="1"/>
              <a:t>Agroekologické</a:t>
            </a:r>
            <a:r>
              <a:rPr lang="sk-SK" b="0" noProof="0" dirty="0"/>
              <a:t> systémy zlepšujú využitie prírodných zdrojov, najmä tých, ktoré sú bohaté a zadarmo, ako napríklad slnečné žiarenie, atmosférický uhlík a dusík.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k-SK" b="0" noProof="0" dirty="0"/>
              <a:t>Zlepšením biologických procesov a recykláciou biomasy, živín a vody môžu výrobcovia využívať menej externých zdrojov, čo znižuje náklady a negatívne vplyvy ich používania na životné prostredie.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k-SK" b="0" noProof="0" dirty="0"/>
              <a:t>Jedným zo spôsobov, ako merať účinnosť integrovaných systémov, je použitie koeficientov ekvivalencie pozemkov (LER).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sk-SK" b="0" noProof="0" dirty="0"/>
              <a:t>LER porovnáva výnosy z pestovania dvoch alebo viacerých zložiek (napr. Plodín, stromov, zvierat) spolu s výnosy z pestovania rovnakých zložiek jednotlivo. Integrované </a:t>
            </a:r>
            <a:r>
              <a:rPr lang="sk-SK" b="0" noProof="0" dirty="0" err="1"/>
              <a:t>agroekologické</a:t>
            </a:r>
            <a:r>
              <a:rPr lang="sk-SK" b="0" noProof="0" dirty="0"/>
              <a:t> systémy často vykazujú vyššie hodnoty LER.</a:t>
            </a:r>
          </a:p>
        </p:txBody>
      </p:sp>
    </p:spTree>
    <p:extLst>
      <p:ext uri="{BB962C8B-B14F-4D97-AF65-F5344CB8AC3E}">
        <p14:creationId xmlns:p14="http://schemas.microsoft.com/office/powerpoint/2010/main" val="19992172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noProof="0" dirty="0"/>
              <a:t>Recyklácia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k-SK" noProof="0" dirty="0"/>
              <a:t>Viac recyklácie znamená poľnohospodársku výrobu s nižšími ekonomickými a environmentálnymi nákladmi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k-SK" b="0" noProof="0" dirty="0"/>
              <a:t>Odpad je ľudský pojem - v prírodných ekosystémoch neexistuje.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k-SK" b="0" noProof="0" dirty="0"/>
              <a:t>Recyklácia sa môže uskutočňovať na farme aj v krajine pomocou diverzifikácie a budovania synergie medzi rôznymi zložkami a činnosťami.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sk-SK" noProof="0" dirty="0"/>
              <a:t>Napríklad </a:t>
            </a:r>
            <a:r>
              <a:rPr lang="sk-SK" noProof="0" dirty="0" err="1"/>
              <a:t>agrolesnícke</a:t>
            </a:r>
            <a:r>
              <a:rPr lang="sk-SK" noProof="0" dirty="0"/>
              <a:t> systémy, ktoré zahŕňajú hlboko zakorenené stromy, môžu zachytávať živiny stratené za koreňmi jednoročných plodín.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sk-SK" noProof="0" dirty="0"/>
              <a:t>Systémy pre hospodárske zvieratá podporujú recykláciu organických materiálov pomocou hnoja na kompostovanie alebo priamo ako hnojivo a zvyšky plodín a vedľajšie produkty ako krmivo pre hospodárske zvieratá.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sk-SK" noProof="0" dirty="0"/>
              <a:t>V systémoch ryža a ryba pomáhajú vodné živočíchy hnojiť plodiny ryže a znižovať výskyt škodcov, čo znižuje potrebu externých vstupov hnojív alebo pesticídov.</a:t>
            </a:r>
          </a:p>
        </p:txBody>
      </p:sp>
    </p:spTree>
    <p:extLst>
      <p:ext uri="{BB962C8B-B14F-4D97-AF65-F5344CB8AC3E}">
        <p14:creationId xmlns:p14="http://schemas.microsoft.com/office/powerpoint/2010/main" val="19552281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noProof="0" dirty="0"/>
              <a:t>ODOLNOSŤ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noProof="0" dirty="0"/>
              <a:t>Zvýšená odolnosť ľudí, spoločenstiev a ekosystémov je kľúčom k udržateľným potravinovým a poľnohospodárskym systémom.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k-SK" b="0" noProof="0" dirty="0"/>
              <a:t>Diverzifikované </a:t>
            </a:r>
            <a:r>
              <a:rPr lang="sk-SK" b="0" noProof="0" dirty="0" err="1"/>
              <a:t>agroekologické</a:t>
            </a:r>
            <a:r>
              <a:rPr lang="sk-SK" b="0" noProof="0" dirty="0"/>
              <a:t> systémy sú odolnejšie - majú väčšiu schopnosť zotaviť sa z porúch vrátane extrémnych poveternostných javov, ako sú suchá, záplavy alebo hurikány, a odolávať útokom škodcov a chorôb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k-SK" b="0" noProof="0" dirty="0" err="1"/>
              <a:t>Agroekologické</a:t>
            </a:r>
            <a:r>
              <a:rPr lang="sk-SK" b="0" noProof="0" dirty="0"/>
              <a:t> prístupy môžu rovnako zvýšiť sociálno-ekonomickú odolnosť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k-SK" b="0" noProof="0" dirty="0"/>
              <a:t>Znížením závislosti na externých vstupoch môže </a:t>
            </a:r>
            <a:r>
              <a:rPr lang="sk-SK" b="0" noProof="0" dirty="0" err="1"/>
              <a:t>agroekológia</a:t>
            </a:r>
            <a:r>
              <a:rPr lang="sk-SK" b="0" noProof="0" dirty="0"/>
              <a:t> znížiť zraniteľnosť výrobcov voči ekonomickému riziku</a:t>
            </a:r>
          </a:p>
        </p:txBody>
      </p:sp>
    </p:spTree>
    <p:extLst>
      <p:ext uri="{BB962C8B-B14F-4D97-AF65-F5344CB8AC3E}">
        <p14:creationId xmlns:p14="http://schemas.microsoft.com/office/powerpoint/2010/main" val="138796334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Základné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Základné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Základné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2380</TotalTime>
  <Words>1192</Words>
  <Application>Microsoft Office PowerPoint</Application>
  <PresentationFormat>Prezentácia na obrazovke (4:3)</PresentationFormat>
  <Paragraphs>72</Paragraphs>
  <Slides>13</Slides>
  <Notes>1</Notes>
  <HiddenSlides>0</HiddenSlides>
  <MMClips>0</MMClips>
  <ScaleCrop>false</ScaleCrop>
  <HeadingPairs>
    <vt:vector size="6" baseType="variant">
      <vt:variant>
        <vt:lpstr>Použité písma</vt:lpstr>
      </vt:variant>
      <vt:variant>
        <vt:i4>4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13</vt:i4>
      </vt:variant>
    </vt:vector>
  </HeadingPairs>
  <TitlesOfParts>
    <vt:vector size="18" baseType="lpstr">
      <vt:lpstr>Arial</vt:lpstr>
      <vt:lpstr>Arial </vt:lpstr>
      <vt:lpstr>Arial Black</vt:lpstr>
      <vt:lpstr>Calibri</vt:lpstr>
      <vt:lpstr>Základné</vt:lpstr>
      <vt:lpstr>3. Agroekológia</vt:lpstr>
      <vt:lpstr>Agroekológia</vt:lpstr>
      <vt:lpstr>10 PRVKov AGROEKOLÓGIE</vt:lpstr>
      <vt:lpstr>Diverzifikácia</vt:lpstr>
      <vt:lpstr>SPOLUPRÁCA A ZDIEĽANIE poznatkov</vt:lpstr>
      <vt:lpstr>SYNERGIE</vt:lpstr>
      <vt:lpstr>Efektivita</vt:lpstr>
      <vt:lpstr>Recyklácia</vt:lpstr>
      <vt:lpstr>ODOLNOSŤ</vt:lpstr>
      <vt:lpstr>ĽUDSKÉ A SOCIÁLNE HODNOTY</vt:lpstr>
      <vt:lpstr>Kultúra a tradičné potraviny</vt:lpstr>
      <vt:lpstr>Zodpovedná samospráva</vt:lpstr>
      <vt:lpstr>Obehová a sociálna ekonomika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Prezentácia programu PowerPoint</dc:title>
  <dc:creator>Zuzana Palková</dc:creator>
  <cp:lastModifiedBy>Zuzana Palková</cp:lastModifiedBy>
  <cp:revision>237</cp:revision>
  <cp:lastPrinted>2019-02-12T08:21:40Z</cp:lastPrinted>
  <dcterms:created xsi:type="dcterms:W3CDTF">2019-02-10T21:49:04Z</dcterms:created>
  <dcterms:modified xsi:type="dcterms:W3CDTF">2020-12-13T16:59:03Z</dcterms:modified>
</cp:coreProperties>
</file>