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10" r:id="rId2"/>
    <p:sldId id="266" r:id="rId3"/>
    <p:sldId id="311" r:id="rId4"/>
    <p:sldId id="318" r:id="rId5"/>
    <p:sldId id="312" r:id="rId6"/>
    <p:sldId id="313" r:id="rId7"/>
    <p:sldId id="320" r:id="rId8"/>
    <p:sldId id="314" r:id="rId9"/>
    <p:sldId id="316" r:id="rId10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3" autoAdjust="0"/>
    <p:restoredTop sz="86388" autoAdjust="0"/>
  </p:normalViewPr>
  <p:slideViewPr>
    <p:cSldViewPr>
      <p:cViewPr>
        <p:scale>
          <a:sx n="66" d="100"/>
          <a:sy n="66" d="100"/>
        </p:scale>
        <p:origin x="484" y="-4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41DF8A-FAFA-479B-B6DE-AFB37BCF330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</dgm:pt>
    <dgm:pt modelId="{91577415-0733-4B8A-8ED9-599301B07D21}">
      <dgm:prSet phldrT="[Tekst]"/>
      <dgm:spPr/>
      <dgm:t>
        <a:bodyPr/>
        <a:lstStyle/>
        <a:p>
          <a:r>
            <a:rPr lang="en-GB" dirty="0" err="1"/>
            <a:t>Užitočnosť</a:t>
          </a:r>
          <a:r>
            <a:rPr lang="en-GB" dirty="0"/>
            <a:t> a </a:t>
          </a:r>
          <a:r>
            <a:rPr lang="en-GB" dirty="0" err="1"/>
            <a:t>dopyt</a:t>
          </a:r>
          <a:endParaRPr lang="hr-HR" dirty="0"/>
        </a:p>
      </dgm:t>
    </dgm:pt>
    <dgm:pt modelId="{15310D6B-F2EF-42E0-95D7-8F5AEE8179D6}" type="parTrans" cxnId="{CFD85D2B-F096-4E55-ACCB-C8EA36953D49}">
      <dgm:prSet/>
      <dgm:spPr/>
      <dgm:t>
        <a:bodyPr/>
        <a:lstStyle/>
        <a:p>
          <a:endParaRPr lang="hr-HR"/>
        </a:p>
      </dgm:t>
    </dgm:pt>
    <dgm:pt modelId="{13CECB68-D3FA-4A05-92AC-19A19454A368}" type="sibTrans" cxnId="{CFD85D2B-F096-4E55-ACCB-C8EA36953D49}">
      <dgm:prSet/>
      <dgm:spPr/>
      <dgm:t>
        <a:bodyPr/>
        <a:lstStyle/>
        <a:p>
          <a:endParaRPr lang="hr-HR"/>
        </a:p>
      </dgm:t>
    </dgm:pt>
    <dgm:pt modelId="{451FF746-039B-4718-BCDD-AD21C1352455}">
      <dgm:prSet/>
      <dgm:spPr/>
      <dgm:t>
        <a:bodyPr/>
        <a:lstStyle/>
        <a:p>
          <a:r>
            <a:rPr lang="en-GB" dirty="0" err="1"/>
            <a:t>Rozsah</a:t>
          </a:r>
          <a:r>
            <a:rPr lang="en-GB" dirty="0"/>
            <a:t> </a:t>
          </a:r>
          <a:r>
            <a:rPr lang="en-GB" dirty="0" err="1"/>
            <a:t>hospodárskej</a:t>
          </a:r>
          <a:r>
            <a:rPr lang="en-GB" dirty="0"/>
            <a:t> </a:t>
          </a:r>
          <a:r>
            <a:rPr lang="en-GB" dirty="0" err="1"/>
            <a:t>súťaže</a:t>
          </a:r>
          <a:r>
            <a:rPr lang="en-GB" dirty="0"/>
            <a:t> </a:t>
          </a:r>
          <a:r>
            <a:rPr lang="en-GB" dirty="0" err="1"/>
            <a:t>na</a:t>
          </a:r>
          <a:r>
            <a:rPr lang="en-GB" dirty="0"/>
            <a:t> </a:t>
          </a:r>
          <a:r>
            <a:rPr lang="en-GB" dirty="0" err="1"/>
            <a:t>trhu</a:t>
          </a:r>
          <a:endParaRPr lang="en-GB" dirty="0"/>
        </a:p>
      </dgm:t>
    </dgm:pt>
    <dgm:pt modelId="{659FCA49-4E82-4F7E-B33A-02287EA10E6B}" type="parTrans" cxnId="{7E534FF6-1606-47F7-8DD0-4434D7865DC8}">
      <dgm:prSet/>
      <dgm:spPr/>
      <dgm:t>
        <a:bodyPr/>
        <a:lstStyle/>
        <a:p>
          <a:endParaRPr lang="en-GB"/>
        </a:p>
      </dgm:t>
    </dgm:pt>
    <dgm:pt modelId="{53F3C47D-BAD8-48D2-827D-5FB89FF5336B}" type="sibTrans" cxnId="{7E534FF6-1606-47F7-8DD0-4434D7865DC8}">
      <dgm:prSet/>
      <dgm:spPr/>
      <dgm:t>
        <a:bodyPr/>
        <a:lstStyle/>
        <a:p>
          <a:endParaRPr lang="en-GB"/>
        </a:p>
      </dgm:t>
    </dgm:pt>
    <dgm:pt modelId="{9B33CD83-583D-442C-9B37-1F167C54BA38}">
      <dgm:prSet/>
      <dgm:spPr/>
      <dgm:t>
        <a:bodyPr/>
        <a:lstStyle/>
        <a:p>
          <a:r>
            <a:rPr lang="en-GB" dirty="0" err="1"/>
            <a:t>Vládne</a:t>
          </a:r>
          <a:r>
            <a:rPr lang="en-GB" dirty="0"/>
            <a:t> a </a:t>
          </a:r>
          <a:r>
            <a:rPr lang="en-GB" dirty="0" err="1"/>
            <a:t>právne</a:t>
          </a:r>
          <a:r>
            <a:rPr lang="en-GB" dirty="0"/>
            <a:t> </a:t>
          </a:r>
          <a:r>
            <a:rPr lang="en-GB" dirty="0" err="1"/>
            <a:t>predpisy</a:t>
          </a:r>
          <a:endParaRPr lang="en-GB" dirty="0"/>
        </a:p>
      </dgm:t>
    </dgm:pt>
    <dgm:pt modelId="{FE69942E-630A-4EA3-9632-1B6D9227A0B3}" type="parTrans" cxnId="{53A642E1-70A8-4BB9-8DB7-6EF369FAE308}">
      <dgm:prSet/>
      <dgm:spPr/>
      <dgm:t>
        <a:bodyPr/>
        <a:lstStyle/>
        <a:p>
          <a:endParaRPr lang="en-GB"/>
        </a:p>
      </dgm:t>
    </dgm:pt>
    <dgm:pt modelId="{80201EE0-3059-42C0-A0FF-FA6825CD2CBE}" type="sibTrans" cxnId="{53A642E1-70A8-4BB9-8DB7-6EF369FAE308}">
      <dgm:prSet/>
      <dgm:spPr/>
      <dgm:t>
        <a:bodyPr/>
        <a:lstStyle/>
        <a:p>
          <a:endParaRPr lang="en-GB"/>
        </a:p>
      </dgm:t>
    </dgm:pt>
    <dgm:pt modelId="{29A137C4-91DF-4A5C-8ACA-9F8B4664E08F}">
      <dgm:prSet/>
      <dgm:spPr/>
      <dgm:t>
        <a:bodyPr/>
        <a:lstStyle/>
        <a:p>
          <a:r>
            <a:rPr lang="en-GB" dirty="0" err="1"/>
            <a:t>Cenové</a:t>
          </a:r>
          <a:r>
            <a:rPr lang="en-GB" dirty="0"/>
            <a:t> </a:t>
          </a:r>
          <a:r>
            <a:rPr lang="en-GB" dirty="0" err="1"/>
            <a:t>ciele</a:t>
          </a:r>
          <a:endParaRPr lang="en-GB" dirty="0"/>
        </a:p>
      </dgm:t>
    </dgm:pt>
    <dgm:pt modelId="{F3CEE5F6-C627-4C56-9C74-A0B6BC816E2A}" type="parTrans" cxnId="{FC37B153-ACDB-4581-B2A5-FB17FBB5EFEB}">
      <dgm:prSet/>
      <dgm:spPr/>
      <dgm:t>
        <a:bodyPr/>
        <a:lstStyle/>
        <a:p>
          <a:endParaRPr lang="en-GB"/>
        </a:p>
      </dgm:t>
    </dgm:pt>
    <dgm:pt modelId="{ED8D10CE-8051-4DDE-BF09-A2E86A0FC030}" type="sibTrans" cxnId="{FC37B153-ACDB-4581-B2A5-FB17FBB5EFEB}">
      <dgm:prSet/>
      <dgm:spPr/>
      <dgm:t>
        <a:bodyPr/>
        <a:lstStyle/>
        <a:p>
          <a:endParaRPr lang="en-GB"/>
        </a:p>
      </dgm:t>
    </dgm:pt>
    <dgm:pt modelId="{F0CFD6E4-6B3A-48D6-9E49-AA6CAEB034AC}">
      <dgm:prSet/>
      <dgm:spPr/>
      <dgm:t>
        <a:bodyPr/>
        <a:lstStyle/>
        <a:p>
          <a:r>
            <a:rPr lang="en-GB" dirty="0" err="1"/>
            <a:t>Použité marketingové metódy</a:t>
          </a:r>
        </a:p>
      </dgm:t>
    </dgm:pt>
    <dgm:pt modelId="{820585AD-8C62-4C4D-9AF6-BCE256D143E1}" type="parTrans" cxnId="{FE56D873-87F5-4F8F-9669-CDF93A9F01B9}">
      <dgm:prSet/>
      <dgm:spPr/>
      <dgm:t>
        <a:bodyPr/>
        <a:lstStyle/>
        <a:p>
          <a:endParaRPr lang="en-GB"/>
        </a:p>
      </dgm:t>
    </dgm:pt>
    <dgm:pt modelId="{E1058873-2F6C-4738-A67A-B9FD8090A1D8}" type="sibTrans" cxnId="{FE56D873-87F5-4F8F-9669-CDF93A9F01B9}">
      <dgm:prSet/>
      <dgm:spPr/>
      <dgm:t>
        <a:bodyPr/>
        <a:lstStyle/>
        <a:p>
          <a:endParaRPr lang="en-GB"/>
        </a:p>
      </dgm:t>
    </dgm:pt>
    <dgm:pt modelId="{5339737D-63EB-4F40-BB1B-DFA1A19B5C7D}" type="pres">
      <dgm:prSet presAssocID="{6D41DF8A-FAFA-479B-B6DE-AFB37BCF3303}" presName="compositeShape" presStyleCnt="0">
        <dgm:presLayoutVars>
          <dgm:dir/>
          <dgm:resizeHandles/>
        </dgm:presLayoutVars>
      </dgm:prSet>
      <dgm:spPr/>
    </dgm:pt>
    <dgm:pt modelId="{1D09DAF8-0E70-4314-9093-EBDC97F10F83}" type="pres">
      <dgm:prSet presAssocID="{6D41DF8A-FAFA-479B-B6DE-AFB37BCF3303}" presName="pyramid" presStyleLbl="node1" presStyleIdx="0" presStyleCnt="1"/>
      <dgm:spPr/>
    </dgm:pt>
    <dgm:pt modelId="{5F7C6E75-BD08-4D1D-A526-ABF5AC2615D1}" type="pres">
      <dgm:prSet presAssocID="{6D41DF8A-FAFA-479B-B6DE-AFB37BCF3303}" presName="theList" presStyleCnt="0"/>
      <dgm:spPr/>
    </dgm:pt>
    <dgm:pt modelId="{D5C68A9F-7DA9-41F7-98DF-CB51E0D70967}" type="pres">
      <dgm:prSet presAssocID="{91577415-0733-4B8A-8ED9-599301B07D21}" presName="aNode" presStyleLbl="fgAcc1" presStyleIdx="0" presStyleCnt="5">
        <dgm:presLayoutVars>
          <dgm:bulletEnabled val="1"/>
        </dgm:presLayoutVars>
      </dgm:prSet>
      <dgm:spPr/>
    </dgm:pt>
    <dgm:pt modelId="{2DBF60C5-F344-4D84-B3D1-6E025E80CE8A}" type="pres">
      <dgm:prSet presAssocID="{91577415-0733-4B8A-8ED9-599301B07D21}" presName="aSpace" presStyleCnt="0"/>
      <dgm:spPr/>
    </dgm:pt>
    <dgm:pt modelId="{A47870C9-E75E-41D7-B907-392E79C692B0}" type="pres">
      <dgm:prSet presAssocID="{451FF746-039B-4718-BCDD-AD21C1352455}" presName="aNode" presStyleLbl="fgAcc1" presStyleIdx="1" presStyleCnt="5">
        <dgm:presLayoutVars>
          <dgm:bulletEnabled val="1"/>
        </dgm:presLayoutVars>
      </dgm:prSet>
      <dgm:spPr/>
    </dgm:pt>
    <dgm:pt modelId="{87F9AC70-BF76-4392-B37E-9903DD32E3BE}" type="pres">
      <dgm:prSet presAssocID="{451FF746-039B-4718-BCDD-AD21C1352455}" presName="aSpace" presStyleCnt="0"/>
      <dgm:spPr/>
    </dgm:pt>
    <dgm:pt modelId="{07E0590F-924E-4448-B453-8DF95187F641}" type="pres">
      <dgm:prSet presAssocID="{9B33CD83-583D-442C-9B37-1F167C54BA38}" presName="aNode" presStyleLbl="fgAcc1" presStyleIdx="2" presStyleCnt="5">
        <dgm:presLayoutVars>
          <dgm:bulletEnabled val="1"/>
        </dgm:presLayoutVars>
      </dgm:prSet>
      <dgm:spPr/>
    </dgm:pt>
    <dgm:pt modelId="{5ADF02CD-5F64-466E-A8B9-79D2789F25F2}" type="pres">
      <dgm:prSet presAssocID="{9B33CD83-583D-442C-9B37-1F167C54BA38}" presName="aSpace" presStyleCnt="0"/>
      <dgm:spPr/>
    </dgm:pt>
    <dgm:pt modelId="{0EAF2496-0969-49C3-935E-D6BA4923FF4B}" type="pres">
      <dgm:prSet presAssocID="{29A137C4-91DF-4A5C-8ACA-9F8B4664E08F}" presName="aNode" presStyleLbl="fgAcc1" presStyleIdx="3" presStyleCnt="5">
        <dgm:presLayoutVars>
          <dgm:bulletEnabled val="1"/>
        </dgm:presLayoutVars>
      </dgm:prSet>
      <dgm:spPr/>
    </dgm:pt>
    <dgm:pt modelId="{45F31549-A5CD-4FE3-AB51-3CE0A1018518}" type="pres">
      <dgm:prSet presAssocID="{29A137C4-91DF-4A5C-8ACA-9F8B4664E08F}" presName="aSpace" presStyleCnt="0"/>
      <dgm:spPr/>
    </dgm:pt>
    <dgm:pt modelId="{E833A445-89CB-4816-B771-788CBF7F0A80}" type="pres">
      <dgm:prSet presAssocID="{F0CFD6E4-6B3A-48D6-9E49-AA6CAEB034AC}" presName="aNode" presStyleLbl="fgAcc1" presStyleIdx="4" presStyleCnt="5">
        <dgm:presLayoutVars>
          <dgm:bulletEnabled val="1"/>
        </dgm:presLayoutVars>
      </dgm:prSet>
      <dgm:spPr/>
    </dgm:pt>
    <dgm:pt modelId="{53B1331A-A6F9-4502-AFF0-5ADA0242E89A}" type="pres">
      <dgm:prSet presAssocID="{F0CFD6E4-6B3A-48D6-9E49-AA6CAEB034AC}" presName="aSpace" presStyleCnt="0"/>
      <dgm:spPr/>
    </dgm:pt>
  </dgm:ptLst>
  <dgm:cxnLst>
    <dgm:cxn modelId="{3C293315-97A5-4638-8A9B-04EB4F035728}" type="presOf" srcId="{F0CFD6E4-6B3A-48D6-9E49-AA6CAEB034AC}" destId="{E833A445-89CB-4816-B771-788CBF7F0A80}" srcOrd="0" destOrd="0" presId="urn:microsoft.com/office/officeart/2005/8/layout/pyramid2"/>
    <dgm:cxn modelId="{CFD85D2B-F096-4E55-ACCB-C8EA36953D49}" srcId="{6D41DF8A-FAFA-479B-B6DE-AFB37BCF3303}" destId="{91577415-0733-4B8A-8ED9-599301B07D21}" srcOrd="0" destOrd="0" parTransId="{15310D6B-F2EF-42E0-95D7-8F5AEE8179D6}" sibTransId="{13CECB68-D3FA-4A05-92AC-19A19454A368}"/>
    <dgm:cxn modelId="{FC37B153-ACDB-4581-B2A5-FB17FBB5EFEB}" srcId="{6D41DF8A-FAFA-479B-B6DE-AFB37BCF3303}" destId="{29A137C4-91DF-4A5C-8ACA-9F8B4664E08F}" srcOrd="3" destOrd="0" parTransId="{F3CEE5F6-C627-4C56-9C74-A0B6BC816E2A}" sibTransId="{ED8D10CE-8051-4DDE-BF09-A2E86A0FC030}"/>
    <dgm:cxn modelId="{FE56D873-87F5-4F8F-9669-CDF93A9F01B9}" srcId="{6D41DF8A-FAFA-479B-B6DE-AFB37BCF3303}" destId="{F0CFD6E4-6B3A-48D6-9E49-AA6CAEB034AC}" srcOrd="4" destOrd="0" parTransId="{820585AD-8C62-4C4D-9AF6-BCE256D143E1}" sibTransId="{E1058873-2F6C-4738-A67A-B9FD8090A1D8}"/>
    <dgm:cxn modelId="{6452B775-FAC8-4BDD-A39E-5634B0E282C7}" type="presOf" srcId="{91577415-0733-4B8A-8ED9-599301B07D21}" destId="{D5C68A9F-7DA9-41F7-98DF-CB51E0D70967}" srcOrd="0" destOrd="0" presId="urn:microsoft.com/office/officeart/2005/8/layout/pyramid2"/>
    <dgm:cxn modelId="{E954157E-769F-4A9A-8C14-66FE5BFE6C68}" type="presOf" srcId="{29A137C4-91DF-4A5C-8ACA-9F8B4664E08F}" destId="{0EAF2496-0969-49C3-935E-D6BA4923FF4B}" srcOrd="0" destOrd="0" presId="urn:microsoft.com/office/officeart/2005/8/layout/pyramid2"/>
    <dgm:cxn modelId="{03471887-B3DD-4751-874B-FAAC16E8DB69}" type="presOf" srcId="{451FF746-039B-4718-BCDD-AD21C1352455}" destId="{A47870C9-E75E-41D7-B907-392E79C692B0}" srcOrd="0" destOrd="0" presId="urn:microsoft.com/office/officeart/2005/8/layout/pyramid2"/>
    <dgm:cxn modelId="{402EAA95-25B3-42C2-AC87-A9CD05AF047F}" type="presOf" srcId="{6D41DF8A-FAFA-479B-B6DE-AFB37BCF3303}" destId="{5339737D-63EB-4F40-BB1B-DFA1A19B5C7D}" srcOrd="0" destOrd="0" presId="urn:microsoft.com/office/officeart/2005/8/layout/pyramid2"/>
    <dgm:cxn modelId="{8F427B9A-964E-4EF8-BDEF-27DE7BABE288}" type="presOf" srcId="{9B33CD83-583D-442C-9B37-1F167C54BA38}" destId="{07E0590F-924E-4448-B453-8DF95187F641}" srcOrd="0" destOrd="0" presId="urn:microsoft.com/office/officeart/2005/8/layout/pyramid2"/>
    <dgm:cxn modelId="{53A642E1-70A8-4BB9-8DB7-6EF369FAE308}" srcId="{6D41DF8A-FAFA-479B-B6DE-AFB37BCF3303}" destId="{9B33CD83-583D-442C-9B37-1F167C54BA38}" srcOrd="2" destOrd="0" parTransId="{FE69942E-630A-4EA3-9632-1B6D9227A0B3}" sibTransId="{80201EE0-3059-42C0-A0FF-FA6825CD2CBE}"/>
    <dgm:cxn modelId="{7E534FF6-1606-47F7-8DD0-4434D7865DC8}" srcId="{6D41DF8A-FAFA-479B-B6DE-AFB37BCF3303}" destId="{451FF746-039B-4718-BCDD-AD21C1352455}" srcOrd="1" destOrd="0" parTransId="{659FCA49-4E82-4F7E-B33A-02287EA10E6B}" sibTransId="{53F3C47D-BAD8-48D2-827D-5FB89FF5336B}"/>
    <dgm:cxn modelId="{1676AB9D-2D45-4453-A551-76F53909E039}" type="presParOf" srcId="{5339737D-63EB-4F40-BB1B-DFA1A19B5C7D}" destId="{1D09DAF8-0E70-4314-9093-EBDC97F10F83}" srcOrd="0" destOrd="0" presId="urn:microsoft.com/office/officeart/2005/8/layout/pyramid2"/>
    <dgm:cxn modelId="{99134D08-5F66-4381-A02A-B89CA226625C}" type="presParOf" srcId="{5339737D-63EB-4F40-BB1B-DFA1A19B5C7D}" destId="{5F7C6E75-BD08-4D1D-A526-ABF5AC2615D1}" srcOrd="1" destOrd="0" presId="urn:microsoft.com/office/officeart/2005/8/layout/pyramid2"/>
    <dgm:cxn modelId="{101222D8-99CF-4459-BA6E-E41BB6DB88AE}" type="presParOf" srcId="{5F7C6E75-BD08-4D1D-A526-ABF5AC2615D1}" destId="{D5C68A9F-7DA9-41F7-98DF-CB51E0D70967}" srcOrd="0" destOrd="0" presId="urn:microsoft.com/office/officeart/2005/8/layout/pyramid2"/>
    <dgm:cxn modelId="{1B75500A-2921-4A6C-B164-4BA9C066AA21}" type="presParOf" srcId="{5F7C6E75-BD08-4D1D-A526-ABF5AC2615D1}" destId="{2DBF60C5-F344-4D84-B3D1-6E025E80CE8A}" srcOrd="1" destOrd="0" presId="urn:microsoft.com/office/officeart/2005/8/layout/pyramid2"/>
    <dgm:cxn modelId="{68409F4C-4344-4680-81DA-5FCF5504F9AB}" type="presParOf" srcId="{5F7C6E75-BD08-4D1D-A526-ABF5AC2615D1}" destId="{A47870C9-E75E-41D7-B907-392E79C692B0}" srcOrd="2" destOrd="0" presId="urn:microsoft.com/office/officeart/2005/8/layout/pyramid2"/>
    <dgm:cxn modelId="{557B187B-39A7-40F9-B431-FF905C3940DA}" type="presParOf" srcId="{5F7C6E75-BD08-4D1D-A526-ABF5AC2615D1}" destId="{87F9AC70-BF76-4392-B37E-9903DD32E3BE}" srcOrd="3" destOrd="0" presId="urn:microsoft.com/office/officeart/2005/8/layout/pyramid2"/>
    <dgm:cxn modelId="{F77EEB98-1031-48E4-AD45-C73E756DE442}" type="presParOf" srcId="{5F7C6E75-BD08-4D1D-A526-ABF5AC2615D1}" destId="{07E0590F-924E-4448-B453-8DF95187F641}" srcOrd="4" destOrd="0" presId="urn:microsoft.com/office/officeart/2005/8/layout/pyramid2"/>
    <dgm:cxn modelId="{919DE20A-811F-49CC-85C5-3CDCF1407C90}" type="presParOf" srcId="{5F7C6E75-BD08-4D1D-A526-ABF5AC2615D1}" destId="{5ADF02CD-5F64-466E-A8B9-79D2789F25F2}" srcOrd="5" destOrd="0" presId="urn:microsoft.com/office/officeart/2005/8/layout/pyramid2"/>
    <dgm:cxn modelId="{8986111A-9749-47E5-8B93-299942F9B861}" type="presParOf" srcId="{5F7C6E75-BD08-4D1D-A526-ABF5AC2615D1}" destId="{0EAF2496-0969-49C3-935E-D6BA4923FF4B}" srcOrd="6" destOrd="0" presId="urn:microsoft.com/office/officeart/2005/8/layout/pyramid2"/>
    <dgm:cxn modelId="{418A4B12-577C-474B-AD4C-504A67D3DF6D}" type="presParOf" srcId="{5F7C6E75-BD08-4D1D-A526-ABF5AC2615D1}" destId="{45F31549-A5CD-4FE3-AB51-3CE0A1018518}" srcOrd="7" destOrd="0" presId="urn:microsoft.com/office/officeart/2005/8/layout/pyramid2"/>
    <dgm:cxn modelId="{E83E3A69-3874-4985-9C53-99986D7A12DD}" type="presParOf" srcId="{5F7C6E75-BD08-4D1D-A526-ABF5AC2615D1}" destId="{E833A445-89CB-4816-B771-788CBF7F0A80}" srcOrd="8" destOrd="0" presId="urn:microsoft.com/office/officeart/2005/8/layout/pyramid2"/>
    <dgm:cxn modelId="{4ECE066E-01E4-4FAE-B760-0F65C3944699}" type="presParOf" srcId="{5F7C6E75-BD08-4D1D-A526-ABF5AC2615D1}" destId="{53B1331A-A6F9-4502-AFF0-5ADA0242E89A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BEE450-A234-4380-B215-FA0E2A348D16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CA940160-042C-405E-A05F-006FD363A634}">
      <dgm:prSet phldrT="[Tekst]"/>
      <dgm:spPr/>
      <dgm:t>
        <a:bodyPr/>
        <a:lstStyle/>
        <a:p>
          <a:r>
            <a:rPr lang="en-GB" dirty="0"/>
            <a:t>1. </a:t>
          </a:r>
          <a:r>
            <a:rPr lang="en-GB" dirty="0" err="1"/>
            <a:t>Maximalizácia</a:t>
          </a:r>
          <a:r>
            <a:rPr lang="en-GB" dirty="0"/>
            <a:t> </a:t>
          </a:r>
          <a:r>
            <a:rPr lang="en-GB" dirty="0" err="1"/>
            <a:t>zisku</a:t>
          </a:r>
          <a:endParaRPr lang="hr-HR" dirty="0"/>
        </a:p>
      </dgm:t>
    </dgm:pt>
    <dgm:pt modelId="{A282DB11-A40B-4B35-AE4E-1898DFECD652}" type="parTrans" cxnId="{69E9EADF-7B9B-4FA6-8F7C-A35A3D03603B}">
      <dgm:prSet/>
      <dgm:spPr/>
      <dgm:t>
        <a:bodyPr/>
        <a:lstStyle/>
        <a:p>
          <a:endParaRPr lang="hr-HR"/>
        </a:p>
      </dgm:t>
    </dgm:pt>
    <dgm:pt modelId="{0CFAC49B-568D-45EE-93DB-5D33D85984FC}" type="sibTrans" cxnId="{69E9EADF-7B9B-4FA6-8F7C-A35A3D03603B}">
      <dgm:prSet/>
      <dgm:spPr/>
      <dgm:t>
        <a:bodyPr/>
        <a:lstStyle/>
        <a:p>
          <a:endParaRPr lang="hr-HR"/>
        </a:p>
      </dgm:t>
    </dgm:pt>
    <dgm:pt modelId="{077A5B7C-ECE3-434B-BBEA-F41E22B23AB4}">
      <dgm:prSet phldrT="[Tekst]" phldr="1"/>
      <dgm:spPr/>
      <dgm:t>
        <a:bodyPr/>
        <a:lstStyle/>
        <a:p>
          <a:endParaRPr lang="hr-HR" dirty="0"/>
        </a:p>
      </dgm:t>
    </dgm:pt>
    <dgm:pt modelId="{C8E9B154-CB5B-4CCC-A970-17CFF41DC8A1}" type="parTrans" cxnId="{610106DF-03E9-42F6-B187-C462570DE730}">
      <dgm:prSet/>
      <dgm:spPr/>
      <dgm:t>
        <a:bodyPr/>
        <a:lstStyle/>
        <a:p>
          <a:endParaRPr lang="hr-HR"/>
        </a:p>
      </dgm:t>
    </dgm:pt>
    <dgm:pt modelId="{B5A373A8-83F5-4718-92C3-C9142994716B}" type="sibTrans" cxnId="{610106DF-03E9-42F6-B187-C462570DE730}">
      <dgm:prSet/>
      <dgm:spPr/>
      <dgm:t>
        <a:bodyPr/>
        <a:lstStyle/>
        <a:p>
          <a:endParaRPr lang="hr-HR"/>
        </a:p>
      </dgm:t>
    </dgm:pt>
    <dgm:pt modelId="{0ECC2AAA-7D73-459D-A9E7-891A7ED800A9}">
      <dgm:prSet phldrT="[Tekst]" phldr="1"/>
      <dgm:spPr/>
      <dgm:t>
        <a:bodyPr/>
        <a:lstStyle/>
        <a:p>
          <a:endParaRPr lang="hr-HR" dirty="0"/>
        </a:p>
      </dgm:t>
    </dgm:pt>
    <dgm:pt modelId="{C33E6E73-644C-4081-A8B1-BC0F660DF461}" type="parTrans" cxnId="{E6622C68-3044-4D4A-8606-0F1830D0220A}">
      <dgm:prSet/>
      <dgm:spPr/>
      <dgm:t>
        <a:bodyPr/>
        <a:lstStyle/>
        <a:p>
          <a:endParaRPr lang="hr-HR"/>
        </a:p>
      </dgm:t>
    </dgm:pt>
    <dgm:pt modelId="{5C499165-E444-48B1-A069-0C1C92FC3764}" type="sibTrans" cxnId="{E6622C68-3044-4D4A-8606-0F1830D0220A}">
      <dgm:prSet/>
      <dgm:spPr/>
      <dgm:t>
        <a:bodyPr/>
        <a:lstStyle/>
        <a:p>
          <a:endParaRPr lang="hr-HR"/>
        </a:p>
      </dgm:t>
    </dgm:pt>
    <dgm:pt modelId="{E4DB55D4-89AD-4E96-80F5-841BCF2DBBA7}">
      <dgm:prSet/>
      <dgm:spPr/>
      <dgm:t>
        <a:bodyPr/>
        <a:lstStyle/>
        <a:p>
          <a:r>
            <a:rPr lang="pl-PL" dirty="0"/>
            <a:t>2. Získanie vedúceho postavenia na trhu</a:t>
          </a:r>
          <a:endParaRPr lang="en-GB" dirty="0"/>
        </a:p>
      </dgm:t>
    </dgm:pt>
    <dgm:pt modelId="{AE33B2B1-8753-4BE8-B052-C1ACAC908CE3}" type="parTrans" cxnId="{4E5C4663-D908-47CF-AC1A-F5882B8CFAE0}">
      <dgm:prSet/>
      <dgm:spPr/>
      <dgm:t>
        <a:bodyPr/>
        <a:lstStyle/>
        <a:p>
          <a:endParaRPr lang="en-GB"/>
        </a:p>
      </dgm:t>
    </dgm:pt>
    <dgm:pt modelId="{A0486EE2-8835-4B3C-B23D-CAADC8FD45CE}" type="sibTrans" cxnId="{4E5C4663-D908-47CF-AC1A-F5882B8CFAE0}">
      <dgm:prSet/>
      <dgm:spPr/>
      <dgm:t>
        <a:bodyPr/>
        <a:lstStyle/>
        <a:p>
          <a:endParaRPr lang="en-GB"/>
        </a:p>
      </dgm:t>
    </dgm:pt>
    <dgm:pt modelId="{F408E9C1-C094-49E1-B518-A23006587EB5}">
      <dgm:prSet/>
      <dgm:spPr/>
      <dgm:t>
        <a:bodyPr/>
        <a:lstStyle/>
        <a:p>
          <a:r>
            <a:rPr lang="pl-PL" dirty="0"/>
            <a:t>3. Prežitie v konkurenčnom boji</a:t>
          </a:r>
          <a:endParaRPr lang="en-GB" dirty="0"/>
        </a:p>
      </dgm:t>
    </dgm:pt>
    <dgm:pt modelId="{B04EAEB4-3448-486A-A331-52D00B8B69EF}" type="parTrans" cxnId="{B522CA21-6384-4831-B42F-A99590BCC585}">
      <dgm:prSet/>
      <dgm:spPr/>
      <dgm:t>
        <a:bodyPr/>
        <a:lstStyle/>
        <a:p>
          <a:endParaRPr lang="en-GB"/>
        </a:p>
      </dgm:t>
    </dgm:pt>
    <dgm:pt modelId="{4A017817-004B-4535-87D5-95B1D3CCC2E3}" type="sibTrans" cxnId="{B522CA21-6384-4831-B42F-A99590BCC585}">
      <dgm:prSet/>
      <dgm:spPr/>
      <dgm:t>
        <a:bodyPr/>
        <a:lstStyle/>
        <a:p>
          <a:endParaRPr lang="en-GB"/>
        </a:p>
      </dgm:t>
    </dgm:pt>
    <dgm:pt modelId="{80AB1340-48E8-4E88-9908-0DA6EA8AFA5C}">
      <dgm:prSet/>
      <dgm:spPr/>
      <dgm:t>
        <a:bodyPr/>
        <a:lstStyle/>
        <a:p>
          <a:r>
            <a:rPr lang="en-GB" dirty="0"/>
            <a:t>4. Dosiahnutie vedúceho postavenia v oblasti kvality výrobkov</a:t>
          </a:r>
        </a:p>
      </dgm:t>
    </dgm:pt>
    <dgm:pt modelId="{11A54EA7-3935-4EC3-ABD7-62B7A8D2DF73}" type="parTrans" cxnId="{DF2F156C-EDBF-412A-ABB4-447A1EC1B121}">
      <dgm:prSet/>
      <dgm:spPr/>
      <dgm:t>
        <a:bodyPr/>
        <a:lstStyle/>
        <a:p>
          <a:endParaRPr lang="en-GB"/>
        </a:p>
      </dgm:t>
    </dgm:pt>
    <dgm:pt modelId="{1EE2CC88-5C23-4DF8-90EF-878AA5078AD2}" type="sibTrans" cxnId="{DF2F156C-EDBF-412A-ABB4-447A1EC1B121}">
      <dgm:prSet/>
      <dgm:spPr/>
      <dgm:t>
        <a:bodyPr/>
        <a:lstStyle/>
        <a:p>
          <a:endParaRPr lang="en-GB"/>
        </a:p>
      </dgm:t>
    </dgm:pt>
    <dgm:pt modelId="{E5D0485E-23B4-4246-9CFE-F1AFD5FD11FD}" type="pres">
      <dgm:prSet presAssocID="{BABEE450-A234-4380-B215-FA0E2A348D16}" presName="matrix" presStyleCnt="0">
        <dgm:presLayoutVars>
          <dgm:chMax val="1"/>
          <dgm:dir/>
          <dgm:resizeHandles val="exact"/>
        </dgm:presLayoutVars>
      </dgm:prSet>
      <dgm:spPr/>
    </dgm:pt>
    <dgm:pt modelId="{35E56B1C-B4B1-4460-BB2D-25E5930710C0}" type="pres">
      <dgm:prSet presAssocID="{BABEE450-A234-4380-B215-FA0E2A348D16}" presName="diamond" presStyleLbl="bgShp" presStyleIdx="0" presStyleCnt="1"/>
      <dgm:spPr/>
    </dgm:pt>
    <dgm:pt modelId="{40DD806F-DE9F-4776-8482-0EF997714C36}" type="pres">
      <dgm:prSet presAssocID="{BABEE450-A234-4380-B215-FA0E2A348D1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E09946B-EF18-4F76-861E-352729D8EDB3}" type="pres">
      <dgm:prSet presAssocID="{BABEE450-A234-4380-B215-FA0E2A348D1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E158ECC-DE42-4443-A740-3E192387C809}" type="pres">
      <dgm:prSet presAssocID="{BABEE450-A234-4380-B215-FA0E2A348D1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ED78B9B-4150-4831-B16C-E0D333A48619}" type="pres">
      <dgm:prSet presAssocID="{BABEE450-A234-4380-B215-FA0E2A348D1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9A5C409-4458-4C31-8651-A52C75706AD1}" type="presOf" srcId="{BABEE450-A234-4380-B215-FA0E2A348D16}" destId="{E5D0485E-23B4-4246-9CFE-F1AFD5FD11FD}" srcOrd="0" destOrd="0" presId="urn:microsoft.com/office/officeart/2005/8/layout/matrix3"/>
    <dgm:cxn modelId="{3235681E-D99A-4E45-86B1-D3FECDF88ADE}" type="presOf" srcId="{80AB1340-48E8-4E88-9908-0DA6EA8AFA5C}" destId="{FED78B9B-4150-4831-B16C-E0D333A48619}" srcOrd="0" destOrd="0" presId="urn:microsoft.com/office/officeart/2005/8/layout/matrix3"/>
    <dgm:cxn modelId="{B522CA21-6384-4831-B42F-A99590BCC585}" srcId="{BABEE450-A234-4380-B215-FA0E2A348D16}" destId="{F408E9C1-C094-49E1-B518-A23006587EB5}" srcOrd="2" destOrd="0" parTransId="{B04EAEB4-3448-486A-A331-52D00B8B69EF}" sibTransId="{4A017817-004B-4535-87D5-95B1D3CCC2E3}"/>
    <dgm:cxn modelId="{9B49112B-6E3D-435E-BDCB-D29D225380EE}" type="presOf" srcId="{CA940160-042C-405E-A05F-006FD363A634}" destId="{40DD806F-DE9F-4776-8482-0EF997714C36}" srcOrd="0" destOrd="0" presId="urn:microsoft.com/office/officeart/2005/8/layout/matrix3"/>
    <dgm:cxn modelId="{4E5C4663-D908-47CF-AC1A-F5882B8CFAE0}" srcId="{BABEE450-A234-4380-B215-FA0E2A348D16}" destId="{E4DB55D4-89AD-4E96-80F5-841BCF2DBBA7}" srcOrd="1" destOrd="0" parTransId="{AE33B2B1-8753-4BE8-B052-C1ACAC908CE3}" sibTransId="{A0486EE2-8835-4B3C-B23D-CAADC8FD45CE}"/>
    <dgm:cxn modelId="{E6622C68-3044-4D4A-8606-0F1830D0220A}" srcId="{BABEE450-A234-4380-B215-FA0E2A348D16}" destId="{0ECC2AAA-7D73-459D-A9E7-891A7ED800A9}" srcOrd="5" destOrd="0" parTransId="{C33E6E73-644C-4081-A8B1-BC0F660DF461}" sibTransId="{5C499165-E444-48B1-A069-0C1C92FC3764}"/>
    <dgm:cxn modelId="{DF2F156C-EDBF-412A-ABB4-447A1EC1B121}" srcId="{BABEE450-A234-4380-B215-FA0E2A348D16}" destId="{80AB1340-48E8-4E88-9908-0DA6EA8AFA5C}" srcOrd="3" destOrd="0" parTransId="{11A54EA7-3935-4EC3-ABD7-62B7A8D2DF73}" sibTransId="{1EE2CC88-5C23-4DF8-90EF-878AA5078AD2}"/>
    <dgm:cxn modelId="{1329CF94-45CC-45D9-9040-D513AB74D525}" type="presOf" srcId="{F408E9C1-C094-49E1-B518-A23006587EB5}" destId="{6E158ECC-DE42-4443-A740-3E192387C809}" srcOrd="0" destOrd="0" presId="urn:microsoft.com/office/officeart/2005/8/layout/matrix3"/>
    <dgm:cxn modelId="{610106DF-03E9-42F6-B187-C462570DE730}" srcId="{BABEE450-A234-4380-B215-FA0E2A348D16}" destId="{077A5B7C-ECE3-434B-BBEA-F41E22B23AB4}" srcOrd="4" destOrd="0" parTransId="{C8E9B154-CB5B-4CCC-A970-17CFF41DC8A1}" sibTransId="{B5A373A8-83F5-4718-92C3-C9142994716B}"/>
    <dgm:cxn modelId="{69E9EADF-7B9B-4FA6-8F7C-A35A3D03603B}" srcId="{BABEE450-A234-4380-B215-FA0E2A348D16}" destId="{CA940160-042C-405E-A05F-006FD363A634}" srcOrd="0" destOrd="0" parTransId="{A282DB11-A40B-4B35-AE4E-1898DFECD652}" sibTransId="{0CFAC49B-568D-45EE-93DB-5D33D85984FC}"/>
    <dgm:cxn modelId="{264A2EFD-6ED3-478A-8C2F-DAF9E0BE7E2F}" type="presOf" srcId="{E4DB55D4-89AD-4E96-80F5-841BCF2DBBA7}" destId="{3E09946B-EF18-4F76-861E-352729D8EDB3}" srcOrd="0" destOrd="0" presId="urn:microsoft.com/office/officeart/2005/8/layout/matrix3"/>
    <dgm:cxn modelId="{0A034F75-F9E5-48F9-AE60-43AB6949D90F}" type="presParOf" srcId="{E5D0485E-23B4-4246-9CFE-F1AFD5FD11FD}" destId="{35E56B1C-B4B1-4460-BB2D-25E5930710C0}" srcOrd="0" destOrd="0" presId="urn:microsoft.com/office/officeart/2005/8/layout/matrix3"/>
    <dgm:cxn modelId="{F7EEA371-F370-4E94-81A8-A300365E49A2}" type="presParOf" srcId="{E5D0485E-23B4-4246-9CFE-F1AFD5FD11FD}" destId="{40DD806F-DE9F-4776-8482-0EF997714C36}" srcOrd="1" destOrd="0" presId="urn:microsoft.com/office/officeart/2005/8/layout/matrix3"/>
    <dgm:cxn modelId="{36C6986A-4396-4A9C-8C26-3E8CD8167E29}" type="presParOf" srcId="{E5D0485E-23B4-4246-9CFE-F1AFD5FD11FD}" destId="{3E09946B-EF18-4F76-861E-352729D8EDB3}" srcOrd="2" destOrd="0" presId="urn:microsoft.com/office/officeart/2005/8/layout/matrix3"/>
    <dgm:cxn modelId="{D9CF3D30-2D9A-46B2-B40D-DF5D166390BC}" type="presParOf" srcId="{E5D0485E-23B4-4246-9CFE-F1AFD5FD11FD}" destId="{6E158ECC-DE42-4443-A740-3E192387C809}" srcOrd="3" destOrd="0" presId="urn:microsoft.com/office/officeart/2005/8/layout/matrix3"/>
    <dgm:cxn modelId="{204E3FF7-A870-4CB7-9D5B-884F9D2349FB}" type="presParOf" srcId="{E5D0485E-23B4-4246-9CFE-F1AFD5FD11FD}" destId="{FED78B9B-4150-4831-B16C-E0D333A4861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09DAF8-0E70-4314-9093-EBDC97F10F83}">
      <dsp:nvSpPr>
        <dsp:cNvPr id="0" name=""/>
        <dsp:cNvSpPr/>
      </dsp:nvSpPr>
      <dsp:spPr>
        <a:xfrm>
          <a:off x="1295201" y="0"/>
          <a:ext cx="4373563" cy="4373563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68A9F-7DA9-41F7-98DF-CB51E0D70967}">
      <dsp:nvSpPr>
        <dsp:cNvPr id="0" name=""/>
        <dsp:cNvSpPr/>
      </dsp:nvSpPr>
      <dsp:spPr>
        <a:xfrm>
          <a:off x="3481982" y="437783"/>
          <a:ext cx="2842815" cy="6218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/>
            <a:t>Užitočnosť</a:t>
          </a:r>
          <a:r>
            <a:rPr lang="en-GB" sz="1600" kern="1200" dirty="0"/>
            <a:t> a </a:t>
          </a:r>
          <a:r>
            <a:rPr lang="en-GB" sz="1600" kern="1200" dirty="0" err="1"/>
            <a:t>dopyt</a:t>
          </a:r>
          <a:endParaRPr lang="hr-HR" sz="1600" kern="1200" dirty="0"/>
        </a:p>
      </dsp:txBody>
      <dsp:txXfrm>
        <a:off x="3512339" y="468140"/>
        <a:ext cx="2782101" cy="561151"/>
      </dsp:txXfrm>
    </dsp:sp>
    <dsp:sp modelId="{A47870C9-E75E-41D7-B907-392E79C692B0}">
      <dsp:nvSpPr>
        <dsp:cNvPr id="0" name=""/>
        <dsp:cNvSpPr/>
      </dsp:nvSpPr>
      <dsp:spPr>
        <a:xfrm>
          <a:off x="3481982" y="1137382"/>
          <a:ext cx="2842815" cy="6218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93942"/>
              <a:satOff val="9000"/>
              <a:lumOff val="22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/>
            <a:t>Rozsah</a:t>
          </a:r>
          <a:r>
            <a:rPr lang="en-GB" sz="1600" kern="1200" dirty="0"/>
            <a:t> </a:t>
          </a:r>
          <a:r>
            <a:rPr lang="en-GB" sz="1600" kern="1200" dirty="0" err="1"/>
            <a:t>hospodárskej</a:t>
          </a:r>
          <a:r>
            <a:rPr lang="en-GB" sz="1600" kern="1200" dirty="0"/>
            <a:t> </a:t>
          </a:r>
          <a:r>
            <a:rPr lang="en-GB" sz="1600" kern="1200" dirty="0" err="1"/>
            <a:t>súťaže</a:t>
          </a:r>
          <a:r>
            <a:rPr lang="en-GB" sz="1600" kern="1200" dirty="0"/>
            <a:t> </a:t>
          </a:r>
          <a:r>
            <a:rPr lang="en-GB" sz="1600" kern="1200" dirty="0" err="1"/>
            <a:t>na</a:t>
          </a:r>
          <a:r>
            <a:rPr lang="en-GB" sz="1600" kern="1200" dirty="0"/>
            <a:t> </a:t>
          </a:r>
          <a:r>
            <a:rPr lang="en-GB" sz="1600" kern="1200" dirty="0" err="1"/>
            <a:t>trhu</a:t>
          </a:r>
          <a:endParaRPr lang="en-GB" sz="1600" kern="1200" dirty="0"/>
        </a:p>
      </dsp:txBody>
      <dsp:txXfrm>
        <a:off x="3512339" y="1167739"/>
        <a:ext cx="2782101" cy="561151"/>
      </dsp:txXfrm>
    </dsp:sp>
    <dsp:sp modelId="{07E0590F-924E-4448-B453-8DF95187F641}">
      <dsp:nvSpPr>
        <dsp:cNvPr id="0" name=""/>
        <dsp:cNvSpPr/>
      </dsp:nvSpPr>
      <dsp:spPr>
        <a:xfrm>
          <a:off x="3481982" y="1836981"/>
          <a:ext cx="2842815" cy="6218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187884"/>
              <a:satOff val="18001"/>
              <a:lumOff val="44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/>
            <a:t>Vládne</a:t>
          </a:r>
          <a:r>
            <a:rPr lang="en-GB" sz="1600" kern="1200" dirty="0"/>
            <a:t> a </a:t>
          </a:r>
          <a:r>
            <a:rPr lang="en-GB" sz="1600" kern="1200" dirty="0" err="1"/>
            <a:t>právne</a:t>
          </a:r>
          <a:r>
            <a:rPr lang="en-GB" sz="1600" kern="1200" dirty="0"/>
            <a:t> </a:t>
          </a:r>
          <a:r>
            <a:rPr lang="en-GB" sz="1600" kern="1200" dirty="0" err="1"/>
            <a:t>predpisy</a:t>
          </a:r>
          <a:endParaRPr lang="en-GB" sz="1600" kern="1200" dirty="0"/>
        </a:p>
      </dsp:txBody>
      <dsp:txXfrm>
        <a:off x="3512339" y="1867338"/>
        <a:ext cx="2782101" cy="561151"/>
      </dsp:txXfrm>
    </dsp:sp>
    <dsp:sp modelId="{0EAF2496-0969-49C3-935E-D6BA4923FF4B}">
      <dsp:nvSpPr>
        <dsp:cNvPr id="0" name=""/>
        <dsp:cNvSpPr/>
      </dsp:nvSpPr>
      <dsp:spPr>
        <a:xfrm>
          <a:off x="3481982" y="2536581"/>
          <a:ext cx="2842815" cy="6218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281825"/>
              <a:satOff val="27001"/>
              <a:lumOff val="6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/>
            <a:t>Cenové</a:t>
          </a:r>
          <a:r>
            <a:rPr lang="en-GB" sz="1600" kern="1200" dirty="0"/>
            <a:t> </a:t>
          </a:r>
          <a:r>
            <a:rPr lang="en-GB" sz="1600" kern="1200" dirty="0" err="1"/>
            <a:t>ciele</a:t>
          </a:r>
          <a:endParaRPr lang="en-GB" sz="1600" kern="1200" dirty="0"/>
        </a:p>
      </dsp:txBody>
      <dsp:txXfrm>
        <a:off x="3512339" y="2566938"/>
        <a:ext cx="2782101" cy="561151"/>
      </dsp:txXfrm>
    </dsp:sp>
    <dsp:sp modelId="{E833A445-89CB-4816-B771-788CBF7F0A80}">
      <dsp:nvSpPr>
        <dsp:cNvPr id="0" name=""/>
        <dsp:cNvSpPr/>
      </dsp:nvSpPr>
      <dsp:spPr>
        <a:xfrm>
          <a:off x="3481982" y="3236180"/>
          <a:ext cx="2842815" cy="6218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375767"/>
              <a:satOff val="36001"/>
              <a:lumOff val="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/>
            <a:t>Použité marketingové metódy</a:t>
          </a:r>
        </a:p>
      </dsp:txBody>
      <dsp:txXfrm>
        <a:off x="3512339" y="3266537"/>
        <a:ext cx="2782101" cy="5611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56B1C-B4B1-4460-BB2D-25E5930710C0}">
      <dsp:nvSpPr>
        <dsp:cNvPr id="0" name=""/>
        <dsp:cNvSpPr/>
      </dsp:nvSpPr>
      <dsp:spPr>
        <a:xfrm>
          <a:off x="1623218" y="0"/>
          <a:ext cx="4373563" cy="4373563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DD806F-DE9F-4776-8482-0EF997714C36}">
      <dsp:nvSpPr>
        <dsp:cNvPr id="0" name=""/>
        <dsp:cNvSpPr/>
      </dsp:nvSpPr>
      <dsp:spPr>
        <a:xfrm>
          <a:off x="2038706" y="415488"/>
          <a:ext cx="1705689" cy="17056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1. </a:t>
          </a:r>
          <a:r>
            <a:rPr lang="en-GB" sz="1600" kern="1200" dirty="0" err="1"/>
            <a:t>Maximalizácia</a:t>
          </a:r>
          <a:r>
            <a:rPr lang="en-GB" sz="1600" kern="1200" dirty="0"/>
            <a:t> </a:t>
          </a:r>
          <a:r>
            <a:rPr lang="en-GB" sz="1600" kern="1200" dirty="0" err="1"/>
            <a:t>zisku</a:t>
          </a:r>
          <a:endParaRPr lang="hr-HR" sz="1600" kern="1200" dirty="0"/>
        </a:p>
      </dsp:txBody>
      <dsp:txXfrm>
        <a:off x="2121971" y="498753"/>
        <a:ext cx="1539159" cy="1539159"/>
      </dsp:txXfrm>
    </dsp:sp>
    <dsp:sp modelId="{3E09946B-EF18-4F76-861E-352729D8EDB3}">
      <dsp:nvSpPr>
        <dsp:cNvPr id="0" name=""/>
        <dsp:cNvSpPr/>
      </dsp:nvSpPr>
      <dsp:spPr>
        <a:xfrm>
          <a:off x="3875603" y="415488"/>
          <a:ext cx="1705689" cy="1705689"/>
        </a:xfrm>
        <a:prstGeom prst="roundRect">
          <a:avLst/>
        </a:prstGeom>
        <a:solidFill>
          <a:schemeClr val="accent5">
            <a:hueOff val="125256"/>
            <a:satOff val="12000"/>
            <a:lumOff val="294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2. Získanie vedúceho postavenia na trhu</a:t>
          </a:r>
          <a:endParaRPr lang="en-GB" sz="1600" kern="1200" dirty="0"/>
        </a:p>
      </dsp:txBody>
      <dsp:txXfrm>
        <a:off x="3958868" y="498753"/>
        <a:ext cx="1539159" cy="1539159"/>
      </dsp:txXfrm>
    </dsp:sp>
    <dsp:sp modelId="{6E158ECC-DE42-4443-A740-3E192387C809}">
      <dsp:nvSpPr>
        <dsp:cNvPr id="0" name=""/>
        <dsp:cNvSpPr/>
      </dsp:nvSpPr>
      <dsp:spPr>
        <a:xfrm>
          <a:off x="2038706" y="2252384"/>
          <a:ext cx="1705689" cy="1705689"/>
        </a:xfrm>
        <a:prstGeom prst="roundRect">
          <a:avLst/>
        </a:prstGeom>
        <a:solidFill>
          <a:schemeClr val="accent5">
            <a:hueOff val="250511"/>
            <a:satOff val="24001"/>
            <a:lumOff val="588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3. Prežitie v konkurenčnom boji</a:t>
          </a:r>
          <a:endParaRPr lang="en-GB" sz="1600" kern="1200" dirty="0"/>
        </a:p>
      </dsp:txBody>
      <dsp:txXfrm>
        <a:off x="2121971" y="2335649"/>
        <a:ext cx="1539159" cy="1539159"/>
      </dsp:txXfrm>
    </dsp:sp>
    <dsp:sp modelId="{FED78B9B-4150-4831-B16C-E0D333A48619}">
      <dsp:nvSpPr>
        <dsp:cNvPr id="0" name=""/>
        <dsp:cNvSpPr/>
      </dsp:nvSpPr>
      <dsp:spPr>
        <a:xfrm>
          <a:off x="3875603" y="2252384"/>
          <a:ext cx="1705689" cy="1705689"/>
        </a:xfrm>
        <a:prstGeom prst="roundRect">
          <a:avLst/>
        </a:prstGeom>
        <a:solidFill>
          <a:schemeClr val="accent5">
            <a:hueOff val="375767"/>
            <a:satOff val="36001"/>
            <a:lumOff val="882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4. Dosiahnutie vedúceho postavenia v oblasti kvality výrobkov</a:t>
          </a:r>
        </a:p>
      </dsp:txBody>
      <dsp:txXfrm>
        <a:off x="3958868" y="2335649"/>
        <a:ext cx="1539159" cy="1539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38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969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Ekonomika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ekonomická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agroturistického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hospodárstva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Agroturistika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85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err="1"/>
              <a:t>Rozvoj</a:t>
            </a:r>
            <a:r>
              <a:rPr lang="en-GB" sz="3200" dirty="0"/>
              <a:t> a </a:t>
            </a:r>
            <a:r>
              <a:rPr lang="en-GB" sz="3200" dirty="0" err="1"/>
              <a:t>plánovanie</a:t>
            </a:r>
            <a:endParaRPr lang="en-GB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úloha</a:t>
            </a:r>
            <a:r>
              <a:rPr lang="en-US" dirty="0"/>
              <a:t> </a:t>
            </a:r>
            <a:r>
              <a:rPr lang="en-US" dirty="0" err="1"/>
              <a:t>cestovného</a:t>
            </a:r>
            <a:r>
              <a:rPr lang="en-US" dirty="0"/>
              <a:t> </a:t>
            </a:r>
            <a:r>
              <a:rPr lang="en-US" dirty="0" err="1"/>
              <a:t>ruchu</a:t>
            </a:r>
            <a:r>
              <a:rPr lang="en-US" dirty="0"/>
              <a:t> pre </a:t>
            </a:r>
            <a:r>
              <a:rPr lang="en-US" dirty="0" err="1"/>
              <a:t>miestny</a:t>
            </a:r>
            <a:r>
              <a:rPr lang="en-US" dirty="0"/>
              <a:t> </a:t>
            </a:r>
            <a:r>
              <a:rPr lang="en-US" dirty="0" err="1"/>
              <a:t>hospodársky</a:t>
            </a:r>
            <a:r>
              <a:rPr lang="en-US" dirty="0"/>
              <a:t> </a:t>
            </a:r>
            <a:r>
              <a:rPr lang="en-US" dirty="0" err="1"/>
              <a:t>rozvoj</a:t>
            </a:r>
            <a:r>
              <a:rPr lang="en-US" dirty="0"/>
              <a:t> (LED)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zásadný</a:t>
            </a:r>
            <a:r>
              <a:rPr lang="en-US" dirty="0"/>
              <a:t> </a:t>
            </a:r>
            <a:r>
              <a:rPr lang="en-US" dirty="0" err="1"/>
              <a:t>význam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 err="1"/>
              <a:t>prostriedok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podporu</a:t>
            </a:r>
            <a:r>
              <a:rPr lang="en-US" b="0" dirty="0"/>
              <a:t> </a:t>
            </a:r>
            <a:r>
              <a:rPr lang="en-US" b="0" dirty="0" err="1"/>
              <a:t>miestnej</a:t>
            </a:r>
            <a:r>
              <a:rPr lang="en-US" b="0" dirty="0"/>
              <a:t> </a:t>
            </a:r>
            <a:r>
              <a:rPr lang="en-US" b="0" dirty="0" err="1"/>
              <a:t>zamestnanosti</a:t>
            </a:r>
            <a:r>
              <a:rPr lang="en-US" b="0" dirty="0"/>
              <a:t> a </a:t>
            </a:r>
            <a:r>
              <a:rPr lang="en-US" b="0" dirty="0" err="1"/>
              <a:t>rozvojových</a:t>
            </a:r>
            <a:r>
              <a:rPr lang="en-US" b="0" dirty="0"/>
              <a:t> </a:t>
            </a:r>
            <a:r>
              <a:rPr lang="en-US" b="0" dirty="0" err="1"/>
              <a:t>príležitostí</a:t>
            </a:r>
            <a:endParaRPr lang="en-US" b="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 err="1"/>
              <a:t>miestne</a:t>
            </a:r>
            <a:r>
              <a:rPr lang="en-US" b="0" dirty="0"/>
              <a:t> </a:t>
            </a:r>
            <a:r>
              <a:rPr lang="en-US" b="0" dirty="0" err="1"/>
              <a:t>plánovacie</a:t>
            </a:r>
            <a:r>
              <a:rPr lang="en-US" b="0" dirty="0"/>
              <a:t> </a:t>
            </a:r>
            <a:r>
              <a:rPr lang="en-US" b="0" dirty="0" err="1"/>
              <a:t>iniciatívy</a:t>
            </a:r>
            <a:r>
              <a:rPr lang="en-US" b="0" dirty="0"/>
              <a:t>, </a:t>
            </a:r>
            <a:r>
              <a:rPr lang="en-US" b="0" dirty="0" err="1"/>
              <a:t>ktoré</a:t>
            </a:r>
            <a:r>
              <a:rPr lang="en-US" b="0" dirty="0"/>
              <a:t> </a:t>
            </a:r>
            <a:r>
              <a:rPr lang="en-US" b="0" dirty="0" err="1"/>
              <a:t>sú</a:t>
            </a:r>
            <a:r>
              <a:rPr lang="en-US" b="0" dirty="0"/>
              <a:t> </a:t>
            </a:r>
            <a:r>
              <a:rPr lang="en-US" b="0" dirty="0" err="1"/>
              <a:t>určené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budovanie</a:t>
            </a:r>
            <a:r>
              <a:rPr lang="en-US" b="0" dirty="0"/>
              <a:t> </a:t>
            </a:r>
            <a:r>
              <a:rPr lang="en-US" b="0" dirty="0" err="1"/>
              <a:t>lokalít</a:t>
            </a:r>
            <a:r>
              <a:rPr lang="en-US" b="0" dirty="0"/>
              <a:t> </a:t>
            </a:r>
            <a:r>
              <a:rPr lang="en-US" b="0" dirty="0" err="1"/>
              <a:t>ako</a:t>
            </a:r>
            <a:r>
              <a:rPr lang="en-US" b="0" dirty="0"/>
              <a:t> </a:t>
            </a:r>
            <a:r>
              <a:rPr lang="en-US" b="0" dirty="0" err="1"/>
              <a:t>stredísk</a:t>
            </a:r>
            <a:r>
              <a:rPr lang="en-US" b="0" dirty="0"/>
              <a:t> </a:t>
            </a:r>
            <a:r>
              <a:rPr lang="en-US" b="0" dirty="0" err="1"/>
              <a:t>spotreby</a:t>
            </a:r>
            <a:r>
              <a:rPr lang="en-US" b="0" dirty="0"/>
              <a:t> a </a:t>
            </a:r>
            <a:r>
              <a:rPr lang="en-US" b="0" dirty="0" err="1"/>
              <a:t>nie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účely</a:t>
            </a:r>
            <a:r>
              <a:rPr lang="en-US" b="0" dirty="0"/>
              <a:t> </a:t>
            </a:r>
            <a:r>
              <a:rPr lang="en-US" b="0" dirty="0" err="1"/>
              <a:t>výroby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vidiecka</a:t>
            </a:r>
            <a:r>
              <a:rPr lang="en-US" dirty="0"/>
              <a:t> </a:t>
            </a:r>
            <a:r>
              <a:rPr lang="en-US" dirty="0" err="1"/>
              <a:t>reštrukturalizácia</a:t>
            </a:r>
            <a:r>
              <a:rPr lang="en-US" dirty="0"/>
              <a:t> v „</a:t>
            </a:r>
            <a:r>
              <a:rPr lang="en-US" dirty="0" err="1"/>
              <a:t>prostredných</a:t>
            </a:r>
            <a:r>
              <a:rPr lang="en-US" dirty="0"/>
              <a:t> </a:t>
            </a:r>
            <a:r>
              <a:rPr lang="en-US" dirty="0" err="1"/>
              <a:t>turistických</a:t>
            </a:r>
            <a:r>
              <a:rPr lang="en-US" dirty="0"/>
              <a:t> </a:t>
            </a:r>
            <a:r>
              <a:rPr lang="en-US" dirty="0" err="1"/>
              <a:t>priestoroch</a:t>
            </a:r>
            <a:r>
              <a:rPr lang="en-US" dirty="0"/>
              <a:t>“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katalyzátor</a:t>
            </a:r>
            <a:r>
              <a:rPr lang="en-US" dirty="0"/>
              <a:t> </a:t>
            </a:r>
            <a:r>
              <a:rPr lang="en-US" dirty="0" err="1"/>
              <a:t>revitalizácie</a:t>
            </a:r>
            <a:r>
              <a:rPr lang="en-US" dirty="0"/>
              <a:t> </a:t>
            </a:r>
            <a:r>
              <a:rPr lang="en-US" dirty="0" err="1"/>
              <a:t>problémových</a:t>
            </a:r>
            <a:r>
              <a:rPr lang="en-US" dirty="0"/>
              <a:t> </a:t>
            </a:r>
            <a:r>
              <a:rPr lang="en-US" dirty="0" err="1"/>
              <a:t>vidieckych</a:t>
            </a:r>
            <a:r>
              <a:rPr lang="en-US" dirty="0"/>
              <a:t> </a:t>
            </a:r>
            <a:r>
              <a:rPr lang="en-US" dirty="0" err="1"/>
              <a:t>agrárnych</a:t>
            </a:r>
            <a:r>
              <a:rPr lang="en-US" dirty="0"/>
              <a:t> </a:t>
            </a:r>
            <a:r>
              <a:rPr lang="en-US" dirty="0" err="1"/>
              <a:t>ekonomík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výhody</a:t>
            </a:r>
            <a:r>
              <a:rPr lang="en-US" dirty="0"/>
              <a:t>: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err="1"/>
              <a:t>ďalšie</a:t>
            </a:r>
            <a:r>
              <a:rPr lang="en-US" dirty="0"/>
              <a:t> </a:t>
            </a:r>
            <a:r>
              <a:rPr lang="en-US" dirty="0" err="1"/>
              <a:t>príjmy</a:t>
            </a:r>
            <a:r>
              <a:rPr lang="en-US" dirty="0"/>
              <a:t> </a:t>
            </a:r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pomôcť</a:t>
            </a:r>
            <a:r>
              <a:rPr lang="en-US" dirty="0"/>
              <a:t>: </a:t>
            </a:r>
            <a:r>
              <a:rPr lang="en-US" dirty="0" err="1"/>
              <a:t>udržať</a:t>
            </a:r>
            <a:r>
              <a:rPr lang="en-US" dirty="0"/>
              <a:t> </a:t>
            </a:r>
            <a:r>
              <a:rPr lang="en-US" dirty="0" err="1"/>
              <a:t>podniky</a:t>
            </a:r>
            <a:r>
              <a:rPr lang="en-US" dirty="0"/>
              <a:t>, </a:t>
            </a:r>
            <a:r>
              <a:rPr lang="en-US" dirty="0" err="1"/>
              <a:t>zachovať</a:t>
            </a:r>
            <a:r>
              <a:rPr lang="en-US" dirty="0"/>
              <a:t> </a:t>
            </a:r>
            <a:r>
              <a:rPr lang="en-US" dirty="0" err="1"/>
              <a:t>vidiecky</a:t>
            </a:r>
            <a:r>
              <a:rPr lang="en-US" dirty="0"/>
              <a:t> </a:t>
            </a:r>
            <a:r>
              <a:rPr lang="en-US" dirty="0" err="1"/>
              <a:t>životný</a:t>
            </a:r>
            <a:r>
              <a:rPr lang="en-US" dirty="0"/>
              <a:t> </a:t>
            </a:r>
            <a:r>
              <a:rPr lang="en-US" dirty="0" err="1"/>
              <a:t>štýl</a:t>
            </a:r>
            <a:r>
              <a:rPr lang="en-US" dirty="0"/>
              <a:t>, </a:t>
            </a:r>
            <a:r>
              <a:rPr lang="en-US" dirty="0" err="1"/>
              <a:t>zachovať</a:t>
            </a:r>
            <a:r>
              <a:rPr lang="en-US" dirty="0"/>
              <a:t> </a:t>
            </a:r>
            <a:r>
              <a:rPr lang="en-US" dirty="0" err="1"/>
              <a:t>poľnohospodársku</a:t>
            </a:r>
            <a:r>
              <a:rPr lang="en-US" dirty="0"/>
              <a:t> </a:t>
            </a:r>
            <a:r>
              <a:rPr lang="en-US" dirty="0" err="1"/>
              <a:t>pôdu</a:t>
            </a:r>
            <a:endParaRPr lang="en-US" dirty="0"/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err="1"/>
              <a:t>ekologické</a:t>
            </a:r>
            <a:r>
              <a:rPr lang="en-US" dirty="0"/>
              <a:t> </a:t>
            </a:r>
            <a:r>
              <a:rPr lang="en-US" dirty="0" err="1"/>
              <a:t>vybavenie</a:t>
            </a:r>
            <a:r>
              <a:rPr lang="en-US" dirty="0"/>
              <a:t>,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err="1"/>
              <a:t>rekreačné</a:t>
            </a:r>
            <a:r>
              <a:rPr lang="en-US" dirty="0"/>
              <a:t> </a:t>
            </a:r>
            <a:r>
              <a:rPr lang="en-US" dirty="0" err="1"/>
              <a:t>príležitosti</a:t>
            </a:r>
            <a:r>
              <a:rPr lang="en-US" dirty="0"/>
              <a:t>,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err="1"/>
              <a:t>manažment</a:t>
            </a:r>
            <a:r>
              <a:rPr lang="en-US" dirty="0"/>
              <a:t> </a:t>
            </a:r>
            <a:r>
              <a:rPr lang="en-US" dirty="0" err="1"/>
              <a:t>krajiny</a:t>
            </a:r>
            <a:r>
              <a:rPr lang="en-US" dirty="0"/>
              <a:t>,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err="1"/>
              <a:t>biodiverzita</a:t>
            </a:r>
            <a:r>
              <a:rPr lang="en-US" dirty="0"/>
              <a:t> a </a:t>
            </a:r>
            <a:r>
              <a:rPr lang="en-US" dirty="0" err="1"/>
              <a:t>zachovanie</a:t>
            </a:r>
            <a:r>
              <a:rPr lang="en-US" dirty="0"/>
              <a:t> </a:t>
            </a:r>
            <a:r>
              <a:rPr lang="en-US" dirty="0" err="1"/>
              <a:t>kultúry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380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Faktory určujúce cenu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104963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638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cenové</a:t>
            </a:r>
            <a:r>
              <a:rPr lang="en-US" dirty="0"/>
              <a:t> </a:t>
            </a:r>
            <a:r>
              <a:rPr lang="en-US" dirty="0" err="1"/>
              <a:t>ciele</a:t>
            </a:r>
            <a:r>
              <a:rPr lang="en-US" dirty="0"/>
              <a:t> </a:t>
            </a:r>
            <a:r>
              <a:rPr lang="en-US" dirty="0" err="1"/>
              <a:t>každého</a:t>
            </a:r>
            <a:r>
              <a:rPr lang="en-US" dirty="0"/>
              <a:t> </a:t>
            </a:r>
            <a:r>
              <a:rPr lang="en-US" dirty="0" err="1"/>
              <a:t>podniku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856089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470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Manažment spoločnosti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Najlepšie</a:t>
            </a:r>
            <a:r>
              <a:rPr lang="en-GB" sz="20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postupy</a:t>
            </a:r>
            <a:r>
              <a:rPr lang="en-GB" sz="20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riadenia</a:t>
            </a:r>
            <a:r>
              <a:rPr lang="en-GB" sz="20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 </a:t>
            </a:r>
            <a:r>
              <a:rPr lang="en-GB" sz="20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podnikanie</a:t>
            </a:r>
            <a:r>
              <a:rPr lang="en-GB" sz="20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GB" sz="20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oblasti</a:t>
            </a:r>
            <a:r>
              <a:rPr lang="en-GB" sz="20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agroturistiky</a:t>
            </a:r>
            <a:r>
              <a:rPr lang="en-GB" sz="20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zahŕňajú</a:t>
            </a:r>
            <a:r>
              <a:rPr lang="en-GB" sz="20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endParaRPr lang="sk-SK" sz="20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poskytnutie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autentického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zážitku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farmy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ranča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poskytovanie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vzdelávacích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skúseností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poskytovanie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vynikajúcich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služieb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zákazníkom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zabezpečenie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primeraných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verejných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zariadení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udržiavanie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bezpečného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prístupného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prostredia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vytváranie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dobrých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spoločenských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vzťahov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plánovanie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svojej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finančnej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budúcnosti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99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0" i="0" kern="1200" cap="all" spc="-60" baseline="0" dirty="0" err="1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Posudzovanie</a:t>
            </a:r>
            <a:r>
              <a:rPr lang="en-GB" sz="3600" b="0" i="0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 </a:t>
            </a:r>
            <a:r>
              <a:rPr lang="en-GB" sz="3600" b="0" i="0" kern="1200" cap="all" spc="-60" baseline="0" dirty="0" err="1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potenciálu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zmysel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záujmy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návštevníkov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trendy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trhu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škálu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možných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aktivít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ďalším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krokom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posúdenie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agroturistika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zodpovedá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vašim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schopnostiam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záujmom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vášmu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majetku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trhu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2000" b="1" i="0" kern="1200" dirty="0">
                <a:solidFill>
                  <a:schemeClr val="accent4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SEBAHODNOTENI</a:t>
            </a:r>
            <a:r>
              <a:rPr lang="sk-SK" sz="2000" b="1" i="0" kern="1200" dirty="0">
                <a:solidFill>
                  <a:schemeClr val="accent4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E</a:t>
            </a:r>
          </a:p>
          <a:p>
            <a:pPr marL="342900" indent="-342900" rtl="0" eaLnBrk="1" latinLnBrk="0" hangingPunct="1">
              <a:buFont typeface="Arial" panose="020B0604020202020204" pitchFamily="34" charset="0"/>
              <a:buChar char="•"/>
            </a:pP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agroturistika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vhodná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vás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vašu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rodinu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endParaRPr lang="en-GB" sz="2000" dirty="0">
              <a:effectLst/>
            </a:endParaRPr>
          </a:p>
          <a:p>
            <a:pPr marL="342900" indent="-342900" rtl="0" eaLnBrk="1" latinLnBrk="0" hangingPunct="1">
              <a:buFont typeface="Arial" panose="020B0604020202020204" pitchFamily="34" charset="0"/>
              <a:buChar char="•"/>
            </a:pP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vaša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nehnuteľnosť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vhodná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agroturistiku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endParaRPr lang="en-GB" dirty="0">
              <a:effectLst/>
            </a:endParaRPr>
          </a:p>
          <a:p>
            <a:pPr marL="342900" indent="-342900" rtl="0" eaLnBrk="1" latinLnBrk="0" hangingPunct="1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Máš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čas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endParaRPr lang="en-GB" dirty="0">
              <a:effectLst/>
            </a:endParaRPr>
          </a:p>
          <a:p>
            <a:pPr marL="342900" indent="-342900" rtl="0" eaLnBrk="1" latinLnBrk="0" hangingPunct="1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Existuje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váš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nápad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zákaznícka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základňa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endParaRPr lang="en-GB" dirty="0">
              <a:effectLst/>
            </a:endParaRPr>
          </a:p>
          <a:p>
            <a:pPr marL="342900" indent="-342900" rtl="0" eaLnBrk="1" latinLnBrk="0" hangingPunct="1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spojenia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sú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dôležité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váš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úspech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77758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900831"/>
              </p:ext>
            </p:extLst>
          </p:nvPr>
        </p:nvGraphicFramePr>
        <p:xfrm>
          <a:off x="683568" y="1052736"/>
          <a:ext cx="8064896" cy="5222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dirty="0">
                          <a:effectLst/>
                        </a:rPr>
                        <a:t>Mýtus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dirty="0">
                          <a:effectLst/>
                        </a:rPr>
                        <a:t>Skutočnosť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</a:rPr>
                        <a:t>Agroturistika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vyžaduje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veľa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finančných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investícií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</a:rPr>
                        <a:t>Počet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aktív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ktoré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už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máte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vás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môže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prekvapiť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</a:rPr>
                        <a:t>Agroturistika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znamená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že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nikdy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nedostanete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pauzu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</a:rPr>
                        <a:t>Existuje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veľa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aktivít</a:t>
                      </a:r>
                      <a:r>
                        <a:rPr lang="en-US" sz="1400" dirty="0">
                          <a:effectLst/>
                        </a:rPr>
                        <a:t>, z </a:t>
                      </a:r>
                      <a:r>
                        <a:rPr lang="en-US" sz="1400" dirty="0" err="1">
                          <a:effectLst/>
                        </a:rPr>
                        <a:t>ktorých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môžete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vybrať</a:t>
                      </a:r>
                      <a:r>
                        <a:rPr lang="en-US" sz="1400" dirty="0">
                          <a:effectLst/>
                        </a:rPr>
                        <a:t>. Ste </a:t>
                      </a:r>
                      <a:r>
                        <a:rPr lang="en-US" sz="1400" dirty="0" err="1">
                          <a:effectLst/>
                        </a:rPr>
                        <a:t>svojim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šéfom</a:t>
                      </a:r>
                      <a:r>
                        <a:rPr lang="en-US" sz="1400" dirty="0">
                          <a:effectLst/>
                        </a:rPr>
                        <a:t> a </a:t>
                      </a:r>
                      <a:r>
                        <a:rPr lang="en-US" sz="1400" dirty="0" err="1">
                          <a:effectLst/>
                        </a:rPr>
                        <a:t>môžete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zvoliť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či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chcete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prevádzkovať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agroturistiku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</a:rPr>
                        <a:t>Agroturistika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vyžaduje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veľa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veľkých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zmien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</a:rPr>
                        <a:t>Môžete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rozhodnúť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čo</a:t>
                      </a:r>
                      <a:r>
                        <a:rPr lang="en-US" sz="1400" dirty="0">
                          <a:effectLst/>
                        </a:rPr>
                        <a:t> je pre </a:t>
                      </a:r>
                      <a:r>
                        <a:rPr lang="en-US" sz="1400" dirty="0" err="1">
                          <a:effectLst/>
                        </a:rPr>
                        <a:t>vaše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miesto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najlepšie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takže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potreba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zmien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bude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závisieť</a:t>
                      </a:r>
                      <a:r>
                        <a:rPr lang="en-US" sz="1400" dirty="0">
                          <a:effectLst/>
                        </a:rPr>
                        <a:t> od </a:t>
                      </a:r>
                      <a:r>
                        <a:rPr lang="en-US" sz="1400" dirty="0" err="1">
                          <a:effectLst/>
                        </a:rPr>
                        <a:t>vašej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vízie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nového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podnikania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</a:rPr>
                        <a:t>Agroturistika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vyžaduje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veľa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skúseností</a:t>
                      </a:r>
                      <a:r>
                        <a:rPr lang="en-US" sz="1400" dirty="0">
                          <a:effectLst/>
                        </a:rPr>
                        <a:t>, aby bola </a:t>
                      </a:r>
                      <a:r>
                        <a:rPr lang="en-US" sz="1400" dirty="0" err="1">
                          <a:effectLst/>
                        </a:rPr>
                        <a:t>úspešná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</a:rPr>
                        <a:t>Základy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úspechu</a:t>
                      </a:r>
                      <a:r>
                        <a:rPr lang="en-US" sz="1400" dirty="0">
                          <a:effectLst/>
                        </a:rPr>
                        <a:t> v </a:t>
                      </a:r>
                      <a:r>
                        <a:rPr lang="en-US" sz="1400" dirty="0" err="1">
                          <a:effectLst/>
                        </a:rPr>
                        <a:t>agroturistike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vyžadujú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dobré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plánovanie</a:t>
                      </a:r>
                      <a:r>
                        <a:rPr lang="en-US" sz="1400" dirty="0">
                          <a:effectLst/>
                        </a:rPr>
                        <a:t> a </a:t>
                      </a:r>
                      <a:r>
                        <a:rPr lang="en-US" sz="1400" dirty="0" err="1">
                          <a:effectLst/>
                        </a:rPr>
                        <a:t>riadenie</a:t>
                      </a:r>
                      <a:r>
                        <a:rPr lang="en-US" sz="1400" dirty="0">
                          <a:effectLst/>
                        </a:rPr>
                        <a:t>. To </a:t>
                      </a:r>
                      <a:r>
                        <a:rPr lang="en-US" sz="1400" dirty="0" err="1">
                          <a:effectLst/>
                        </a:rPr>
                        <a:t>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vyžaduje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starostlivosť</a:t>
                      </a:r>
                      <a:r>
                        <a:rPr lang="en-US" sz="1400" dirty="0">
                          <a:effectLst/>
                        </a:rPr>
                        <a:t> a </a:t>
                      </a:r>
                      <a:r>
                        <a:rPr lang="en-US" sz="1400" dirty="0" err="1">
                          <a:effectLst/>
                        </a:rPr>
                        <a:t>nie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nevyhnutne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veľa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skúseností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>
                          <a:effectLst/>
                        </a:rPr>
                        <a:t>Zahájenie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podnikania</a:t>
                      </a:r>
                      <a:r>
                        <a:rPr lang="en-US" sz="1200" dirty="0">
                          <a:effectLst/>
                        </a:rPr>
                        <a:t> v </a:t>
                      </a:r>
                      <a:r>
                        <a:rPr lang="en-US" sz="1200" dirty="0" err="1">
                          <a:effectLst/>
                        </a:rPr>
                        <a:t>agroturistike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vyžaduje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prijatie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nových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zamestnancov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>
                          <a:effectLst/>
                        </a:rPr>
                        <a:t>Môžete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rozhodnúť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aká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veľká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bude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vaša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prevádzka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  <a:r>
                        <a:rPr lang="en-US" sz="1200" dirty="0" err="1">
                          <a:effectLst/>
                        </a:rPr>
                        <a:t>Mnoho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aktivít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vyžaduje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iba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vás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>
                          <a:effectLst/>
                        </a:rPr>
                        <a:t>Agroturistika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znamená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že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mojej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pôde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bude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veľké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množstvo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ľudí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S </a:t>
                      </a:r>
                      <a:r>
                        <a:rPr lang="en-US" sz="1200" dirty="0" err="1">
                          <a:effectLst/>
                        </a:rPr>
                        <a:t>návštevníkmi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môžete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ovládať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svoju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úroveň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pohodlia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  <a:r>
                        <a:rPr lang="en-US" sz="1200" dirty="0" err="1">
                          <a:effectLst/>
                        </a:rPr>
                        <a:t>Agroturistike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môžete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venovať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aj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len</a:t>
                      </a:r>
                      <a:r>
                        <a:rPr lang="en-US" sz="1200" dirty="0">
                          <a:effectLst/>
                        </a:rPr>
                        <a:t> s </a:t>
                      </a:r>
                      <a:r>
                        <a:rPr lang="en-US" sz="1200" dirty="0" err="1">
                          <a:effectLst/>
                        </a:rPr>
                        <a:t>jedným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zákazníkom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súčasne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>
                          <a:effectLst/>
                        </a:rPr>
                        <a:t>Agroturisti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sú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nepríjemní</a:t>
                      </a:r>
                      <a:r>
                        <a:rPr lang="en-US" sz="1200" dirty="0">
                          <a:effectLst/>
                        </a:rPr>
                        <a:t> a </a:t>
                      </a:r>
                      <a:r>
                        <a:rPr lang="en-US" sz="1200" dirty="0" err="1">
                          <a:effectLst/>
                        </a:rPr>
                        <a:t>budú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nepríjemní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>
                          <a:effectLst/>
                        </a:rPr>
                        <a:t>Agroturistické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aktivity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môžete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spojiť</a:t>
                      </a:r>
                      <a:r>
                        <a:rPr lang="en-US" sz="1200" dirty="0">
                          <a:effectLst/>
                        </a:rPr>
                        <a:t> s </a:t>
                      </a:r>
                      <a:r>
                        <a:rPr lang="en-US" sz="1200" dirty="0" err="1">
                          <a:effectLst/>
                        </a:rPr>
                        <a:t>vecami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ktoré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vás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zaujímajú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  <a:r>
                        <a:rPr lang="en-US" sz="1200" dirty="0" err="1">
                          <a:effectLst/>
                        </a:rPr>
                        <a:t>Dobré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priraďovanie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bude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znamenať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že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pravdepodobnejšie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prilákate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ľudí</a:t>
                      </a:r>
                      <a:r>
                        <a:rPr lang="en-US" sz="1200" dirty="0">
                          <a:effectLst/>
                        </a:rPr>
                        <a:t>, s </a:t>
                      </a:r>
                      <a:r>
                        <a:rPr lang="en-US" sz="1200" dirty="0" err="1">
                          <a:effectLst/>
                        </a:rPr>
                        <a:t>ktorými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môžete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stotožniť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851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Potenciál vs hodnota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Ako definujete hodnotu? Môžete to zmerať? Aká je v skutočnosti hodnota vašich produktov a služieb pre zákazníkov?</a:t>
            </a:r>
          </a:p>
          <a:p>
            <a:r>
              <a:rPr lang="hr-HR" i="1" dirty="0">
                <a:solidFill>
                  <a:schemeClr val="accent5">
                    <a:lumMod val="50000"/>
                  </a:schemeClr>
                </a:solidFill>
              </a:rPr>
              <a:t>Hodnotové modely pre zákazníka - dátové vyjadrenia hodnoty, v peňažnom vyjadrení, toho, čo dodávateľ robí alebo by mohol urobiť pre svojich zákazníkov</a:t>
            </a:r>
          </a:p>
          <a:p>
            <a:endParaRPr lang="hr-HR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946351"/>
            <a:ext cx="809625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59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Zákazníci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Kto sú zákazníci agroturistiky?</a:t>
            </a:r>
          </a:p>
          <a:p>
            <a:r>
              <a:rPr lang="hr-HR" dirty="0"/>
              <a:t>Demografické údaje: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b="0" dirty="0"/>
              <a:t>rozšírený vekový rozsah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b="0" dirty="0"/>
              <a:t>majú zvyčajne vysokú ekonomickú a vzdelanostnú úroveň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b="0" dirty="0"/>
              <a:t>vyhľadajte relax (odrezaný od každodenného života v meste)</a:t>
            </a:r>
          </a:p>
          <a:p>
            <a:r>
              <a:rPr lang="hr-HR" b="1" dirty="0"/>
              <a:t>Aktivity: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b="0" dirty="0"/>
              <a:t>Najobľúbenejšie sú farmárske aktivity založené na vzdelávacích a prírodných zážitkoch, po ktorých nasledujú potravinové a kulinárske aktivity</a:t>
            </a:r>
          </a:p>
          <a:p>
            <a:r>
              <a:rPr lang="hr-HR" b="1" dirty="0"/>
              <a:t>Propagačné kanály: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b="0" dirty="0"/>
              <a:t>minulé skúsenosti a odporúčania, osobné vyhľadávanie na webe</a:t>
            </a:r>
          </a:p>
        </p:txBody>
      </p:sp>
    </p:spTree>
    <p:extLst>
      <p:ext uri="{BB962C8B-B14F-4D97-AF65-F5344CB8AC3E}">
        <p14:creationId xmlns:p14="http://schemas.microsoft.com/office/powerpoint/2010/main" val="251076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2484</TotalTime>
  <Words>580</Words>
  <Application>Microsoft Office PowerPoint</Application>
  <PresentationFormat>Prezentácia na obrazovke (4:3)</PresentationFormat>
  <Paragraphs>75</Paragraphs>
  <Slides>9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4" baseType="lpstr">
      <vt:lpstr>Arial</vt:lpstr>
      <vt:lpstr>Arial </vt:lpstr>
      <vt:lpstr>Arial Black</vt:lpstr>
      <vt:lpstr>Calibri</vt:lpstr>
      <vt:lpstr>Základné</vt:lpstr>
      <vt:lpstr>7. Ekonomika a ekonomická analýza agroturistického hospodárstva</vt:lpstr>
      <vt:lpstr>Rozvoj a plánovanie</vt:lpstr>
      <vt:lpstr>Faktory určujúce cenu</vt:lpstr>
      <vt:lpstr>cenové ciele každého podniku</vt:lpstr>
      <vt:lpstr>Manažment spoločnosti</vt:lpstr>
      <vt:lpstr>Posudzovanie potenciálu</vt:lpstr>
      <vt:lpstr>Prezentácia programu PowerPoint</vt:lpstr>
      <vt:lpstr>Potenciál vs hodnota</vt:lpstr>
      <vt:lpstr>Zákazníci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245</cp:revision>
  <cp:lastPrinted>2019-02-12T08:21:40Z</cp:lastPrinted>
  <dcterms:created xsi:type="dcterms:W3CDTF">2019-02-10T21:49:04Z</dcterms:created>
  <dcterms:modified xsi:type="dcterms:W3CDTF">2020-12-13T13:09:15Z</dcterms:modified>
</cp:coreProperties>
</file>