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18" r:id="rId2"/>
    <p:sldId id="267" r:id="rId3"/>
    <p:sldId id="315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3" autoAdjust="0"/>
    <p:restoredTop sz="86388" autoAdjust="0"/>
  </p:normalViewPr>
  <p:slideViewPr>
    <p:cSldViewPr>
      <p:cViewPr varScale="1">
        <p:scale>
          <a:sx n="54" d="100"/>
          <a:sy n="54" d="100"/>
        </p:scale>
        <p:origin x="84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6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25F4C2-7F79-4C97-82D6-08F28E6B321F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17305EDD-7B36-4CFC-A23E-43584D12298A}">
      <dgm:prSet phldrT="[Tekst]"/>
      <dgm:spPr/>
      <dgm:t>
        <a:bodyPr/>
        <a:lstStyle/>
        <a:p>
          <a:r>
            <a:rPr lang="hr-HR" dirty="0"/>
            <a:t>produkty</a:t>
          </a:r>
        </a:p>
      </dgm:t>
    </dgm:pt>
    <dgm:pt modelId="{54E103A2-3EE3-44D4-BAD9-B2AA00096508}" type="parTrans" cxnId="{06166E0E-D6DF-4FB5-8FAE-C08C8FBCE44D}">
      <dgm:prSet/>
      <dgm:spPr/>
      <dgm:t>
        <a:bodyPr/>
        <a:lstStyle/>
        <a:p>
          <a:endParaRPr lang="hr-HR"/>
        </a:p>
      </dgm:t>
    </dgm:pt>
    <dgm:pt modelId="{B1EDCB47-4C78-42EA-911E-897F0CF08554}" type="sibTrans" cxnId="{06166E0E-D6DF-4FB5-8FAE-C08C8FBCE44D}">
      <dgm:prSet/>
      <dgm:spPr/>
      <dgm:t>
        <a:bodyPr/>
        <a:lstStyle/>
        <a:p>
          <a:endParaRPr lang="hr-HR"/>
        </a:p>
      </dgm:t>
    </dgm:pt>
    <dgm:pt modelId="{4CE6FF19-DB80-4BD8-B82E-A0A89F509011}">
      <dgm:prSet phldrT="[Tekst]"/>
      <dgm:spPr/>
      <dgm:t>
        <a:bodyPr/>
        <a:lstStyle/>
        <a:p>
          <a:r>
            <a:rPr lang="hr-HR" dirty="0"/>
            <a:t>cena</a:t>
          </a:r>
        </a:p>
      </dgm:t>
    </dgm:pt>
    <dgm:pt modelId="{A9BE2E80-AF35-4101-81E3-9A2F36310B8F}" type="parTrans" cxnId="{50AA8585-9326-4583-A27F-61CEEE8FC083}">
      <dgm:prSet/>
      <dgm:spPr/>
      <dgm:t>
        <a:bodyPr/>
        <a:lstStyle/>
        <a:p>
          <a:endParaRPr lang="hr-HR"/>
        </a:p>
      </dgm:t>
    </dgm:pt>
    <dgm:pt modelId="{A67A41BF-94F7-4DEF-8936-7B78594F341B}" type="sibTrans" cxnId="{50AA8585-9326-4583-A27F-61CEEE8FC083}">
      <dgm:prSet/>
      <dgm:spPr/>
      <dgm:t>
        <a:bodyPr/>
        <a:lstStyle/>
        <a:p>
          <a:endParaRPr lang="hr-HR"/>
        </a:p>
      </dgm:t>
    </dgm:pt>
    <dgm:pt modelId="{CA47DD8F-D201-4A01-A7F0-B4BBCF3002C8}">
      <dgm:prSet phldrT="[Tekst]"/>
      <dgm:spPr/>
      <dgm:t>
        <a:bodyPr/>
        <a:lstStyle/>
        <a:p>
          <a:r>
            <a:rPr lang="hr-HR" dirty="0"/>
            <a:t>distribúcia</a:t>
          </a:r>
        </a:p>
      </dgm:t>
    </dgm:pt>
    <dgm:pt modelId="{FE77E34B-78D2-4825-8BFA-A5397127BF5B}" type="parTrans" cxnId="{36ABEE0A-1881-43B4-893D-DD6E95DFB9E3}">
      <dgm:prSet/>
      <dgm:spPr/>
      <dgm:t>
        <a:bodyPr/>
        <a:lstStyle/>
        <a:p>
          <a:endParaRPr lang="hr-HR"/>
        </a:p>
      </dgm:t>
    </dgm:pt>
    <dgm:pt modelId="{3966847E-B87E-4C15-9CF1-621862DA0559}" type="sibTrans" cxnId="{36ABEE0A-1881-43B4-893D-DD6E95DFB9E3}">
      <dgm:prSet/>
      <dgm:spPr/>
      <dgm:t>
        <a:bodyPr/>
        <a:lstStyle/>
        <a:p>
          <a:endParaRPr lang="hr-HR"/>
        </a:p>
      </dgm:t>
    </dgm:pt>
    <dgm:pt modelId="{F3B08CE6-0932-4D86-B2FE-8AC36C5E215B}">
      <dgm:prSet phldrT="[Tekst]"/>
      <dgm:spPr/>
      <dgm:t>
        <a:bodyPr/>
        <a:lstStyle/>
        <a:p>
          <a:r>
            <a:rPr lang="hr-HR" dirty="0"/>
            <a:t>propagácia</a:t>
          </a:r>
        </a:p>
      </dgm:t>
    </dgm:pt>
    <dgm:pt modelId="{4FB58AEF-475A-4CC6-8FA3-EA7805E8CC5F}" type="parTrans" cxnId="{EF0B61AC-D274-43A2-89F6-B5B871A2DF0B}">
      <dgm:prSet/>
      <dgm:spPr/>
      <dgm:t>
        <a:bodyPr/>
        <a:lstStyle/>
        <a:p>
          <a:endParaRPr lang="hr-HR"/>
        </a:p>
      </dgm:t>
    </dgm:pt>
    <dgm:pt modelId="{618DCC52-07C8-4B5C-B498-19AC845D19E6}" type="sibTrans" cxnId="{EF0B61AC-D274-43A2-89F6-B5B871A2DF0B}">
      <dgm:prSet/>
      <dgm:spPr/>
      <dgm:t>
        <a:bodyPr/>
        <a:lstStyle/>
        <a:p>
          <a:endParaRPr lang="hr-HR"/>
        </a:p>
      </dgm:t>
    </dgm:pt>
    <dgm:pt modelId="{B8938093-56B4-4CD6-9099-BA116E9FBA9C}" type="pres">
      <dgm:prSet presAssocID="{A225F4C2-7F79-4C97-82D6-08F28E6B321F}" presName="linear" presStyleCnt="0">
        <dgm:presLayoutVars>
          <dgm:dir/>
          <dgm:animLvl val="lvl"/>
          <dgm:resizeHandles val="exact"/>
        </dgm:presLayoutVars>
      </dgm:prSet>
      <dgm:spPr/>
    </dgm:pt>
    <dgm:pt modelId="{5E085BD9-BD24-4752-BF0B-DBFE81F46363}" type="pres">
      <dgm:prSet presAssocID="{17305EDD-7B36-4CFC-A23E-43584D12298A}" presName="parentLin" presStyleCnt="0"/>
      <dgm:spPr/>
    </dgm:pt>
    <dgm:pt modelId="{C455AF0A-9812-4FDF-A7C3-8F57B95ABB92}" type="pres">
      <dgm:prSet presAssocID="{17305EDD-7B36-4CFC-A23E-43584D12298A}" presName="parentLeftMargin" presStyleLbl="node1" presStyleIdx="0" presStyleCnt="4"/>
      <dgm:spPr/>
    </dgm:pt>
    <dgm:pt modelId="{C94B8305-7C47-4E7B-89C3-61A0E90E45DF}" type="pres">
      <dgm:prSet presAssocID="{17305EDD-7B36-4CFC-A23E-43584D12298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DEE0695-E742-4689-A7FE-D7BDE07A3FC2}" type="pres">
      <dgm:prSet presAssocID="{17305EDD-7B36-4CFC-A23E-43584D12298A}" presName="negativeSpace" presStyleCnt="0"/>
      <dgm:spPr/>
    </dgm:pt>
    <dgm:pt modelId="{F7CCD54F-E34A-4CB5-97CD-2D7233747301}" type="pres">
      <dgm:prSet presAssocID="{17305EDD-7B36-4CFC-A23E-43584D12298A}" presName="childText" presStyleLbl="conFgAcc1" presStyleIdx="0" presStyleCnt="4">
        <dgm:presLayoutVars>
          <dgm:bulletEnabled val="1"/>
        </dgm:presLayoutVars>
      </dgm:prSet>
      <dgm:spPr/>
    </dgm:pt>
    <dgm:pt modelId="{FEE42A07-496E-4020-8081-8DB553494060}" type="pres">
      <dgm:prSet presAssocID="{B1EDCB47-4C78-42EA-911E-897F0CF08554}" presName="spaceBetweenRectangles" presStyleCnt="0"/>
      <dgm:spPr/>
    </dgm:pt>
    <dgm:pt modelId="{CEF9B2CC-AA8C-419D-85D7-D66E71546E3A}" type="pres">
      <dgm:prSet presAssocID="{4CE6FF19-DB80-4BD8-B82E-A0A89F509011}" presName="parentLin" presStyleCnt="0"/>
      <dgm:spPr/>
    </dgm:pt>
    <dgm:pt modelId="{1E688690-2103-4F41-AA64-F9D77F51DC05}" type="pres">
      <dgm:prSet presAssocID="{4CE6FF19-DB80-4BD8-B82E-A0A89F509011}" presName="parentLeftMargin" presStyleLbl="node1" presStyleIdx="0" presStyleCnt="4"/>
      <dgm:spPr/>
    </dgm:pt>
    <dgm:pt modelId="{EBCA4DF4-BFF6-412F-B2B3-C5AD8B9EDE19}" type="pres">
      <dgm:prSet presAssocID="{4CE6FF19-DB80-4BD8-B82E-A0A89F50901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8A6442F-7D56-4DB8-9EF9-CAAFA062CFB4}" type="pres">
      <dgm:prSet presAssocID="{4CE6FF19-DB80-4BD8-B82E-A0A89F509011}" presName="negativeSpace" presStyleCnt="0"/>
      <dgm:spPr/>
    </dgm:pt>
    <dgm:pt modelId="{E12CB94F-B1AD-4299-BB65-FA8B33BA9CA0}" type="pres">
      <dgm:prSet presAssocID="{4CE6FF19-DB80-4BD8-B82E-A0A89F509011}" presName="childText" presStyleLbl="conFgAcc1" presStyleIdx="1" presStyleCnt="4">
        <dgm:presLayoutVars>
          <dgm:bulletEnabled val="1"/>
        </dgm:presLayoutVars>
      </dgm:prSet>
      <dgm:spPr/>
    </dgm:pt>
    <dgm:pt modelId="{B55143CA-477C-4608-A347-1372DC12682A}" type="pres">
      <dgm:prSet presAssocID="{A67A41BF-94F7-4DEF-8936-7B78594F341B}" presName="spaceBetweenRectangles" presStyleCnt="0"/>
      <dgm:spPr/>
    </dgm:pt>
    <dgm:pt modelId="{6701B9CE-7BC5-4954-B3A8-11575ACD845E}" type="pres">
      <dgm:prSet presAssocID="{CA47DD8F-D201-4A01-A7F0-B4BBCF3002C8}" presName="parentLin" presStyleCnt="0"/>
      <dgm:spPr/>
    </dgm:pt>
    <dgm:pt modelId="{68ED3E94-8806-45C1-828A-D77723576836}" type="pres">
      <dgm:prSet presAssocID="{CA47DD8F-D201-4A01-A7F0-B4BBCF3002C8}" presName="parentLeftMargin" presStyleLbl="node1" presStyleIdx="1" presStyleCnt="4"/>
      <dgm:spPr/>
    </dgm:pt>
    <dgm:pt modelId="{F29815D0-6764-4BD6-B428-9A0FBA575BC6}" type="pres">
      <dgm:prSet presAssocID="{CA47DD8F-D201-4A01-A7F0-B4BBCF3002C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C7FF2D8-BF29-4E8C-A0C8-C0EBE8A756A3}" type="pres">
      <dgm:prSet presAssocID="{CA47DD8F-D201-4A01-A7F0-B4BBCF3002C8}" presName="negativeSpace" presStyleCnt="0"/>
      <dgm:spPr/>
    </dgm:pt>
    <dgm:pt modelId="{1262086A-BC93-45DD-8F25-13543E4FA615}" type="pres">
      <dgm:prSet presAssocID="{CA47DD8F-D201-4A01-A7F0-B4BBCF3002C8}" presName="childText" presStyleLbl="conFgAcc1" presStyleIdx="2" presStyleCnt="4">
        <dgm:presLayoutVars>
          <dgm:bulletEnabled val="1"/>
        </dgm:presLayoutVars>
      </dgm:prSet>
      <dgm:spPr/>
    </dgm:pt>
    <dgm:pt modelId="{3503748C-5600-4EB5-AD35-6E979BA4E623}" type="pres">
      <dgm:prSet presAssocID="{3966847E-B87E-4C15-9CF1-621862DA0559}" presName="spaceBetweenRectangles" presStyleCnt="0"/>
      <dgm:spPr/>
    </dgm:pt>
    <dgm:pt modelId="{53C72532-3F51-4CC5-96FD-120849ECF785}" type="pres">
      <dgm:prSet presAssocID="{F3B08CE6-0932-4D86-B2FE-8AC36C5E215B}" presName="parentLin" presStyleCnt="0"/>
      <dgm:spPr/>
    </dgm:pt>
    <dgm:pt modelId="{735FD6AB-21E7-48E6-89F9-B6C93BBCF4BF}" type="pres">
      <dgm:prSet presAssocID="{F3B08CE6-0932-4D86-B2FE-8AC36C5E215B}" presName="parentLeftMargin" presStyleLbl="node1" presStyleIdx="2" presStyleCnt="4"/>
      <dgm:spPr/>
    </dgm:pt>
    <dgm:pt modelId="{9EF71F77-304C-443C-8B61-E4B310B900B7}" type="pres">
      <dgm:prSet presAssocID="{F3B08CE6-0932-4D86-B2FE-8AC36C5E215B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5E27BB45-7AE7-4D53-BC1A-AEB88ADEFC2B}" type="pres">
      <dgm:prSet presAssocID="{F3B08CE6-0932-4D86-B2FE-8AC36C5E215B}" presName="negativeSpace" presStyleCnt="0"/>
      <dgm:spPr/>
    </dgm:pt>
    <dgm:pt modelId="{23C2D59F-4ED4-4811-A101-F268F64ED9C4}" type="pres">
      <dgm:prSet presAssocID="{F3B08CE6-0932-4D86-B2FE-8AC36C5E215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6ABEE0A-1881-43B4-893D-DD6E95DFB9E3}" srcId="{A225F4C2-7F79-4C97-82D6-08F28E6B321F}" destId="{CA47DD8F-D201-4A01-A7F0-B4BBCF3002C8}" srcOrd="2" destOrd="0" parTransId="{FE77E34B-78D2-4825-8BFA-A5397127BF5B}" sibTransId="{3966847E-B87E-4C15-9CF1-621862DA0559}"/>
    <dgm:cxn modelId="{06166E0E-D6DF-4FB5-8FAE-C08C8FBCE44D}" srcId="{A225F4C2-7F79-4C97-82D6-08F28E6B321F}" destId="{17305EDD-7B36-4CFC-A23E-43584D12298A}" srcOrd="0" destOrd="0" parTransId="{54E103A2-3EE3-44D4-BAD9-B2AA00096508}" sibTransId="{B1EDCB47-4C78-42EA-911E-897F0CF08554}"/>
    <dgm:cxn modelId="{5715CB15-B6DB-414C-A39D-6CD2D27DF101}" type="presOf" srcId="{CA47DD8F-D201-4A01-A7F0-B4BBCF3002C8}" destId="{68ED3E94-8806-45C1-828A-D77723576836}" srcOrd="0" destOrd="0" presId="urn:microsoft.com/office/officeart/2005/8/layout/list1"/>
    <dgm:cxn modelId="{4D459E6A-A753-4D78-ABD3-11285EC9EF9B}" type="presOf" srcId="{4CE6FF19-DB80-4BD8-B82E-A0A89F509011}" destId="{1E688690-2103-4F41-AA64-F9D77F51DC05}" srcOrd="0" destOrd="0" presId="urn:microsoft.com/office/officeart/2005/8/layout/list1"/>
    <dgm:cxn modelId="{74C18173-CBB8-41D6-AE0A-1BDE7FA74059}" type="presOf" srcId="{17305EDD-7B36-4CFC-A23E-43584D12298A}" destId="{C455AF0A-9812-4FDF-A7C3-8F57B95ABB92}" srcOrd="0" destOrd="0" presId="urn:microsoft.com/office/officeart/2005/8/layout/list1"/>
    <dgm:cxn modelId="{6B9EA953-1D2D-44D1-83EF-3F2C9D5D1FCF}" type="presOf" srcId="{17305EDD-7B36-4CFC-A23E-43584D12298A}" destId="{C94B8305-7C47-4E7B-89C3-61A0E90E45DF}" srcOrd="1" destOrd="0" presId="urn:microsoft.com/office/officeart/2005/8/layout/list1"/>
    <dgm:cxn modelId="{BCAE0E7B-E288-4F75-9593-A7788E12CA65}" type="presOf" srcId="{4CE6FF19-DB80-4BD8-B82E-A0A89F509011}" destId="{EBCA4DF4-BFF6-412F-B2B3-C5AD8B9EDE19}" srcOrd="1" destOrd="0" presId="urn:microsoft.com/office/officeart/2005/8/layout/list1"/>
    <dgm:cxn modelId="{50AA8585-9326-4583-A27F-61CEEE8FC083}" srcId="{A225F4C2-7F79-4C97-82D6-08F28E6B321F}" destId="{4CE6FF19-DB80-4BD8-B82E-A0A89F509011}" srcOrd="1" destOrd="0" parTransId="{A9BE2E80-AF35-4101-81E3-9A2F36310B8F}" sibTransId="{A67A41BF-94F7-4DEF-8936-7B78594F341B}"/>
    <dgm:cxn modelId="{36DDFA89-7CCE-4426-B747-301CD190F012}" type="presOf" srcId="{F3B08CE6-0932-4D86-B2FE-8AC36C5E215B}" destId="{735FD6AB-21E7-48E6-89F9-B6C93BBCF4BF}" srcOrd="0" destOrd="0" presId="urn:microsoft.com/office/officeart/2005/8/layout/list1"/>
    <dgm:cxn modelId="{86C1C68A-1112-4F11-9FA1-90D3FE7617EC}" type="presOf" srcId="{F3B08CE6-0932-4D86-B2FE-8AC36C5E215B}" destId="{9EF71F77-304C-443C-8B61-E4B310B900B7}" srcOrd="1" destOrd="0" presId="urn:microsoft.com/office/officeart/2005/8/layout/list1"/>
    <dgm:cxn modelId="{EF0B61AC-D274-43A2-89F6-B5B871A2DF0B}" srcId="{A225F4C2-7F79-4C97-82D6-08F28E6B321F}" destId="{F3B08CE6-0932-4D86-B2FE-8AC36C5E215B}" srcOrd="3" destOrd="0" parTransId="{4FB58AEF-475A-4CC6-8FA3-EA7805E8CC5F}" sibTransId="{618DCC52-07C8-4B5C-B498-19AC845D19E6}"/>
    <dgm:cxn modelId="{30FD8BB7-0B78-4318-AF1C-B326BA7DF798}" type="presOf" srcId="{A225F4C2-7F79-4C97-82D6-08F28E6B321F}" destId="{B8938093-56B4-4CD6-9099-BA116E9FBA9C}" srcOrd="0" destOrd="0" presId="urn:microsoft.com/office/officeart/2005/8/layout/list1"/>
    <dgm:cxn modelId="{3F6742ED-3DDE-4FFC-B0A8-B27DE08F154A}" type="presOf" srcId="{CA47DD8F-D201-4A01-A7F0-B4BBCF3002C8}" destId="{F29815D0-6764-4BD6-B428-9A0FBA575BC6}" srcOrd="1" destOrd="0" presId="urn:microsoft.com/office/officeart/2005/8/layout/list1"/>
    <dgm:cxn modelId="{4186B538-2195-4E7D-815F-2A64CD77DC32}" type="presParOf" srcId="{B8938093-56B4-4CD6-9099-BA116E9FBA9C}" destId="{5E085BD9-BD24-4752-BF0B-DBFE81F46363}" srcOrd="0" destOrd="0" presId="urn:microsoft.com/office/officeart/2005/8/layout/list1"/>
    <dgm:cxn modelId="{CEC3D837-24B5-4E64-BF41-2D4F2DB35460}" type="presParOf" srcId="{5E085BD9-BD24-4752-BF0B-DBFE81F46363}" destId="{C455AF0A-9812-4FDF-A7C3-8F57B95ABB92}" srcOrd="0" destOrd="0" presId="urn:microsoft.com/office/officeart/2005/8/layout/list1"/>
    <dgm:cxn modelId="{A2D7694F-C614-4463-B31B-44A18BED22E9}" type="presParOf" srcId="{5E085BD9-BD24-4752-BF0B-DBFE81F46363}" destId="{C94B8305-7C47-4E7B-89C3-61A0E90E45DF}" srcOrd="1" destOrd="0" presId="urn:microsoft.com/office/officeart/2005/8/layout/list1"/>
    <dgm:cxn modelId="{31182FB8-1B9E-405F-9B9E-7FB929D8A01F}" type="presParOf" srcId="{B8938093-56B4-4CD6-9099-BA116E9FBA9C}" destId="{BDEE0695-E742-4689-A7FE-D7BDE07A3FC2}" srcOrd="1" destOrd="0" presId="urn:microsoft.com/office/officeart/2005/8/layout/list1"/>
    <dgm:cxn modelId="{8DFAABF8-0864-4EEA-A2C1-57237A132E5A}" type="presParOf" srcId="{B8938093-56B4-4CD6-9099-BA116E9FBA9C}" destId="{F7CCD54F-E34A-4CB5-97CD-2D7233747301}" srcOrd="2" destOrd="0" presId="urn:microsoft.com/office/officeart/2005/8/layout/list1"/>
    <dgm:cxn modelId="{685136E3-8F0B-48D3-923E-2A4E7D54D559}" type="presParOf" srcId="{B8938093-56B4-4CD6-9099-BA116E9FBA9C}" destId="{FEE42A07-496E-4020-8081-8DB553494060}" srcOrd="3" destOrd="0" presId="urn:microsoft.com/office/officeart/2005/8/layout/list1"/>
    <dgm:cxn modelId="{01757224-4A98-4092-96E1-4C03B4E0F125}" type="presParOf" srcId="{B8938093-56B4-4CD6-9099-BA116E9FBA9C}" destId="{CEF9B2CC-AA8C-419D-85D7-D66E71546E3A}" srcOrd="4" destOrd="0" presId="urn:microsoft.com/office/officeart/2005/8/layout/list1"/>
    <dgm:cxn modelId="{F41ED9F7-0BB8-4678-8B79-89DE175D71C3}" type="presParOf" srcId="{CEF9B2CC-AA8C-419D-85D7-D66E71546E3A}" destId="{1E688690-2103-4F41-AA64-F9D77F51DC05}" srcOrd="0" destOrd="0" presId="urn:microsoft.com/office/officeart/2005/8/layout/list1"/>
    <dgm:cxn modelId="{143492CD-119B-4291-AB4A-737103CDEA27}" type="presParOf" srcId="{CEF9B2CC-AA8C-419D-85D7-D66E71546E3A}" destId="{EBCA4DF4-BFF6-412F-B2B3-C5AD8B9EDE19}" srcOrd="1" destOrd="0" presId="urn:microsoft.com/office/officeart/2005/8/layout/list1"/>
    <dgm:cxn modelId="{1AEB2352-FB07-40AB-868C-DA436A93AEF6}" type="presParOf" srcId="{B8938093-56B4-4CD6-9099-BA116E9FBA9C}" destId="{C8A6442F-7D56-4DB8-9EF9-CAAFA062CFB4}" srcOrd="5" destOrd="0" presId="urn:microsoft.com/office/officeart/2005/8/layout/list1"/>
    <dgm:cxn modelId="{ABFAA8EB-CD60-4850-8D27-24E3EACD21D7}" type="presParOf" srcId="{B8938093-56B4-4CD6-9099-BA116E9FBA9C}" destId="{E12CB94F-B1AD-4299-BB65-FA8B33BA9CA0}" srcOrd="6" destOrd="0" presId="urn:microsoft.com/office/officeart/2005/8/layout/list1"/>
    <dgm:cxn modelId="{5703C008-826E-4431-9BDA-200AF9B8915D}" type="presParOf" srcId="{B8938093-56B4-4CD6-9099-BA116E9FBA9C}" destId="{B55143CA-477C-4608-A347-1372DC12682A}" srcOrd="7" destOrd="0" presId="urn:microsoft.com/office/officeart/2005/8/layout/list1"/>
    <dgm:cxn modelId="{47FF80DC-17F0-4840-9797-1428CE3BEFE6}" type="presParOf" srcId="{B8938093-56B4-4CD6-9099-BA116E9FBA9C}" destId="{6701B9CE-7BC5-4954-B3A8-11575ACD845E}" srcOrd="8" destOrd="0" presId="urn:microsoft.com/office/officeart/2005/8/layout/list1"/>
    <dgm:cxn modelId="{CAA99AFF-CDD4-415F-BBD9-2E9A3C66B212}" type="presParOf" srcId="{6701B9CE-7BC5-4954-B3A8-11575ACD845E}" destId="{68ED3E94-8806-45C1-828A-D77723576836}" srcOrd="0" destOrd="0" presId="urn:microsoft.com/office/officeart/2005/8/layout/list1"/>
    <dgm:cxn modelId="{62668432-D465-4DCC-83CF-F3720C01CDDF}" type="presParOf" srcId="{6701B9CE-7BC5-4954-B3A8-11575ACD845E}" destId="{F29815D0-6764-4BD6-B428-9A0FBA575BC6}" srcOrd="1" destOrd="0" presId="urn:microsoft.com/office/officeart/2005/8/layout/list1"/>
    <dgm:cxn modelId="{E123AE85-FC6A-445D-8278-D2D5B6DEAE3A}" type="presParOf" srcId="{B8938093-56B4-4CD6-9099-BA116E9FBA9C}" destId="{8C7FF2D8-BF29-4E8C-A0C8-C0EBE8A756A3}" srcOrd="9" destOrd="0" presId="urn:microsoft.com/office/officeart/2005/8/layout/list1"/>
    <dgm:cxn modelId="{927F7F7D-ED02-4367-881B-072D88692EB2}" type="presParOf" srcId="{B8938093-56B4-4CD6-9099-BA116E9FBA9C}" destId="{1262086A-BC93-45DD-8F25-13543E4FA615}" srcOrd="10" destOrd="0" presId="urn:microsoft.com/office/officeart/2005/8/layout/list1"/>
    <dgm:cxn modelId="{4C6E09A9-0DBC-41C9-BA8E-E8DE5FA5BF17}" type="presParOf" srcId="{B8938093-56B4-4CD6-9099-BA116E9FBA9C}" destId="{3503748C-5600-4EB5-AD35-6E979BA4E623}" srcOrd="11" destOrd="0" presId="urn:microsoft.com/office/officeart/2005/8/layout/list1"/>
    <dgm:cxn modelId="{BA7552C9-60B6-4EF8-A96D-E7D7CEF7EC01}" type="presParOf" srcId="{B8938093-56B4-4CD6-9099-BA116E9FBA9C}" destId="{53C72532-3F51-4CC5-96FD-120849ECF785}" srcOrd="12" destOrd="0" presId="urn:microsoft.com/office/officeart/2005/8/layout/list1"/>
    <dgm:cxn modelId="{86C281B5-9CE7-42D6-98E0-0EFF49035D35}" type="presParOf" srcId="{53C72532-3F51-4CC5-96FD-120849ECF785}" destId="{735FD6AB-21E7-48E6-89F9-B6C93BBCF4BF}" srcOrd="0" destOrd="0" presId="urn:microsoft.com/office/officeart/2005/8/layout/list1"/>
    <dgm:cxn modelId="{10450FB8-AEA3-4AE7-83DF-9033AAA3366F}" type="presParOf" srcId="{53C72532-3F51-4CC5-96FD-120849ECF785}" destId="{9EF71F77-304C-443C-8B61-E4B310B900B7}" srcOrd="1" destOrd="0" presId="urn:microsoft.com/office/officeart/2005/8/layout/list1"/>
    <dgm:cxn modelId="{A48AD071-FB27-4FB5-B3B6-1D64CCF51739}" type="presParOf" srcId="{B8938093-56B4-4CD6-9099-BA116E9FBA9C}" destId="{5E27BB45-7AE7-4D53-BC1A-AEB88ADEFC2B}" srcOrd="13" destOrd="0" presId="urn:microsoft.com/office/officeart/2005/8/layout/list1"/>
    <dgm:cxn modelId="{19C8634E-AFBC-4EAD-915F-04C3DE15EEE7}" type="presParOf" srcId="{B8938093-56B4-4CD6-9099-BA116E9FBA9C}" destId="{23C2D59F-4ED4-4811-A101-F268F64ED9C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CCD54F-E34A-4CB5-97CD-2D7233747301}">
      <dsp:nvSpPr>
        <dsp:cNvPr id="0" name=""/>
        <dsp:cNvSpPr/>
      </dsp:nvSpPr>
      <dsp:spPr>
        <a:xfrm>
          <a:off x="0" y="428541"/>
          <a:ext cx="762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4B8305-7C47-4E7B-89C3-61A0E90E45DF}">
      <dsp:nvSpPr>
        <dsp:cNvPr id="0" name=""/>
        <dsp:cNvSpPr/>
      </dsp:nvSpPr>
      <dsp:spPr>
        <a:xfrm>
          <a:off x="381000" y="74301"/>
          <a:ext cx="5334000" cy="7084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produkty</a:t>
          </a:r>
        </a:p>
      </dsp:txBody>
      <dsp:txXfrm>
        <a:off x="415585" y="108886"/>
        <a:ext cx="5264830" cy="639310"/>
      </dsp:txXfrm>
    </dsp:sp>
    <dsp:sp modelId="{E12CB94F-B1AD-4299-BB65-FA8B33BA9CA0}">
      <dsp:nvSpPr>
        <dsp:cNvPr id="0" name=""/>
        <dsp:cNvSpPr/>
      </dsp:nvSpPr>
      <dsp:spPr>
        <a:xfrm>
          <a:off x="0" y="1517181"/>
          <a:ext cx="762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125256"/>
              <a:satOff val="12000"/>
              <a:lumOff val="2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CA4DF4-BFF6-412F-B2B3-C5AD8B9EDE19}">
      <dsp:nvSpPr>
        <dsp:cNvPr id="0" name=""/>
        <dsp:cNvSpPr/>
      </dsp:nvSpPr>
      <dsp:spPr>
        <a:xfrm>
          <a:off x="381000" y="1162941"/>
          <a:ext cx="5334000" cy="708480"/>
        </a:xfrm>
        <a:prstGeom prst="roundRect">
          <a:avLst/>
        </a:prstGeom>
        <a:solidFill>
          <a:schemeClr val="accent5">
            <a:hueOff val="125256"/>
            <a:satOff val="12000"/>
            <a:lumOff val="2941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cena</a:t>
          </a:r>
        </a:p>
      </dsp:txBody>
      <dsp:txXfrm>
        <a:off x="415585" y="1197526"/>
        <a:ext cx="5264830" cy="639310"/>
      </dsp:txXfrm>
    </dsp:sp>
    <dsp:sp modelId="{1262086A-BC93-45DD-8F25-13543E4FA615}">
      <dsp:nvSpPr>
        <dsp:cNvPr id="0" name=""/>
        <dsp:cNvSpPr/>
      </dsp:nvSpPr>
      <dsp:spPr>
        <a:xfrm>
          <a:off x="0" y="2605821"/>
          <a:ext cx="762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250511"/>
              <a:satOff val="24001"/>
              <a:lumOff val="5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9815D0-6764-4BD6-B428-9A0FBA575BC6}">
      <dsp:nvSpPr>
        <dsp:cNvPr id="0" name=""/>
        <dsp:cNvSpPr/>
      </dsp:nvSpPr>
      <dsp:spPr>
        <a:xfrm>
          <a:off x="381000" y="2251581"/>
          <a:ext cx="5334000" cy="708480"/>
        </a:xfrm>
        <a:prstGeom prst="roundRect">
          <a:avLst/>
        </a:prstGeom>
        <a:solidFill>
          <a:schemeClr val="accent5">
            <a:hueOff val="250511"/>
            <a:satOff val="24001"/>
            <a:lumOff val="5882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distribúcia</a:t>
          </a:r>
        </a:p>
      </dsp:txBody>
      <dsp:txXfrm>
        <a:off x="415585" y="2286166"/>
        <a:ext cx="5264830" cy="639310"/>
      </dsp:txXfrm>
    </dsp:sp>
    <dsp:sp modelId="{23C2D59F-4ED4-4811-A101-F268F64ED9C4}">
      <dsp:nvSpPr>
        <dsp:cNvPr id="0" name=""/>
        <dsp:cNvSpPr/>
      </dsp:nvSpPr>
      <dsp:spPr>
        <a:xfrm>
          <a:off x="0" y="3694461"/>
          <a:ext cx="7620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375767"/>
              <a:satOff val="36001"/>
              <a:lumOff val="8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F71F77-304C-443C-8B61-E4B310B900B7}">
      <dsp:nvSpPr>
        <dsp:cNvPr id="0" name=""/>
        <dsp:cNvSpPr/>
      </dsp:nvSpPr>
      <dsp:spPr>
        <a:xfrm>
          <a:off x="381000" y="3340221"/>
          <a:ext cx="5334000" cy="708480"/>
        </a:xfrm>
        <a:prstGeom prst="roundRect">
          <a:avLst/>
        </a:prstGeom>
        <a:solidFill>
          <a:schemeClr val="accent5">
            <a:hueOff val="375767"/>
            <a:satOff val="36001"/>
            <a:lumOff val="882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propagácia</a:t>
          </a:r>
        </a:p>
      </dsp:txBody>
      <dsp:txXfrm>
        <a:off x="415585" y="3374806"/>
        <a:ext cx="5264830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2051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450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ales-management-slides.com/marketing-strategy-presentation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sk-SK" sz="4000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Marketing pre agroturistiku</a:t>
            </a:r>
            <a:endParaRPr lang="sk-SK" sz="4000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sk-SK" noProof="0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Agroturistika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031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noProof="0" dirty="0"/>
              <a:t>Digitálny marketing a sociálne médiá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k-SK" noProof="0" dirty="0"/>
              <a:t>Digitálny marketing je o implementácii rôznych prispôsobených digitálnych mediálnych kanálov na dosiahnutie niektorého z nasledujúcich cieľov: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noProof="0" dirty="0"/>
              <a:t>Na zvýšenie predaja a ziskov vašich výrobkov alebo služieb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noProof="0" dirty="0"/>
              <a:t>Vytvorte si povedomie o svojej značke a budujte silný vzťah so svojím cieľovým publikom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noProof="0" dirty="0"/>
              <a:t>Vytvorte a pridajte hodnotu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noProof="0" dirty="0"/>
              <a:t>Propagujte svoje výrobky, služby alebo značku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noProof="0" dirty="0"/>
              <a:t>A mnoho ďalších!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k-SK" noProof="0" dirty="0"/>
              <a:t>Marketing na sociálnych sieťach je iba jedným aspektom digitálneho marketingu.</a:t>
            </a:r>
          </a:p>
          <a:p>
            <a:r>
              <a:rPr lang="sk-SK" noProof="0" dirty="0"/>
              <a:t>Zahŕňa to použitie kanálov sociálnych médií, ako sú Facebook, Twitter, Instagram, YouTube, </a:t>
            </a:r>
            <a:r>
              <a:rPr lang="sk-SK" noProof="0" dirty="0" err="1"/>
              <a:t>Goggle</a:t>
            </a:r>
            <a:r>
              <a:rPr lang="sk-SK" noProof="0" dirty="0"/>
              <a:t> +, </a:t>
            </a:r>
            <a:r>
              <a:rPr lang="sk-SK" noProof="0" dirty="0" err="1"/>
              <a:t>Snapchat</a:t>
            </a:r>
            <a:r>
              <a:rPr lang="sk-SK" noProof="0" dirty="0"/>
              <a:t> atď., Na marketing vašich výrobkov, služieb alebo značky.</a:t>
            </a:r>
          </a:p>
          <a:p>
            <a:r>
              <a:rPr lang="sk-SK" noProof="0" dirty="0"/>
              <a:t>Spravidla to zahŕňa interakciu s cieľovým publikom, </a:t>
            </a:r>
            <a:r>
              <a:rPr lang="sk-SK" noProof="0" dirty="0" err="1"/>
              <a:t>sledovateľmi</a:t>
            </a:r>
            <a:r>
              <a:rPr lang="sk-SK" noProof="0" dirty="0"/>
              <a:t>, hľadanie ovplyvňujúcich pracovníkov v priemysle, zverejňovanie čerstvého a jedinečného obsahu, usporiadanie súťaží a prijatie rôznych ďalších spôsobov, ako upútať pozornosť prítomného publika na rôznych kanáloch sociálnych médií.</a:t>
            </a:r>
          </a:p>
        </p:txBody>
      </p:sp>
    </p:spTree>
    <p:extLst>
      <p:ext uri="{BB962C8B-B14F-4D97-AF65-F5344CB8AC3E}">
        <p14:creationId xmlns:p14="http://schemas.microsoft.com/office/powerpoint/2010/main" val="1034030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zervirano mjesto slike 8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52" b="14852"/>
          <a:stretch>
            <a:fillRect/>
          </a:stretch>
        </p:blipFill>
        <p:spPr/>
      </p:pic>
      <p:sp>
        <p:nvSpPr>
          <p:cNvPr id="7" name="Rezervirano mjesto teksta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“Vypracujte a prezentujte marketingovú stratégiu pre svoj podnikateľský nápad “</a:t>
            </a:r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Úloha</a:t>
            </a:r>
          </a:p>
        </p:txBody>
      </p:sp>
    </p:spTree>
    <p:extLst>
      <p:ext uri="{BB962C8B-B14F-4D97-AF65-F5344CB8AC3E}">
        <p14:creationId xmlns:p14="http://schemas.microsoft.com/office/powerpoint/2010/main" val="396642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kern="1200" cap="all" spc="-60" baseline="0" noProof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Marketing pre agroturistiku</a:t>
            </a:r>
            <a:endParaRPr lang="sk-SK" sz="3200" noProof="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sk-SK" noProof="0" dirty="0"/>
              <a:t>Čo</a:t>
            </a:r>
            <a:r>
              <a:rPr lang="sk-SK" baseline="0" noProof="0" dirty="0"/>
              <a:t> je marketingová stratégia</a:t>
            </a:r>
            <a:r>
              <a:rPr lang="sk-SK" noProof="0" dirty="0"/>
              <a:t>?  </a:t>
            </a:r>
          </a:p>
          <a:p>
            <a:pPr marL="457200" lvl="0" indent="-457200">
              <a:buFont typeface="+mj-lt"/>
              <a:buAutoNum type="arabicPeriod"/>
            </a:pPr>
            <a:r>
              <a:rPr lang="sk-SK" noProof="0" dirty="0">
                <a:hlinkClick r:id="rId3"/>
              </a:rPr>
              <a:t>Vytvor si marketingový</a:t>
            </a:r>
            <a:r>
              <a:rPr lang="sk-SK" baseline="0" noProof="0" dirty="0">
                <a:hlinkClick r:id="rId3"/>
              </a:rPr>
              <a:t> plán</a:t>
            </a:r>
            <a:r>
              <a:rPr lang="sk-SK" noProof="0" dirty="0"/>
              <a:t> </a:t>
            </a:r>
          </a:p>
          <a:p>
            <a:pPr marL="457200" lvl="0" indent="-457200">
              <a:buFont typeface="+mj-lt"/>
              <a:buAutoNum type="arabicPeriod"/>
            </a:pPr>
            <a:r>
              <a:rPr lang="sk-SK" noProof="0" dirty="0"/>
              <a:t>Štyri P</a:t>
            </a:r>
          </a:p>
          <a:p>
            <a:pPr marL="457200" lvl="0" indent="-457200">
              <a:buFont typeface="+mj-lt"/>
              <a:buAutoNum type="arabicPeriod"/>
            </a:pPr>
            <a:r>
              <a:rPr lang="sk-SK" noProof="0" dirty="0"/>
              <a:t>Digitálny a sociálny mediálny marketing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sk-SK" noProof="0" dirty="0"/>
              <a:t>Hodnotenie „Vypracujte a predstavte marketingovú stratégiu pre svoj začínajúci nápad“</a:t>
            </a:r>
          </a:p>
        </p:txBody>
      </p:sp>
    </p:spTree>
    <p:extLst>
      <p:ext uri="{BB962C8B-B14F-4D97-AF65-F5344CB8AC3E}">
        <p14:creationId xmlns:p14="http://schemas.microsoft.com/office/powerpoint/2010/main" val="170319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noProof="0" dirty="0"/>
              <a:t>Čo je marketingová stratégia?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noProof="0" dirty="0"/>
              <a:t>Marketingová stratégia predstavuje celkový herný plán podniku zameraný na oslovenie potenciálnych zákazníkov a ich premenu na zákazníkov produktov alebo služieb, ktoré poskytuje.</a:t>
            </a:r>
          </a:p>
          <a:p>
            <a:r>
              <a:rPr lang="sk-SK" noProof="0" dirty="0"/>
              <a:t> Marketingová stratégia obsahuje hodnotový návrh spoločnosti, kľúčové posielanie značiek, údaje o demografii cieľového zákazníka a ďalšie prvky na vysokej úrovni</a:t>
            </a:r>
          </a:p>
        </p:txBody>
      </p:sp>
    </p:spTree>
    <p:extLst>
      <p:ext uri="{BB962C8B-B14F-4D97-AF65-F5344CB8AC3E}">
        <p14:creationId xmlns:p14="http://schemas.microsoft.com/office/powerpoint/2010/main" val="376554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600" b="1" kern="1200" cap="all" spc="-60" baseline="0" noProof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marketingová stratégia </a:t>
            </a:r>
            <a:r>
              <a:rPr lang="sk-SK" noProof="0" dirty="0" err="1"/>
              <a:t>vs</a:t>
            </a:r>
            <a:r>
              <a:rPr lang="sk-SK" noProof="0" dirty="0"/>
              <a:t>. Marketingové</a:t>
            </a:r>
            <a:r>
              <a:rPr lang="sk-SK" baseline="0" noProof="0" dirty="0"/>
              <a:t> plány</a:t>
            </a:r>
            <a:endParaRPr lang="sk-SK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noProof="0" dirty="0"/>
              <a:t>Marketingová stratégia informuje o marketingovom pláne, čo je dokument, ktorý podrobne popisuje konkrétne typy marketingových aktivít, ktoré spoločnosť vykonáva, a obsahuje harmonogramy zavádzania rôznych marketingových iniciatív.</a:t>
            </a:r>
          </a:p>
          <a:p>
            <a:endParaRPr lang="sk-SK" noProof="0" dirty="0"/>
          </a:p>
          <a:p>
            <a:r>
              <a:rPr lang="sk-SK" noProof="0" dirty="0"/>
              <a:t>V ideálnom prípade by marketingové stratégie mali mať dlhšiu životnosť ako individuálne marketingové plány, pretože obsahujú hodnotové propozície a ďalšie kľúčové prvky značky spoločnosti, ktoré vo všeobecnosti držia dlho.</a:t>
            </a:r>
          </a:p>
          <a:p>
            <a:r>
              <a:rPr lang="sk-SK" noProof="0" dirty="0"/>
              <a:t>Inými slovami, marketingové stratégie pokrývajú veľké správy, zatiaľ čo marketingové plány vymedzujú logistické podrobnosti konkrétnych kampaní.</a:t>
            </a:r>
          </a:p>
        </p:txBody>
      </p:sp>
    </p:spTree>
    <p:extLst>
      <p:ext uri="{BB962C8B-B14F-4D97-AF65-F5344CB8AC3E}">
        <p14:creationId xmlns:p14="http://schemas.microsoft.com/office/powerpoint/2010/main" val="3131812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131024" cy="1371600"/>
          </a:xfrm>
        </p:spPr>
        <p:txBody>
          <a:bodyPr>
            <a:normAutofit fontScale="90000"/>
          </a:bodyPr>
          <a:lstStyle/>
          <a:p>
            <a:r>
              <a:rPr lang="sk-SK" noProof="0" dirty="0"/>
              <a:t>Vytvorenie marketingovej stratégie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noProof="0" dirty="0"/>
              <a:t>Starostlivo kultivovaná marketingová stratégia by mala byť zásadne zakorenená v hodnotovom návrhu spoločnosti, ktorý sumarizuje konkurenčnú výhodu, ktorú má spoločnosť nad konkurenčnými podnikmi.</a:t>
            </a:r>
          </a:p>
          <a:p>
            <a:r>
              <a:rPr lang="sk-SK" noProof="0" dirty="0"/>
              <a:t>Či už ide o dizajn tlačenej reklamy, hromadné prispôsobenie alebo kampaň v sociálnych médiách, marketingové aktívum je možné hodnotiť na základe toho, ako efektívne komunikuje základný hodnotový návrh spoločnosti.</a:t>
            </a:r>
          </a:p>
          <a:p>
            <a:r>
              <a:rPr lang="sk-SK" noProof="0" dirty="0"/>
              <a:t>Prieskum trhu môže byť nápomocný pri mapovaní účinnosti danej kampane a môže pomôcť identifikovať nevyužité publikum, aby sa dosiahli ciele spodného riadku a zvýšil sa predaj.</a:t>
            </a:r>
          </a:p>
        </p:txBody>
      </p:sp>
    </p:spTree>
    <p:extLst>
      <p:ext uri="{BB962C8B-B14F-4D97-AF65-F5344CB8AC3E}">
        <p14:creationId xmlns:p14="http://schemas.microsoft.com/office/powerpoint/2010/main" val="1753573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059016" cy="1371600"/>
          </a:xfrm>
        </p:spPr>
        <p:txBody>
          <a:bodyPr>
            <a:normAutofit fontScale="90000"/>
          </a:bodyPr>
          <a:lstStyle/>
          <a:p>
            <a:r>
              <a:rPr lang="sk-SK" noProof="0" dirty="0"/>
              <a:t>Vytvorenie marketingového plánu (i)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sk-SK" noProof="0" dirty="0"/>
              <a:t>ZHRNUTIE</a:t>
            </a:r>
          </a:p>
          <a:p>
            <a:pPr marL="457200" indent="-457200">
              <a:buFont typeface="+mj-lt"/>
              <a:buAutoNum type="arabicPeriod"/>
            </a:pPr>
            <a:r>
              <a:rPr lang="sk-SK" noProof="0" dirty="0"/>
              <a:t>ANALÝZA ŽIVOTNÉHO PROSTREDIA</a:t>
            </a:r>
          </a:p>
          <a:p>
            <a:pPr marL="914400" lvl="1" indent="-457200">
              <a:buFont typeface="+mj-lt"/>
              <a:buAutoNum type="alphaUcPeriod"/>
            </a:pPr>
            <a:r>
              <a:rPr lang="sk-SK" noProof="0" dirty="0"/>
              <a:t>Marketingové prostredie</a:t>
            </a:r>
          </a:p>
          <a:p>
            <a:pPr marL="914400" lvl="1" indent="-457200">
              <a:buFont typeface="+mj-lt"/>
              <a:buAutoNum type="alphaUcPeriod"/>
            </a:pPr>
            <a:r>
              <a:rPr lang="sk-SK" noProof="0" dirty="0"/>
              <a:t>Cieľové trhy</a:t>
            </a:r>
          </a:p>
          <a:p>
            <a:pPr marL="914400" lvl="1" indent="-457200">
              <a:buFont typeface="+mj-lt"/>
              <a:buAutoNum type="alphaUcPeriod"/>
            </a:pPr>
            <a:r>
              <a:rPr lang="sk-SK" noProof="0" dirty="0"/>
              <a:t>Súčasné marketingové ciele a výkonnosť</a:t>
            </a:r>
          </a:p>
          <a:p>
            <a:pPr marL="457200" indent="-457200">
              <a:buFont typeface="+mj-lt"/>
              <a:buAutoNum type="arabicPeriod"/>
            </a:pPr>
            <a:r>
              <a:rPr lang="sk-SK" noProof="0" dirty="0"/>
              <a:t>SWOTOVÁ ANALÝZA</a:t>
            </a:r>
          </a:p>
          <a:p>
            <a:pPr marL="914400" lvl="1" indent="-457200">
              <a:buFont typeface="+mj-lt"/>
              <a:buAutoNum type="alphaUcPeriod"/>
            </a:pPr>
            <a:r>
              <a:rPr lang="sk-SK" noProof="0" dirty="0"/>
              <a:t>Silné stránky</a:t>
            </a:r>
          </a:p>
          <a:p>
            <a:pPr marL="914400" lvl="1" indent="-457200">
              <a:buFont typeface="+mj-lt"/>
              <a:buAutoNum type="alphaUcPeriod"/>
            </a:pPr>
            <a:r>
              <a:rPr lang="sk-SK" noProof="0" dirty="0"/>
              <a:t>Slabé stránky</a:t>
            </a:r>
          </a:p>
          <a:p>
            <a:pPr marL="914400" lvl="1" indent="-457200">
              <a:buFont typeface="+mj-lt"/>
              <a:buAutoNum type="alphaUcPeriod"/>
            </a:pPr>
            <a:r>
              <a:rPr lang="sk-SK" noProof="0" dirty="0"/>
              <a:t>Príležitosti</a:t>
            </a:r>
          </a:p>
          <a:p>
            <a:pPr marL="914400" lvl="1" indent="-457200">
              <a:buFont typeface="+mj-lt"/>
              <a:buAutoNum type="alphaUcPeriod"/>
            </a:pPr>
            <a:r>
              <a:rPr lang="sk-SK" noProof="0" dirty="0"/>
              <a:t>Vyhrážky</a:t>
            </a:r>
          </a:p>
          <a:p>
            <a:pPr marL="914400" lvl="1" indent="-457200">
              <a:buFont typeface="+mj-lt"/>
              <a:buAutoNum type="alphaUcPeriod"/>
            </a:pPr>
            <a:r>
              <a:rPr lang="sk-SK" noProof="0" dirty="0"/>
              <a:t>Zosúladenie silných stránok s príležitosťami / premena slabostí a hrozieb</a:t>
            </a:r>
          </a:p>
        </p:txBody>
      </p:sp>
    </p:spTree>
    <p:extLst>
      <p:ext uri="{BB962C8B-B14F-4D97-AF65-F5344CB8AC3E}">
        <p14:creationId xmlns:p14="http://schemas.microsoft.com/office/powerpoint/2010/main" val="2742100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347048" cy="1371600"/>
          </a:xfrm>
        </p:spPr>
        <p:txBody>
          <a:bodyPr>
            <a:normAutofit fontScale="90000"/>
          </a:bodyPr>
          <a:lstStyle/>
          <a:p>
            <a:r>
              <a:rPr lang="sk-SK" sz="3600" b="1" kern="1200" cap="all" spc="-60" baseline="0" noProof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Vytvorenie marketingového plánu </a:t>
            </a:r>
            <a:r>
              <a:rPr lang="sk-SK" noProof="0" dirty="0"/>
              <a:t>(ii)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k-SK" noProof="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sk-SK" noProof="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sk-SK" noProof="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sk-SK" noProof="0" dirty="0"/>
              <a:t>MARKETINGOVÉ CIELE</a:t>
            </a:r>
          </a:p>
          <a:p>
            <a:pPr marL="457200" indent="-457200">
              <a:buFont typeface="+mj-lt"/>
              <a:buAutoNum type="arabicPeriod"/>
            </a:pPr>
            <a:r>
              <a:rPr lang="sk-SK" noProof="0" dirty="0"/>
              <a:t>MARKETINGOVÉ STRATÉGIE</a:t>
            </a:r>
          </a:p>
          <a:p>
            <a:pPr marL="914400" lvl="1" indent="-457200">
              <a:buFont typeface="+mj-lt"/>
              <a:buAutoNum type="alphaUcPeriod"/>
            </a:pPr>
            <a:r>
              <a:rPr lang="sk-SK" noProof="0" dirty="0"/>
              <a:t>Cieľové trhy</a:t>
            </a:r>
          </a:p>
          <a:p>
            <a:pPr marL="914400" lvl="1" indent="-457200">
              <a:buFont typeface="+mj-lt"/>
              <a:buAutoNum type="alphaUcPeriod"/>
            </a:pPr>
            <a:r>
              <a:rPr lang="sk-SK" noProof="0" dirty="0"/>
              <a:t>Marketingový mix</a:t>
            </a:r>
          </a:p>
          <a:p>
            <a:pPr marL="457200" indent="-457200">
              <a:buFont typeface="+mj-lt"/>
              <a:buAutoNum type="arabicPeriod"/>
            </a:pPr>
            <a:r>
              <a:rPr lang="sk-SK" noProof="0" dirty="0"/>
              <a:t>IMPLEMENTÁCIA MARKETINGU</a:t>
            </a:r>
          </a:p>
          <a:p>
            <a:pPr marL="914400" lvl="1" indent="-457200">
              <a:buFont typeface="+mj-lt"/>
              <a:buAutoNum type="alphaUcPeriod"/>
            </a:pPr>
            <a:r>
              <a:rPr lang="sk-SK" noProof="0" dirty="0"/>
              <a:t>Marketingová organizácia</a:t>
            </a:r>
          </a:p>
          <a:p>
            <a:pPr marL="914400" lvl="1" indent="-457200">
              <a:buFont typeface="+mj-lt"/>
              <a:buAutoNum type="alphaUcPeriod"/>
            </a:pPr>
            <a:r>
              <a:rPr lang="sk-SK" noProof="0" dirty="0"/>
              <a:t>Činnosti, zodpovednosť a harmonogramy dokončenia</a:t>
            </a:r>
          </a:p>
        </p:txBody>
      </p:sp>
    </p:spTree>
    <p:extLst>
      <p:ext uri="{BB962C8B-B14F-4D97-AF65-F5344CB8AC3E}">
        <p14:creationId xmlns:p14="http://schemas.microsoft.com/office/powerpoint/2010/main" val="2034961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275040" cy="1371600"/>
          </a:xfrm>
        </p:spPr>
        <p:txBody>
          <a:bodyPr>
            <a:normAutofit fontScale="90000"/>
          </a:bodyPr>
          <a:lstStyle/>
          <a:p>
            <a:r>
              <a:rPr lang="sk-SK" sz="3600" b="1" kern="1200" cap="all" spc="-60" baseline="0" noProof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Vytvorenie marketingového plánu </a:t>
            </a:r>
            <a:r>
              <a:rPr lang="sk-SK" noProof="0" dirty="0"/>
              <a:t>(</a:t>
            </a:r>
            <a:r>
              <a:rPr lang="sk-SK" noProof="0" dirty="0" err="1"/>
              <a:t>iiI</a:t>
            </a:r>
            <a:r>
              <a:rPr lang="sk-SK" noProof="0" dirty="0"/>
              <a:t>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k-SK" noProof="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sk-SK" noProof="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sk-SK" noProof="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sk-SK" noProof="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sk-SK" noProof="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sk-SK" noProof="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sk-SK" noProof="0" dirty="0"/>
              <a:t>HODNOTENIE A KONTROLA</a:t>
            </a:r>
          </a:p>
          <a:p>
            <a:pPr marL="914400" lvl="1" indent="-457200">
              <a:buFont typeface="+mj-lt"/>
              <a:buAutoNum type="alphaUcPeriod"/>
            </a:pPr>
            <a:r>
              <a:rPr lang="sk-SK" noProof="0" dirty="0"/>
              <a:t>Výkonové štandardy a finančné kontroly</a:t>
            </a:r>
          </a:p>
          <a:p>
            <a:pPr marL="914400" lvl="1" indent="-457200">
              <a:buFont typeface="+mj-lt"/>
              <a:buAutoNum type="alphaUcPeriod"/>
            </a:pPr>
            <a:r>
              <a:rPr lang="sk-SK" noProof="0" dirty="0"/>
              <a:t>Monitorovacie postupy</a:t>
            </a:r>
          </a:p>
        </p:txBody>
      </p:sp>
    </p:spTree>
    <p:extLst>
      <p:ext uri="{BB962C8B-B14F-4D97-AF65-F5344CB8AC3E}">
        <p14:creationId xmlns:p14="http://schemas.microsoft.com/office/powerpoint/2010/main" val="1736361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dirty="0"/>
              <a:t>Štyri P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587130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8081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2390</TotalTime>
  <Words>519</Words>
  <Application>Microsoft Office PowerPoint</Application>
  <PresentationFormat>Prezentácia na obrazovke (4:3)</PresentationFormat>
  <Paragraphs>75</Paragraphs>
  <Slides>11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Arial</vt:lpstr>
      <vt:lpstr>Arial </vt:lpstr>
      <vt:lpstr>Arial Black</vt:lpstr>
      <vt:lpstr>Calibri</vt:lpstr>
      <vt:lpstr>Základné</vt:lpstr>
      <vt:lpstr>8. Marketing pre agroturistiku</vt:lpstr>
      <vt:lpstr>Marketing pre agroturistiku</vt:lpstr>
      <vt:lpstr>Čo je marketingová stratégia?</vt:lpstr>
      <vt:lpstr>marketingová stratégia vs. Marketingové plány</vt:lpstr>
      <vt:lpstr>Vytvorenie marketingovej stratégie</vt:lpstr>
      <vt:lpstr>Vytvorenie marketingového plánu (i)</vt:lpstr>
      <vt:lpstr>Vytvorenie marketingového plánu (ii)</vt:lpstr>
      <vt:lpstr>Vytvorenie marketingového plánu (iiI)</vt:lpstr>
      <vt:lpstr>Štyri P</vt:lpstr>
      <vt:lpstr>Digitálny marketing a sociálne médiá</vt:lpstr>
      <vt:lpstr>Úloha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238</cp:revision>
  <cp:lastPrinted>2019-02-12T08:21:40Z</cp:lastPrinted>
  <dcterms:created xsi:type="dcterms:W3CDTF">2019-02-10T21:49:04Z</dcterms:created>
  <dcterms:modified xsi:type="dcterms:W3CDTF">2020-12-13T13:16:32Z</dcterms:modified>
</cp:coreProperties>
</file>