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5"/>
  </p:notesMasterIdLst>
  <p:handoutMasterIdLst>
    <p:handoutMasterId r:id="rId16"/>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73819" autoAdjust="0"/>
  </p:normalViewPr>
  <p:slideViewPr>
    <p:cSldViewPr>
      <p:cViewPr>
        <p:scale>
          <a:sx n="87" d="100"/>
          <a:sy n="87" d="100"/>
        </p:scale>
        <p:origin x="-222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25. 11. 2020</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25. 11. 2020</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defTabSz="881390">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10</a:t>
            </a:fld>
            <a:endParaRPr lang="sk-SK"/>
          </a:p>
        </p:txBody>
      </p:sp>
    </p:spTree>
    <p:extLst>
      <p:ext uri="{BB962C8B-B14F-4D97-AF65-F5344CB8AC3E}">
        <p14:creationId xmlns:p14="http://schemas.microsoft.com/office/powerpoint/2010/main" val="2131982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defTabSz="881390">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11</a:t>
            </a:fld>
            <a:endParaRPr lang="sk-SK"/>
          </a:p>
        </p:txBody>
      </p:sp>
    </p:spTree>
    <p:extLst>
      <p:ext uri="{BB962C8B-B14F-4D97-AF65-F5344CB8AC3E}">
        <p14:creationId xmlns:p14="http://schemas.microsoft.com/office/powerpoint/2010/main" val="2785643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defTabSz="881390">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12</a:t>
            </a:fld>
            <a:endParaRPr lang="sk-SK"/>
          </a:p>
        </p:txBody>
      </p:sp>
    </p:spTree>
    <p:extLst>
      <p:ext uri="{BB962C8B-B14F-4D97-AF65-F5344CB8AC3E}">
        <p14:creationId xmlns:p14="http://schemas.microsoft.com/office/powerpoint/2010/main" val="4058401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defTabSz="881390">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13</a:t>
            </a:fld>
            <a:endParaRPr lang="sk-SK"/>
          </a:p>
        </p:txBody>
      </p:sp>
    </p:spTree>
    <p:extLst>
      <p:ext uri="{BB962C8B-B14F-4D97-AF65-F5344CB8AC3E}">
        <p14:creationId xmlns:p14="http://schemas.microsoft.com/office/powerpoint/2010/main" val="321414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2</a:t>
            </a:fld>
            <a:endParaRPr lang="sk-SK"/>
          </a:p>
        </p:txBody>
      </p:sp>
    </p:spTree>
    <p:extLst>
      <p:ext uri="{BB962C8B-B14F-4D97-AF65-F5344CB8AC3E}">
        <p14:creationId xmlns:p14="http://schemas.microsoft.com/office/powerpoint/2010/main" val="553858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3122895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2947877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5</a:t>
            </a:fld>
            <a:endParaRPr lang="sk-SK"/>
          </a:p>
        </p:txBody>
      </p:sp>
    </p:spTree>
    <p:extLst>
      <p:ext uri="{BB962C8B-B14F-4D97-AF65-F5344CB8AC3E}">
        <p14:creationId xmlns:p14="http://schemas.microsoft.com/office/powerpoint/2010/main" val="2422279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defTabSz="881390">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553858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defTabSz="881390">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8</a:t>
            </a:fld>
            <a:endParaRPr lang="sk-SK"/>
          </a:p>
        </p:txBody>
      </p:sp>
    </p:spTree>
    <p:extLst>
      <p:ext uri="{BB962C8B-B14F-4D97-AF65-F5344CB8AC3E}">
        <p14:creationId xmlns:p14="http://schemas.microsoft.com/office/powerpoint/2010/main" val="85949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defTabSz="881390">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9</a:t>
            </a:fld>
            <a:endParaRPr lang="sk-SK"/>
          </a:p>
        </p:txBody>
      </p:sp>
    </p:spTree>
    <p:extLst>
      <p:ext uri="{BB962C8B-B14F-4D97-AF65-F5344CB8AC3E}">
        <p14:creationId xmlns:p14="http://schemas.microsoft.com/office/powerpoint/2010/main" val="445247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6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2" name="Picture 11">
            <a:extLst>
              <a:ext uri="{FF2B5EF4-FFF2-40B4-BE49-F238E27FC236}">
                <a16:creationId xmlns:a16="http://schemas.microsoft.com/office/drawing/2014/main" xmlns="" id="{80B0D0E4-BD66-4038-8DF4-DE18EB51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Kliknutím upravte štýl predlohy nadpisu</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25. 11. 2020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sk-SK"/>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25. 11. 2020</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xmlns="" id="{A55F4F7B-3215-4AC1-972D-928999B64AB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l-GR"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Μέλι</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xmlns=""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xmlns=""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xmlns="" id="{D14293BA-587F-487F-AFB8-C156BDE7446B}"/>
              </a:ext>
            </a:extLst>
          </p:cNvPr>
          <p:cNvSpPr/>
          <p:nvPr/>
        </p:nvSpPr>
        <p:spPr>
          <a:xfrm>
            <a:off x="500034" y="6286520"/>
            <a:ext cx="8101770" cy="369332"/>
          </a:xfrm>
          <a:prstGeom prst="rect">
            <a:avLst/>
          </a:prstGeom>
        </p:spPr>
        <p:txBody>
          <a:bodyPr wrap="square">
            <a:spAutoFit/>
          </a:bodyPr>
          <a:lstStyle/>
          <a:p>
            <a:pPr algn="ctr"/>
            <a:r>
              <a:rPr lang="el-GR" dirty="0" err="1">
                <a:solidFill>
                  <a:srgbClr val="EF8E7B"/>
                </a:solidFill>
              </a:rPr>
              <a:t>ΜελισσοΘεραπεία</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179512" y="1628800"/>
            <a:ext cx="8712968" cy="5040560"/>
          </a:xfrm>
        </p:spPr>
        <p:txBody>
          <a:bodyPr>
            <a:normAutofit lnSpcReduction="10000"/>
          </a:bodyPr>
          <a:lstStyle/>
          <a:p>
            <a:pPr algn="just"/>
            <a:r>
              <a:rPr lang="el-GR" dirty="0"/>
              <a:t>Το μέλι είναι </a:t>
            </a:r>
            <a:r>
              <a:rPr lang="el-GR" i="1" dirty="0"/>
              <a:t>αποτοξινωτικό</a:t>
            </a:r>
            <a:r>
              <a:rPr lang="en-GB" dirty="0"/>
              <a:t>:</a:t>
            </a:r>
          </a:p>
          <a:p>
            <a:pPr marL="342900" indent="-342900" algn="just">
              <a:buFont typeface="Arial" panose="020B0604020202020204" pitchFamily="34" charset="0"/>
              <a:buChar char="•"/>
            </a:pPr>
            <a:r>
              <a:rPr lang="el-GR" dirty="0"/>
              <a:t>Ενεργοποιεί τους μηχανισμούς αποτοξίνωσης του σώματος. Έχει πολύ φρουκτόζη (κυρίως το μέλι που παράγεται από την ακακία), η οποία βοηθά άμεσα τους μηχανισμούς δραστηριοποίησης του ήπατος. Ισχυρότερο ήπαρ (συκώτι) σημαίνει επίσης, καλύτερη βιοχημική αποτοξίνωση. </a:t>
            </a:r>
          </a:p>
          <a:p>
            <a:pPr algn="just"/>
            <a:endParaRPr lang="en-US" dirty="0"/>
          </a:p>
          <a:p>
            <a:pPr algn="just"/>
            <a:r>
              <a:rPr lang="el-GR" dirty="0"/>
              <a:t>Το μέλι παρέχει </a:t>
            </a:r>
            <a:r>
              <a:rPr lang="el-GR" i="1" dirty="0"/>
              <a:t>ενέργεια</a:t>
            </a:r>
            <a:r>
              <a:rPr lang="en-GB" dirty="0"/>
              <a:t>:</a:t>
            </a:r>
          </a:p>
          <a:p>
            <a:pPr marL="342900" indent="-342900" algn="just">
              <a:buFont typeface="Arial" panose="020B0604020202020204" pitchFamily="34" charset="0"/>
              <a:buChar char="•"/>
            </a:pPr>
            <a:r>
              <a:rPr lang="el-GR" dirty="0"/>
              <a:t>Οι υδατάνθρακες που περιέχονται στο μέλι καίγονται εύκολα και συχνότερα (όταν το οξυγόνο είναι επαρκές) στο νερό και στο CO2, έτσι δεν απομένουν υπολείμματα για να μειώσουν την ποιότητα της ενέργειας.</a:t>
            </a:r>
          </a:p>
          <a:p>
            <a:pPr marL="342900" indent="-342900" algn="just">
              <a:buFont typeface="Arial" panose="020B0604020202020204" pitchFamily="34" charset="0"/>
              <a:buChar char="•"/>
            </a:pPr>
            <a:r>
              <a:rPr lang="el-GR" dirty="0"/>
              <a:t>Η φρουκτόζη που περιέχεται στο μέλι αυξάνει τα επίπεδα της ενέργειας του ανθρώπινου σώματος.</a:t>
            </a:r>
            <a:endParaRPr lang="en-GB" dirty="0"/>
          </a:p>
        </p:txBody>
      </p:sp>
      <p:sp>
        <p:nvSpPr>
          <p:cNvPr id="5" name="Nadpis 1">
            <a:extLst>
              <a:ext uri="{FF2B5EF4-FFF2-40B4-BE49-F238E27FC236}">
                <a16:creationId xmlns:a16="http://schemas.microsoft.com/office/drawing/2014/main" xmlns="" id="{907F2176-250D-4F07-BAB4-C585E1CA4AB7}"/>
              </a:ext>
            </a:extLst>
          </p:cNvPr>
          <p:cNvSpPr>
            <a:spLocks noGrp="1"/>
          </p:cNvSpPr>
          <p:nvPr>
            <p:ph type="title"/>
          </p:nvPr>
        </p:nvSpPr>
        <p:spPr>
          <a:xfrm>
            <a:off x="467544" y="188640"/>
            <a:ext cx="6912768" cy="1152128"/>
          </a:xfrm>
        </p:spPr>
        <p:txBody>
          <a:bodyPr>
            <a:normAutofit fontScale="90000"/>
          </a:bodyPr>
          <a:lstStyle/>
          <a:p>
            <a:pPr algn="ctr"/>
            <a:r>
              <a:rPr lang="el-GR" dirty="0"/>
              <a:t>Θεραπευτικεσ </a:t>
            </a:r>
            <a:br>
              <a:rPr lang="el-GR" dirty="0"/>
            </a:br>
            <a:r>
              <a:rPr lang="el-GR" dirty="0"/>
              <a:t>ιδιοτητεσ του μελιου </a:t>
            </a:r>
            <a:endParaRPr lang="en-GB" dirty="0"/>
          </a:p>
        </p:txBody>
      </p:sp>
    </p:spTree>
    <p:extLst>
      <p:ext uri="{BB962C8B-B14F-4D97-AF65-F5344CB8AC3E}">
        <p14:creationId xmlns:p14="http://schemas.microsoft.com/office/powerpoint/2010/main" val="2622984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179512" y="1752600"/>
            <a:ext cx="8712968" cy="4700736"/>
          </a:xfrm>
        </p:spPr>
        <p:txBody>
          <a:bodyPr>
            <a:normAutofit lnSpcReduction="10000"/>
          </a:bodyPr>
          <a:lstStyle/>
          <a:p>
            <a:pPr algn="just"/>
            <a:r>
              <a:rPr lang="el-GR" dirty="0"/>
              <a:t>Το μέλι είναι </a:t>
            </a:r>
            <a:r>
              <a:rPr lang="el-GR" i="1" dirty="0"/>
              <a:t>καθαρτικό</a:t>
            </a:r>
            <a:r>
              <a:rPr lang="en-GB" dirty="0"/>
              <a:t>:</a:t>
            </a:r>
          </a:p>
          <a:p>
            <a:pPr marL="342900" indent="-342900" algn="just">
              <a:buFont typeface="Arial" panose="020B0604020202020204" pitchFamily="34" charset="0"/>
              <a:buChar char="•"/>
            </a:pPr>
            <a:r>
              <a:rPr lang="el-GR" dirty="0"/>
              <a:t>Το μέλι είναι υγροσκοπικό (προσελκύει το νερό). </a:t>
            </a:r>
            <a:endParaRPr lang="en-GB" dirty="0"/>
          </a:p>
          <a:p>
            <a:pPr marL="342900" indent="-342900" algn="just">
              <a:buFont typeface="Arial" panose="020B0604020202020204" pitchFamily="34" charset="0"/>
              <a:buChar char="•"/>
            </a:pPr>
            <a:r>
              <a:rPr lang="el-GR" dirty="0"/>
              <a:t>Ρυθμίζει τη χλωρίδα του παχέος εντέρου.</a:t>
            </a:r>
            <a:endParaRPr lang="en-GB" dirty="0"/>
          </a:p>
          <a:p>
            <a:pPr marL="342900" indent="-342900" algn="just">
              <a:buFont typeface="Arial" panose="020B0604020202020204" pitchFamily="34" charset="0"/>
              <a:buChar char="•"/>
            </a:pPr>
            <a:r>
              <a:rPr lang="el-GR" dirty="0"/>
              <a:t>Βοηθά στην καλύτερη λειτουργία του παγκρέατος και του ήπατος, με αποτέλεσμα αυτά τα όργανα να παράγουν περισσότερα πεπτικά υγρά. </a:t>
            </a:r>
          </a:p>
          <a:p>
            <a:pPr algn="just"/>
            <a:endParaRPr lang="el-GR" dirty="0"/>
          </a:p>
          <a:p>
            <a:pPr algn="just"/>
            <a:r>
              <a:rPr lang="el-GR" dirty="0"/>
              <a:t>Το μέλι είναι </a:t>
            </a:r>
            <a:r>
              <a:rPr lang="el-GR" i="1" dirty="0"/>
              <a:t>θρεπτικό</a:t>
            </a:r>
            <a:r>
              <a:rPr lang="en-GB" dirty="0"/>
              <a:t>:</a:t>
            </a:r>
          </a:p>
          <a:p>
            <a:pPr marL="342900" indent="-342900" algn="just">
              <a:buFont typeface="Arial" panose="020B0604020202020204" pitchFamily="34" charset="0"/>
              <a:buChar char="•"/>
            </a:pPr>
            <a:r>
              <a:rPr lang="el-GR" dirty="0"/>
              <a:t>Οι υδατάνθρακες που περιέχονται στο μέλι βοηθούν στον σχηματισμό συνδετικού ιστού. </a:t>
            </a:r>
          </a:p>
          <a:p>
            <a:pPr marL="342900" indent="-342900" algn="just">
              <a:buFont typeface="Arial" panose="020B0604020202020204" pitchFamily="34" charset="0"/>
              <a:buChar char="•"/>
            </a:pPr>
            <a:r>
              <a:rPr lang="el-GR" dirty="0"/>
              <a:t>Το μέλι είναι η καλύτερη πηγή ενέργειας </a:t>
            </a:r>
            <a:r>
              <a:rPr lang="el-GR"/>
              <a:t>για </a:t>
            </a:r>
            <a:r>
              <a:rPr lang="el-GR" smtClean="0"/>
              <a:t>οποιονδήποτε </a:t>
            </a:r>
            <a:r>
              <a:rPr lang="el-GR" dirty="0"/>
              <a:t>μυ, συμπεριλαμβανομένης της καρδιάς που είναι ουσιαστικά μια «μυϊκή αντλία». </a:t>
            </a:r>
            <a:endParaRPr lang="en-GB" dirty="0"/>
          </a:p>
        </p:txBody>
      </p:sp>
      <p:sp>
        <p:nvSpPr>
          <p:cNvPr id="5" name="Nadpis 1">
            <a:extLst>
              <a:ext uri="{FF2B5EF4-FFF2-40B4-BE49-F238E27FC236}">
                <a16:creationId xmlns:a16="http://schemas.microsoft.com/office/drawing/2014/main" xmlns="" id="{907F2176-250D-4F07-BAB4-C585E1CA4AB7}"/>
              </a:ext>
            </a:extLst>
          </p:cNvPr>
          <p:cNvSpPr>
            <a:spLocks noGrp="1"/>
          </p:cNvSpPr>
          <p:nvPr>
            <p:ph type="title"/>
          </p:nvPr>
        </p:nvSpPr>
        <p:spPr>
          <a:xfrm>
            <a:off x="457200" y="152718"/>
            <a:ext cx="6563072" cy="1371600"/>
          </a:xfrm>
        </p:spPr>
        <p:txBody>
          <a:bodyPr>
            <a:normAutofit/>
          </a:bodyPr>
          <a:lstStyle/>
          <a:p>
            <a:pPr algn="ctr"/>
            <a:r>
              <a:rPr lang="el-GR" dirty="0"/>
              <a:t>Θεραπευτικεσ ιδιοτητεσ του μελιου </a:t>
            </a:r>
            <a:endParaRPr lang="en-GB" dirty="0"/>
          </a:p>
        </p:txBody>
      </p:sp>
    </p:spTree>
    <p:extLst>
      <p:ext uri="{BB962C8B-B14F-4D97-AF65-F5344CB8AC3E}">
        <p14:creationId xmlns:p14="http://schemas.microsoft.com/office/powerpoint/2010/main" val="126864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7F2176-250D-4F07-BAB4-C585E1CA4AB7}"/>
              </a:ext>
            </a:extLst>
          </p:cNvPr>
          <p:cNvSpPr>
            <a:spLocks noGrp="1"/>
          </p:cNvSpPr>
          <p:nvPr>
            <p:ph type="title"/>
          </p:nvPr>
        </p:nvSpPr>
        <p:spPr>
          <a:xfrm>
            <a:off x="1301080" y="41176"/>
            <a:ext cx="5791200" cy="1371600"/>
          </a:xfrm>
        </p:spPr>
        <p:txBody>
          <a:bodyPr>
            <a:normAutofit/>
          </a:bodyPr>
          <a:lstStyle/>
          <a:p>
            <a:pPr algn="ctr"/>
            <a:r>
              <a:rPr lang="el-GR" dirty="0"/>
              <a:t>Ενδειξεισ για </a:t>
            </a:r>
            <a:br>
              <a:rPr lang="el-GR" dirty="0"/>
            </a:br>
            <a:r>
              <a:rPr lang="el-GR" dirty="0"/>
              <a:t>χρηση </a:t>
            </a:r>
            <a:r>
              <a:rPr lang="en-US" dirty="0"/>
              <a:t>toy </a:t>
            </a:r>
            <a:r>
              <a:rPr lang="el-GR" dirty="0"/>
              <a:t>μελιου</a:t>
            </a:r>
            <a:endParaRPr lang="en-GB" dirty="0"/>
          </a:p>
        </p:txBody>
      </p:sp>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35496" y="1556792"/>
            <a:ext cx="8784976" cy="4896544"/>
          </a:xfrm>
        </p:spPr>
        <p:txBody>
          <a:bodyPr>
            <a:normAutofit fontScale="92500" lnSpcReduction="20000"/>
          </a:bodyPr>
          <a:lstStyle/>
          <a:p>
            <a:pPr marL="342900" lvl="0" indent="-342900" algn="just">
              <a:buFont typeface="Arial" panose="020B0604020202020204" pitchFamily="34" charset="0"/>
              <a:buChar char="•"/>
            </a:pPr>
            <a:r>
              <a:rPr lang="el-GR" dirty="0"/>
              <a:t>Ασθένειες που επηρεάζουν ολόκληρο το σώμα</a:t>
            </a:r>
            <a:r>
              <a:rPr lang="en-GB" dirty="0"/>
              <a:t>: </a:t>
            </a:r>
            <a:r>
              <a:rPr lang="el-GR" dirty="0"/>
              <a:t>ανορεξία</a:t>
            </a:r>
            <a:r>
              <a:rPr lang="en-GB" dirty="0"/>
              <a:t>, </a:t>
            </a:r>
            <a:r>
              <a:rPr lang="el-GR" dirty="0"/>
              <a:t>περίοδος ανάρρωσης </a:t>
            </a:r>
            <a:r>
              <a:rPr lang="en-GB" dirty="0"/>
              <a:t>(</a:t>
            </a:r>
            <a:r>
              <a:rPr lang="el-GR" dirty="0"/>
              <a:t>το μέλι παρέχει ενέργεια στον οργανισμό μετά από χειρουργικές επεμβάσεις</a:t>
            </a:r>
            <a:r>
              <a:rPr lang="en-GB" dirty="0"/>
              <a:t>), </a:t>
            </a:r>
            <a:r>
              <a:rPr lang="el-GR" dirty="0"/>
              <a:t>πυρετός</a:t>
            </a:r>
            <a:r>
              <a:rPr lang="en-GB" dirty="0"/>
              <a:t> (</a:t>
            </a:r>
            <a:r>
              <a:rPr lang="el-GR" dirty="0"/>
              <a:t>το μέλι ενισχύει το ανοσοποιητικό σύστημα του οργανισμού, παρέχει εύκολα αξιοποιήσιμη ενέργεια στα λευκά κύτταρα του αίματος, τα οποία καταπολεμούν τις αιτίες του πυρετού, όπως: τα βακτήρια, τους ιούς, τα νέκρα κύτταρα κ.λπ.). </a:t>
            </a:r>
            <a:endParaRPr lang="en-GB" dirty="0"/>
          </a:p>
          <a:p>
            <a:pPr marL="342900" lvl="0" indent="-342900" algn="just">
              <a:buFont typeface="Arial" panose="020B0604020202020204" pitchFamily="34" charset="0"/>
              <a:buChar char="•"/>
            </a:pPr>
            <a:r>
              <a:rPr lang="el-GR" dirty="0"/>
              <a:t>Παθήσεις της στοματικής κοιλότητας και των χειλιών</a:t>
            </a:r>
            <a:r>
              <a:rPr lang="en-GB" dirty="0"/>
              <a:t>: </a:t>
            </a:r>
            <a:r>
              <a:rPr lang="el-GR" dirty="0"/>
              <a:t>ψυχρά έλκη ή έρπης </a:t>
            </a:r>
            <a:r>
              <a:rPr lang="en-GB" dirty="0"/>
              <a:t>(</a:t>
            </a:r>
            <a:r>
              <a:rPr lang="el-GR" dirty="0"/>
              <a:t>το μέλι είναι φυσικό αντιβακτηριακό προϊόν και έχει επουλωτική και αναπλαστική ικανότητα)</a:t>
            </a:r>
            <a:r>
              <a:rPr lang="en-GB" dirty="0"/>
              <a:t>, </a:t>
            </a:r>
            <a:r>
              <a:rPr lang="el-GR" dirty="0"/>
              <a:t>τερηδόνα</a:t>
            </a:r>
            <a:r>
              <a:rPr lang="en-GB" dirty="0"/>
              <a:t> (</a:t>
            </a:r>
            <a:r>
              <a:rPr lang="el-GR" dirty="0"/>
              <a:t>το μέλι τρέφει και δυναμώνει τα ούλα, τα οποία με τη σειρά τους τροφοδοτούν τα δόντια</a:t>
            </a:r>
            <a:r>
              <a:rPr lang="en-GB" dirty="0"/>
              <a:t>)</a:t>
            </a:r>
            <a:r>
              <a:rPr lang="el-GR" dirty="0"/>
              <a:t> καθώς και </a:t>
            </a:r>
            <a:r>
              <a:rPr lang="en-GB" dirty="0"/>
              <a:t> </a:t>
            </a:r>
            <a:r>
              <a:rPr lang="el-GR" dirty="0"/>
              <a:t>την ουλίτιδα.</a:t>
            </a:r>
            <a:endParaRPr lang="en-GB" dirty="0"/>
          </a:p>
          <a:p>
            <a:pPr marL="342900" lvl="0" indent="-342900" algn="just">
              <a:buFont typeface="Arial" panose="020B0604020202020204" pitchFamily="34" charset="0"/>
              <a:buChar char="•"/>
            </a:pPr>
            <a:r>
              <a:rPr lang="el-GR" dirty="0"/>
              <a:t>Ωτορινολαρυγγολογικά προβλήματα</a:t>
            </a:r>
            <a:r>
              <a:rPr lang="en-GB" dirty="0"/>
              <a:t>: </a:t>
            </a:r>
            <a:r>
              <a:rPr lang="el-GR" dirty="0"/>
              <a:t>φαρυγγίτιδα και πόνος στον λαιμό </a:t>
            </a:r>
            <a:r>
              <a:rPr lang="en-GB" dirty="0"/>
              <a:t>(</a:t>
            </a:r>
            <a:r>
              <a:rPr lang="el-GR" dirty="0"/>
              <a:t>το μέλι είναι αντιφλεγμονώδες, </a:t>
            </a:r>
            <a:r>
              <a:rPr lang="el-GR" dirty="0" err="1"/>
              <a:t>αντιβακτηριακό</a:t>
            </a:r>
            <a:r>
              <a:rPr lang="el-GR" dirty="0"/>
              <a:t> και έχει αναπλαστική δράση).</a:t>
            </a:r>
          </a:p>
          <a:p>
            <a:pPr marL="342900" lvl="0" indent="-342900" algn="just">
              <a:buFont typeface="Arial" panose="020B0604020202020204" pitchFamily="34" charset="0"/>
              <a:buChar char="•"/>
            </a:pPr>
            <a:r>
              <a:rPr lang="el-GR" dirty="0"/>
              <a:t>Παθήσεις του αναπνευστικού συστήματος</a:t>
            </a:r>
            <a:r>
              <a:rPr lang="en-GB" dirty="0"/>
              <a:t>: </a:t>
            </a:r>
            <a:r>
              <a:rPr lang="el-GR" dirty="0"/>
              <a:t>άσθμα </a:t>
            </a:r>
            <a:r>
              <a:rPr lang="en-GB" dirty="0"/>
              <a:t>(</a:t>
            </a:r>
            <a:r>
              <a:rPr lang="el-GR" dirty="0"/>
              <a:t>το μέλι αποτελεί πηγή ενέργειας για τους μύες του αναπνευστικού συστήματος)</a:t>
            </a:r>
            <a:r>
              <a:rPr lang="en-GB" dirty="0"/>
              <a:t>, </a:t>
            </a:r>
            <a:r>
              <a:rPr lang="el-GR" dirty="0"/>
              <a:t>βήχας </a:t>
            </a:r>
            <a:r>
              <a:rPr lang="en-GB" dirty="0"/>
              <a:t>(</a:t>
            </a:r>
            <a:r>
              <a:rPr lang="el-GR" dirty="0"/>
              <a:t>το μέλι είναι αντιβακτηριδιακό και καταπραΰνει τον βήχα</a:t>
            </a:r>
            <a:r>
              <a:rPr lang="en-GB" dirty="0"/>
              <a:t>), </a:t>
            </a:r>
            <a:r>
              <a:rPr lang="el-GR" dirty="0"/>
              <a:t>κρυολόγημα</a:t>
            </a:r>
            <a:r>
              <a:rPr lang="en-GB" dirty="0"/>
              <a:t> (</a:t>
            </a:r>
            <a:r>
              <a:rPr lang="el-GR" dirty="0"/>
              <a:t>το μέλι ενισχύει το ανοσοποιητικό σύστημα του οργανισμού</a:t>
            </a:r>
            <a:r>
              <a:rPr lang="en-GB" dirty="0"/>
              <a:t>)</a:t>
            </a:r>
            <a:r>
              <a:rPr lang="el-GR" dirty="0"/>
              <a:t>.</a:t>
            </a:r>
            <a:endParaRPr lang="en-GB" dirty="0"/>
          </a:p>
        </p:txBody>
      </p:sp>
    </p:spTree>
    <p:extLst>
      <p:ext uri="{BB962C8B-B14F-4D97-AF65-F5344CB8AC3E}">
        <p14:creationId xmlns:p14="http://schemas.microsoft.com/office/powerpoint/2010/main" val="1253279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35496" y="1556792"/>
            <a:ext cx="8928992" cy="4824536"/>
          </a:xfrm>
        </p:spPr>
        <p:txBody>
          <a:bodyPr>
            <a:normAutofit fontScale="85000" lnSpcReduction="10000"/>
          </a:bodyPr>
          <a:lstStyle/>
          <a:p>
            <a:pPr marL="342900" lvl="0" indent="-342900" algn="just">
              <a:buFont typeface="Arial" panose="020B0604020202020204" pitchFamily="34" charset="0"/>
              <a:buChar char="•"/>
            </a:pPr>
            <a:r>
              <a:rPr lang="el-GR" dirty="0"/>
              <a:t>Καρδιαγγειακές παθήσεις</a:t>
            </a:r>
            <a:r>
              <a:rPr lang="en-GB" dirty="0"/>
              <a:t>: </a:t>
            </a:r>
            <a:r>
              <a:rPr lang="el-GR" dirty="0"/>
              <a:t>το μέλι αποτελεί την καλύτερη πηγή ενέργειας για τα κύτταρα της καρδιάς</a:t>
            </a:r>
            <a:r>
              <a:rPr lang="en-GB" dirty="0"/>
              <a:t>, </a:t>
            </a:r>
            <a:r>
              <a:rPr lang="el-GR" dirty="0"/>
              <a:t>ρυθμίζει την κυκλοφορία του αίματος και μειώνει την αρτηριακή πίεση όταν είναι υψηλή. Επίσης, βελτιώνει τη λειτουργία και τη δομή της καρδιάς.</a:t>
            </a:r>
            <a:endParaRPr lang="en-GB" dirty="0"/>
          </a:p>
          <a:p>
            <a:pPr marL="342900" lvl="0" indent="-342900" algn="just">
              <a:buFont typeface="Arial" panose="020B0604020202020204" pitchFamily="34" charset="0"/>
              <a:buChar char="•"/>
            </a:pPr>
            <a:r>
              <a:rPr lang="el-GR" dirty="0"/>
              <a:t>Διαταραχές του νευρικού συστήματος</a:t>
            </a:r>
            <a:r>
              <a:rPr lang="en-GB" dirty="0"/>
              <a:t>: </a:t>
            </a:r>
            <a:r>
              <a:rPr lang="el-GR" dirty="0"/>
              <a:t>αδυναμία </a:t>
            </a:r>
            <a:r>
              <a:rPr lang="en-GB" dirty="0"/>
              <a:t>(</a:t>
            </a:r>
            <a:r>
              <a:rPr lang="el-GR" dirty="0"/>
              <a:t>το μέλι παρέχει ενέργεια σε όλα τα κύτταρα του ανθρώπινου οργανισμού)</a:t>
            </a:r>
            <a:r>
              <a:rPr lang="en-GB" dirty="0"/>
              <a:t>, </a:t>
            </a:r>
            <a:r>
              <a:rPr lang="el-GR" dirty="0"/>
              <a:t>αϋπνία (ειδικά το μέλι που παράγεται από άνθη Φλαμουριάς έχει καταπραϋντική δράση και είναι ένα πολύ καλό ηρεμιστικό, όταν χρησιμοποιείται πριν από τον ύπνο), εξάντληση του νευρικού συστήματος (το μέλι είναι μια εξαιρετική πηγή ενέργειας για το νευρικό σύστημα, τουλάχιστον το 30% των συστατικών του είναι γλυκόζη, η οποία αποτελεί τροφή για τον εγκέφαλο).</a:t>
            </a:r>
          </a:p>
          <a:p>
            <a:pPr marL="342900" lvl="0" indent="-342900" algn="just">
              <a:buFont typeface="Arial" panose="020B0604020202020204" pitchFamily="34" charset="0"/>
              <a:buChar char="•"/>
            </a:pPr>
            <a:r>
              <a:rPr lang="el-GR" dirty="0"/>
              <a:t>Ηπατικές δυσλειτουργίες</a:t>
            </a:r>
            <a:r>
              <a:rPr lang="en-GB" dirty="0"/>
              <a:t>: </a:t>
            </a:r>
            <a:r>
              <a:rPr lang="el-GR" dirty="0"/>
              <a:t>κίρρωση του ήπατος (το μέλι, ειδικά εκείνο που  προέρχεται από άνθη Ακακίας, περιέχει μεγάλες ποσότητες φρουκτόζης, η οποία βοήθα άμεσα τους μηχανισμούς δραστηριοποίησης του ήπατος, ισχυρότερο ήπαρ σημαίνει καλύτερη βιοχημική αποτοξίνωση</a:t>
            </a:r>
            <a:r>
              <a:rPr lang="en-GB" dirty="0"/>
              <a:t>)</a:t>
            </a:r>
            <a:r>
              <a:rPr lang="el-GR" dirty="0"/>
              <a:t>.</a:t>
            </a:r>
            <a:endParaRPr lang="en-GB" dirty="0"/>
          </a:p>
          <a:p>
            <a:pPr marL="342900" lvl="0" indent="-342900" algn="just">
              <a:buFont typeface="Arial" panose="020B0604020202020204" pitchFamily="34" charset="0"/>
              <a:buChar char="•"/>
            </a:pPr>
            <a:r>
              <a:rPr lang="el-GR" dirty="0"/>
              <a:t>Παθήσεις του αίματος</a:t>
            </a:r>
            <a:r>
              <a:rPr lang="en-GB" dirty="0"/>
              <a:t>: </a:t>
            </a:r>
            <a:r>
              <a:rPr lang="el-GR" dirty="0"/>
              <a:t>αναιμία</a:t>
            </a:r>
            <a:r>
              <a:rPr lang="en-GB" dirty="0"/>
              <a:t> (</a:t>
            </a:r>
            <a:r>
              <a:rPr lang="el-GR" dirty="0"/>
              <a:t>το μέλι ρυθμίζει τα επίπεδα της όρεξης, βοηθά στην απορρόφηση του σιδήρου, παρέχει ενέργεια στον μυελό των οστών, στο συκώτι και στη σπλήνα).</a:t>
            </a:r>
            <a:endParaRPr lang="en-GB" dirty="0"/>
          </a:p>
        </p:txBody>
      </p:sp>
      <p:sp>
        <p:nvSpPr>
          <p:cNvPr id="5" name="Nadpis 1">
            <a:extLst>
              <a:ext uri="{FF2B5EF4-FFF2-40B4-BE49-F238E27FC236}">
                <a16:creationId xmlns:a16="http://schemas.microsoft.com/office/drawing/2014/main" xmlns="" id="{907F2176-250D-4F07-BAB4-C585E1CA4AB7}"/>
              </a:ext>
            </a:extLst>
          </p:cNvPr>
          <p:cNvSpPr>
            <a:spLocks noGrp="1"/>
          </p:cNvSpPr>
          <p:nvPr>
            <p:ph type="title"/>
          </p:nvPr>
        </p:nvSpPr>
        <p:spPr>
          <a:xfrm>
            <a:off x="1331640" y="-30832"/>
            <a:ext cx="6048672" cy="1371600"/>
          </a:xfrm>
        </p:spPr>
        <p:txBody>
          <a:bodyPr>
            <a:normAutofit/>
          </a:bodyPr>
          <a:lstStyle/>
          <a:p>
            <a:pPr algn="ctr"/>
            <a:r>
              <a:rPr lang="el-GR" dirty="0"/>
              <a:t>Ενδειξεισ για </a:t>
            </a:r>
            <a:br>
              <a:rPr lang="el-GR" dirty="0"/>
            </a:br>
            <a:r>
              <a:rPr lang="el-GR" dirty="0"/>
              <a:t>τη χρηση μελιου</a:t>
            </a:r>
            <a:endParaRPr lang="en-GB" dirty="0"/>
          </a:p>
        </p:txBody>
      </p:sp>
    </p:spTree>
    <p:extLst>
      <p:ext uri="{BB962C8B-B14F-4D97-AF65-F5344CB8AC3E}">
        <p14:creationId xmlns:p14="http://schemas.microsoft.com/office/powerpoint/2010/main" val="3040131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7F2176-250D-4F07-BAB4-C585E1CA4AB7}"/>
              </a:ext>
            </a:extLst>
          </p:cNvPr>
          <p:cNvSpPr>
            <a:spLocks noGrp="1"/>
          </p:cNvSpPr>
          <p:nvPr>
            <p:ph type="title"/>
          </p:nvPr>
        </p:nvSpPr>
        <p:spPr>
          <a:xfrm>
            <a:off x="1157064" y="260648"/>
            <a:ext cx="5791200" cy="828010"/>
          </a:xfrm>
        </p:spPr>
        <p:txBody>
          <a:bodyPr/>
          <a:lstStyle/>
          <a:p>
            <a:pPr algn="ctr"/>
            <a:r>
              <a:rPr lang="el-GR" dirty="0"/>
              <a:t>μελι</a:t>
            </a:r>
            <a:endParaRPr lang="en-GB" dirty="0"/>
          </a:p>
        </p:txBody>
      </p:sp>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179512" y="1412776"/>
            <a:ext cx="8568952" cy="4896544"/>
          </a:xfrm>
        </p:spPr>
        <p:txBody>
          <a:bodyPr>
            <a:normAutofit fontScale="92500" lnSpcReduction="20000"/>
          </a:bodyPr>
          <a:lstStyle/>
          <a:p>
            <a:r>
              <a:rPr lang="el-GR" i="1" dirty="0"/>
              <a:t>Μέλι</a:t>
            </a:r>
            <a:r>
              <a:rPr lang="en-GB" i="1" dirty="0"/>
              <a:t>:</a:t>
            </a:r>
          </a:p>
          <a:p>
            <a:pPr marL="342900" indent="-342900" algn="just">
              <a:buFont typeface="Arial" panose="020B0604020202020204" pitchFamily="34" charset="0"/>
              <a:buChar char="•"/>
            </a:pPr>
            <a:r>
              <a:rPr lang="el-GR" dirty="0"/>
              <a:t>Πιθανές πηγές πάνω από </a:t>
            </a:r>
            <a:r>
              <a:rPr lang="el-GR" dirty="0" smtClean="0"/>
              <a:t>2.000 φυτά. </a:t>
            </a:r>
            <a:endParaRPr lang="en-GB" dirty="0"/>
          </a:p>
          <a:p>
            <a:pPr marL="342900" indent="-342900" algn="just">
              <a:buFont typeface="Arial" panose="020B0604020202020204" pitchFamily="34" charset="0"/>
              <a:buChar char="•"/>
            </a:pPr>
            <a:r>
              <a:rPr lang="el-GR" dirty="0"/>
              <a:t>Έχει πολλά θρεπτικά συστατικά. </a:t>
            </a:r>
            <a:endParaRPr lang="en-GB" dirty="0"/>
          </a:p>
          <a:p>
            <a:pPr marL="342900" indent="-342900" algn="just">
              <a:buFont typeface="Arial" panose="020B0604020202020204" pitchFamily="34" charset="0"/>
              <a:buChar char="•"/>
            </a:pPr>
            <a:r>
              <a:rPr lang="el-GR" dirty="0"/>
              <a:t>Ο θεραπευτής πρέπει να είναι σε θέση να προσδιορίζει την ποιότητα του </a:t>
            </a:r>
            <a:r>
              <a:rPr lang="el-GR" dirty="0" smtClean="0"/>
              <a:t>μελιού και </a:t>
            </a:r>
            <a:r>
              <a:rPr lang="el-GR" dirty="0"/>
              <a:t>τις θεραπευτικές του ιδιότητες. </a:t>
            </a:r>
          </a:p>
          <a:p>
            <a:pPr algn="just"/>
            <a:r>
              <a:rPr lang="el-GR" dirty="0"/>
              <a:t> </a:t>
            </a:r>
            <a:endParaRPr lang="en-US" dirty="0"/>
          </a:p>
          <a:p>
            <a:pPr algn="just"/>
            <a:r>
              <a:rPr lang="el-GR" i="1" dirty="0"/>
              <a:t>Ακατέργαστο μέλι</a:t>
            </a:r>
            <a:r>
              <a:rPr lang="en-GB" i="1" dirty="0"/>
              <a:t>:</a:t>
            </a:r>
          </a:p>
          <a:p>
            <a:pPr marL="342900" indent="-342900" algn="just">
              <a:buFont typeface="Arial" panose="020B0604020202020204" pitchFamily="34" charset="0"/>
              <a:buChar char="•"/>
            </a:pPr>
            <a:r>
              <a:rPr lang="el-GR" dirty="0"/>
              <a:t>Δε φιλτράρεται, δε θερμαίνεται και δεν υποβάλλεται σε καμία επεξεργασία. </a:t>
            </a:r>
          </a:p>
          <a:p>
            <a:pPr marL="342900" indent="-342900" algn="just">
              <a:buFont typeface="Arial" panose="020B0604020202020204" pitchFamily="34" charset="0"/>
              <a:buChar char="•"/>
            </a:pPr>
            <a:r>
              <a:rPr lang="el-GR" dirty="0"/>
              <a:t>Αποτελεί αποτελεσματική θεραπεία, σε πλείστες εσωτερικές και εξωτερικές παθήσεις του οργανισμού. </a:t>
            </a:r>
            <a:r>
              <a:rPr lang="en-GB" dirty="0">
                <a:solidFill>
                  <a:srgbClr val="FF0000"/>
                </a:solidFill>
              </a:rPr>
              <a:t> </a:t>
            </a:r>
          </a:p>
          <a:p>
            <a:pPr marL="342900" indent="-342900" algn="just">
              <a:buFont typeface="Arial" panose="020B0604020202020204" pitchFamily="34" charset="0"/>
              <a:buChar char="•"/>
            </a:pPr>
            <a:r>
              <a:rPr lang="el-GR" dirty="0"/>
              <a:t>Η χημική του σύνθεση βοηθά στη διάσπαση της τροφής, διευκολύνοντας την πέψη περισσότερο από τη ζάχαρη. </a:t>
            </a:r>
            <a:endParaRPr lang="en-GB" dirty="0"/>
          </a:p>
          <a:p>
            <a:pPr marL="342900" indent="-342900" algn="just">
              <a:buFont typeface="Arial" panose="020B0604020202020204" pitchFamily="34" charset="0"/>
              <a:buChar char="•"/>
            </a:pPr>
            <a:r>
              <a:rPr lang="el-GR" dirty="0"/>
              <a:t>Ο μεταβολισμός του δε διεγείρει την έκκριση ινσουλίνης με τον ίδιο ρυθμό, όπως η ζάχαρη.</a:t>
            </a: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677369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7F2176-250D-4F07-BAB4-C585E1CA4AB7}"/>
              </a:ext>
            </a:extLst>
          </p:cNvPr>
          <p:cNvSpPr>
            <a:spLocks noGrp="1"/>
          </p:cNvSpPr>
          <p:nvPr>
            <p:ph type="title"/>
          </p:nvPr>
        </p:nvSpPr>
        <p:spPr>
          <a:xfrm>
            <a:off x="1187624" y="404664"/>
            <a:ext cx="5791200" cy="687606"/>
          </a:xfrm>
        </p:spPr>
        <p:txBody>
          <a:bodyPr>
            <a:normAutofit/>
          </a:bodyPr>
          <a:lstStyle/>
          <a:p>
            <a:pPr algn="ctr"/>
            <a:r>
              <a:rPr lang="el-GR" sz="3200" dirty="0"/>
              <a:t>Ειδη μελιου </a:t>
            </a:r>
            <a:endParaRPr lang="en-GB" sz="3200" dirty="0"/>
          </a:p>
        </p:txBody>
      </p:sp>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107504" y="1412776"/>
            <a:ext cx="8640960" cy="5040560"/>
          </a:xfrm>
        </p:spPr>
        <p:txBody>
          <a:bodyPr>
            <a:normAutofit lnSpcReduction="10000"/>
          </a:bodyPr>
          <a:lstStyle/>
          <a:p>
            <a:pPr marL="342900" lvl="0" indent="-342900" algn="just">
              <a:buFont typeface="Arial" panose="020B0604020202020204" pitchFamily="34" charset="0"/>
              <a:buChar char="•"/>
            </a:pPr>
            <a:r>
              <a:rPr lang="el-GR" i="1" dirty="0"/>
              <a:t>Μέλι Φλαμουριάς</a:t>
            </a:r>
            <a:r>
              <a:rPr lang="en-GB" dirty="0"/>
              <a:t>– </a:t>
            </a:r>
            <a:r>
              <a:rPr lang="el-GR" dirty="0"/>
              <a:t>έχει την πιο ευχάριστη και </a:t>
            </a:r>
            <a:r>
              <a:rPr lang="el-GR" dirty="0" smtClean="0"/>
              <a:t>έντονη </a:t>
            </a:r>
            <a:r>
              <a:rPr lang="el-GR" dirty="0"/>
              <a:t>γεύση σε σχέση με όλα τα είδη μελιού. Έχει καταπραϋντική δράση, αντισηπτικές ιδιότητες και </a:t>
            </a:r>
            <a:r>
              <a:rPr lang="el-GR" dirty="0" smtClean="0"/>
              <a:t>συνίσταται </a:t>
            </a:r>
            <a:r>
              <a:rPr lang="el-GR" dirty="0"/>
              <a:t>για τη θεραπεία: διαταραχών του νευρικού συστήματος</a:t>
            </a:r>
            <a:r>
              <a:rPr lang="en-GB" dirty="0"/>
              <a:t>,</a:t>
            </a:r>
            <a:r>
              <a:rPr lang="el-GR" dirty="0"/>
              <a:t> αϋπνίας, πυρετού, πόνου στο στομάχι</a:t>
            </a:r>
            <a:r>
              <a:rPr lang="en-GB" dirty="0"/>
              <a:t>,</a:t>
            </a:r>
            <a:r>
              <a:rPr lang="el-GR" dirty="0"/>
              <a:t> πρόληψης ημικρανίας, πρόληψης πνευμονίας, άσθματος, καθώς και της φυματίωσης.  </a:t>
            </a:r>
            <a:r>
              <a:rPr lang="en-GB" dirty="0"/>
              <a:t> </a:t>
            </a:r>
            <a:endParaRPr lang="el-GR" dirty="0"/>
          </a:p>
          <a:p>
            <a:pPr marL="342900" lvl="0" indent="-342900" algn="just">
              <a:buFont typeface="Arial" panose="020B0604020202020204" pitchFamily="34" charset="0"/>
              <a:buChar char="•"/>
            </a:pPr>
            <a:endParaRPr lang="el-GR" dirty="0"/>
          </a:p>
          <a:p>
            <a:pPr marL="342900" lvl="0" indent="-342900" algn="just">
              <a:buFont typeface="Arial" panose="020B0604020202020204" pitchFamily="34" charset="0"/>
              <a:buChar char="•"/>
            </a:pPr>
            <a:r>
              <a:rPr lang="el-GR" i="1" dirty="0"/>
              <a:t>Μέλι Ηλίανθου </a:t>
            </a:r>
            <a:r>
              <a:rPr lang="en-GB" dirty="0"/>
              <a:t>– </a:t>
            </a:r>
            <a:r>
              <a:rPr lang="el-GR" dirty="0"/>
              <a:t>είναι τονωτικό για τον ανθρώπινο οργανισμό, αφροδισιακό, ενώ ταυτόχρονα ενισχύει το ανοσοποιητικό σύστημα του οργανισμού. </a:t>
            </a:r>
            <a:endParaRPr lang="en-GB" dirty="0">
              <a:solidFill>
                <a:srgbClr val="FF0000"/>
              </a:solidFill>
            </a:endParaRPr>
          </a:p>
          <a:p>
            <a:pPr marL="342900" lvl="0" indent="-342900" algn="just">
              <a:buFont typeface="Arial" panose="020B0604020202020204" pitchFamily="34" charset="0"/>
              <a:buChar char="•"/>
            </a:pPr>
            <a:endParaRPr lang="el-GR" dirty="0"/>
          </a:p>
          <a:p>
            <a:pPr marL="342900" lvl="0" indent="-342900" algn="just">
              <a:buFont typeface="Arial" panose="020B0604020202020204" pitchFamily="34" charset="0"/>
              <a:buChar char="•"/>
            </a:pPr>
            <a:r>
              <a:rPr lang="el-GR" i="1" dirty="0"/>
              <a:t>Μέλι </a:t>
            </a:r>
            <a:r>
              <a:rPr lang="en-GB" i="1" dirty="0"/>
              <a:t>Manna </a:t>
            </a:r>
            <a:r>
              <a:rPr lang="en-GB" dirty="0"/>
              <a:t>– </a:t>
            </a:r>
            <a:r>
              <a:rPr lang="el-GR" dirty="0"/>
              <a:t>αυτό το είδος </a:t>
            </a:r>
            <a:r>
              <a:rPr lang="el-GR" dirty="0" smtClean="0"/>
              <a:t>έχει </a:t>
            </a:r>
            <a:r>
              <a:rPr lang="el-GR" dirty="0"/>
              <a:t>τις ισχυρότερες καθαρτικές ιδιότητες</a:t>
            </a:r>
            <a:r>
              <a:rPr lang="en-US" dirty="0"/>
              <a:t> </a:t>
            </a:r>
            <a:r>
              <a:rPr lang="el-GR" dirty="0" smtClean="0"/>
              <a:t>σε σύγκριση με </a:t>
            </a:r>
            <a:r>
              <a:rPr lang="el-GR" dirty="0"/>
              <a:t>οποιονδήποτε άλλο </a:t>
            </a:r>
            <a:r>
              <a:rPr lang="el-GR" dirty="0"/>
              <a:t>είδος μελιού. </a:t>
            </a:r>
            <a:r>
              <a:rPr lang="el-GR" dirty="0"/>
              <a:t>Έχει επίσης αντιφλεγμονώδεις ιδιότητες και βοηθά στην καλή λειτουργία του  πεπτικού συστήματος</a:t>
            </a:r>
            <a:r>
              <a:rPr lang="en-GB" dirty="0"/>
              <a:t> </a:t>
            </a:r>
            <a:r>
              <a:rPr lang="el-GR" dirty="0"/>
              <a:t>και στην αποβολή των τοξίνων. </a:t>
            </a:r>
            <a:endParaRPr lang="en-GB" dirty="0"/>
          </a:p>
        </p:txBody>
      </p:sp>
    </p:spTree>
    <p:extLst>
      <p:ext uri="{BB962C8B-B14F-4D97-AF65-F5344CB8AC3E}">
        <p14:creationId xmlns:p14="http://schemas.microsoft.com/office/powerpoint/2010/main" val="4146118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7F2176-250D-4F07-BAB4-C585E1CA4AB7}"/>
              </a:ext>
            </a:extLst>
          </p:cNvPr>
          <p:cNvSpPr>
            <a:spLocks noGrp="1"/>
          </p:cNvSpPr>
          <p:nvPr>
            <p:ph type="title"/>
          </p:nvPr>
        </p:nvSpPr>
        <p:spPr>
          <a:xfrm>
            <a:off x="1229072" y="260648"/>
            <a:ext cx="5791200" cy="678904"/>
          </a:xfrm>
        </p:spPr>
        <p:txBody>
          <a:bodyPr>
            <a:normAutofit/>
          </a:bodyPr>
          <a:lstStyle/>
          <a:p>
            <a:pPr algn="ctr"/>
            <a:r>
              <a:rPr lang="el-GR" sz="3200" dirty="0"/>
              <a:t>Ειδη μελιου</a:t>
            </a:r>
            <a:endParaRPr lang="en-GB" sz="3200" dirty="0"/>
          </a:p>
        </p:txBody>
      </p:sp>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251520" y="1412776"/>
            <a:ext cx="8496944" cy="5040560"/>
          </a:xfrm>
        </p:spPr>
        <p:txBody>
          <a:bodyPr>
            <a:normAutofit/>
          </a:bodyPr>
          <a:lstStyle/>
          <a:p>
            <a:pPr lvl="0" algn="just"/>
            <a:r>
              <a:rPr lang="el-GR" i="1" dirty="0"/>
              <a:t>Μέλι Ακακίας </a:t>
            </a:r>
            <a:r>
              <a:rPr lang="en-GB" dirty="0"/>
              <a:t>– </a:t>
            </a:r>
            <a:r>
              <a:rPr lang="el-GR" dirty="0"/>
              <a:t>αμέσως μετά τη συγκομιδή του είναι διαφανές, το χρώμα του όμως εξαρτάται από τις κηρήθρες μέσα στις οποίες έχει παραχθεί. Επομένως, μπορεί να έχει χρώμα υποκίτρινο (ωχρό) έως ανοιχτό κίτρινο. Έχει ωραία γεύση, λεπτόρρευστη υφή και δε δίνει κανένα σημάδι κρυστάλλωσης όταν είναι φρέσκο</a:t>
            </a:r>
            <a:r>
              <a:rPr lang="en-US" dirty="0"/>
              <a:t>, </a:t>
            </a:r>
            <a:r>
              <a:rPr lang="el-GR" dirty="0"/>
              <a:t>ηρεμεί τον βήχα, έχει αντισηπτικές ιδιότητες, συμβάλλει στην αντιμετώπιση της κόπωσης και ηρεμεί το νευρικό σύστημα. </a:t>
            </a:r>
            <a:endParaRPr lang="en-GB" dirty="0"/>
          </a:p>
          <a:p>
            <a:pPr lvl="0" algn="just"/>
            <a:endParaRPr lang="el-GR" dirty="0"/>
          </a:p>
          <a:p>
            <a:pPr lvl="0" algn="just"/>
            <a:r>
              <a:rPr lang="el-GR" i="1" dirty="0"/>
              <a:t>Μέλι Κόλιανδρου</a:t>
            </a:r>
            <a:r>
              <a:rPr lang="el-GR" i="1" dirty="0">
                <a:solidFill>
                  <a:srgbClr val="FF0000"/>
                </a:solidFill>
              </a:rPr>
              <a:t> </a:t>
            </a:r>
            <a:r>
              <a:rPr lang="en-GB" dirty="0"/>
              <a:t>– </a:t>
            </a:r>
            <a:r>
              <a:rPr lang="el-GR" dirty="0"/>
              <a:t>έχει χρώμα κοκκινωπό, έντονη γεύση και έντονο άρωμα</a:t>
            </a:r>
            <a:r>
              <a:rPr lang="en-GB" dirty="0"/>
              <a:t>.</a:t>
            </a:r>
            <a:r>
              <a:rPr lang="el-GR" dirty="0"/>
              <a:t> Έχει ευεργετικά αποτελέσματα στη θεραπεία του έλκους και βοηθά στην επούλωση της γαστρίτιδας.</a:t>
            </a:r>
            <a:r>
              <a:rPr lang="en-GB" dirty="0"/>
              <a:t> </a:t>
            </a:r>
            <a:r>
              <a:rPr lang="el-GR" dirty="0"/>
              <a:t>Το μέλι </a:t>
            </a:r>
            <a:r>
              <a:rPr lang="el-GR" dirty="0" err="1"/>
              <a:t>κόλιανδρου</a:t>
            </a:r>
            <a:r>
              <a:rPr lang="el-GR" dirty="0"/>
              <a:t> επίσης, βελτιώνει τη λειτουργία του ήπατος και συμβάλει στη θεραπεία της δυσκοιλιότητας, του φουσκώματος και της δυσπεψίας. </a:t>
            </a:r>
            <a:endParaRPr lang="en-GB" dirty="0"/>
          </a:p>
        </p:txBody>
      </p:sp>
    </p:spTree>
    <p:extLst>
      <p:ext uri="{BB962C8B-B14F-4D97-AF65-F5344CB8AC3E}">
        <p14:creationId xmlns:p14="http://schemas.microsoft.com/office/powerpoint/2010/main" val="2941657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7F2176-250D-4F07-BAB4-C585E1CA4AB7}"/>
              </a:ext>
            </a:extLst>
          </p:cNvPr>
          <p:cNvSpPr>
            <a:spLocks noGrp="1"/>
          </p:cNvSpPr>
          <p:nvPr>
            <p:ph type="title"/>
          </p:nvPr>
        </p:nvSpPr>
        <p:spPr>
          <a:xfrm>
            <a:off x="1301080" y="329208"/>
            <a:ext cx="5791200" cy="651520"/>
          </a:xfrm>
        </p:spPr>
        <p:txBody>
          <a:bodyPr>
            <a:normAutofit/>
          </a:bodyPr>
          <a:lstStyle/>
          <a:p>
            <a:pPr algn="ctr"/>
            <a:r>
              <a:rPr lang="el-GR" sz="3200" dirty="0"/>
              <a:t>Ειδη μελιου</a:t>
            </a:r>
            <a:endParaRPr lang="en-GB" sz="3200" dirty="0"/>
          </a:p>
        </p:txBody>
      </p:sp>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107504" y="1556792"/>
            <a:ext cx="8784976" cy="4824536"/>
          </a:xfrm>
        </p:spPr>
        <p:txBody>
          <a:bodyPr>
            <a:normAutofit lnSpcReduction="10000"/>
          </a:bodyPr>
          <a:lstStyle/>
          <a:p>
            <a:pPr lvl="0" algn="just"/>
            <a:r>
              <a:rPr lang="el-GR" i="1" dirty="0"/>
              <a:t>Μέλι Κονωφόρων </a:t>
            </a:r>
            <a:r>
              <a:rPr lang="en-GB" dirty="0"/>
              <a:t>– </a:t>
            </a:r>
            <a:r>
              <a:rPr lang="el-GR" dirty="0"/>
              <a:t>είναι αντιμικροβιακό, αντιβηχικό και έχει  ευεργετικές ιδιότητες για τους πνεύμονες και το αναπνευστικό σύστημα. </a:t>
            </a:r>
          </a:p>
          <a:p>
            <a:pPr lvl="0" algn="just"/>
            <a:endParaRPr lang="el-GR" dirty="0"/>
          </a:p>
          <a:p>
            <a:pPr lvl="0" algn="just"/>
            <a:r>
              <a:rPr lang="el-GR" i="1" dirty="0"/>
              <a:t>Μέλι Μέντας </a:t>
            </a:r>
            <a:r>
              <a:rPr lang="en-GB" dirty="0"/>
              <a:t>– </a:t>
            </a:r>
            <a:r>
              <a:rPr lang="el-GR" dirty="0"/>
              <a:t> ηρεμεί τον βήχα και χρησιμοποιείται ως αναλγητικό και αντισπασμωδικό (σπασμολυτικό)</a:t>
            </a:r>
            <a:r>
              <a:rPr lang="en-GB" dirty="0"/>
              <a:t>. </a:t>
            </a:r>
            <a:r>
              <a:rPr lang="el-GR" dirty="0"/>
              <a:t>Διευκολύνει την πέψη και καταπολεμά το φούσκωμα. </a:t>
            </a:r>
            <a:endParaRPr lang="en-GB" dirty="0"/>
          </a:p>
          <a:p>
            <a:pPr lvl="0" algn="just"/>
            <a:endParaRPr lang="el-GR" dirty="0"/>
          </a:p>
          <a:p>
            <a:pPr lvl="0" algn="just"/>
            <a:r>
              <a:rPr lang="el-GR" i="1" dirty="0"/>
              <a:t>Μέλι Ανθέων </a:t>
            </a:r>
            <a:r>
              <a:rPr lang="en-GB" dirty="0"/>
              <a:t>– </a:t>
            </a:r>
            <a:r>
              <a:rPr lang="el-GR" dirty="0"/>
              <a:t>προέρχεται από μια μεγάλη </a:t>
            </a:r>
            <a:r>
              <a:rPr lang="el-GR"/>
              <a:t>ποικιλία </a:t>
            </a:r>
            <a:r>
              <a:rPr lang="el-GR" smtClean="0"/>
              <a:t>ανθέων </a:t>
            </a:r>
            <a:r>
              <a:rPr lang="el-GR" dirty="0"/>
              <a:t>και βοτάνων, το νέκταρ των οποίων είναι και εκείνο που καθορίζει τις τελικές του ιδιότητες. Ως εκ τούτου, θεωρείται ένα περίπλοκο είδος μελιού με πολλαπλές θεραπευτικές ιδιότητες, οι κυριότερες εκ των οποίων είναι: οι αντιμικροβιακές και αντισηπτικές ιδιότητες που διαθέτει, ενώ ταυτόχρονα είναι ηρεμιστικό, διουρητικό και καθαρτικό. </a:t>
            </a:r>
            <a:endParaRPr lang="en-GB" dirty="0"/>
          </a:p>
        </p:txBody>
      </p:sp>
    </p:spTree>
    <p:extLst>
      <p:ext uri="{BB962C8B-B14F-4D97-AF65-F5344CB8AC3E}">
        <p14:creationId xmlns:p14="http://schemas.microsoft.com/office/powerpoint/2010/main" val="3630127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l-GR"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Θεραπευτικές ιδιότητες του μελιού</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xmlns=""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xmlns=""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xmlns="" id="{D14293BA-587F-487F-AFB8-C156BDE7446B}"/>
              </a:ext>
            </a:extLst>
          </p:cNvPr>
          <p:cNvSpPr/>
          <p:nvPr/>
        </p:nvSpPr>
        <p:spPr>
          <a:xfrm>
            <a:off x="500034" y="6286520"/>
            <a:ext cx="8101770" cy="369332"/>
          </a:xfrm>
          <a:prstGeom prst="rect">
            <a:avLst/>
          </a:prstGeom>
        </p:spPr>
        <p:txBody>
          <a:bodyPr wrap="square">
            <a:spAutoFit/>
          </a:bodyPr>
          <a:lstStyle/>
          <a:p>
            <a:pPr algn="ctr"/>
            <a:r>
              <a:rPr lang="el-GR" dirty="0" err="1">
                <a:solidFill>
                  <a:srgbClr val="EF8E7B"/>
                </a:solidFill>
              </a:rPr>
              <a:t>ΜελισσοΘεραπεία</a:t>
            </a:r>
            <a:endParaRPr lang="en-US" dirty="0">
              <a:solidFill>
                <a:srgbClr val="EF8E7B"/>
              </a:solidFill>
            </a:endParaRPr>
          </a:p>
        </p:txBody>
      </p:sp>
    </p:spTree>
    <p:extLst>
      <p:ext uri="{BB962C8B-B14F-4D97-AF65-F5344CB8AC3E}">
        <p14:creationId xmlns:p14="http://schemas.microsoft.com/office/powerpoint/2010/main" val="2880534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07F2176-250D-4F07-BAB4-C585E1CA4AB7}"/>
              </a:ext>
            </a:extLst>
          </p:cNvPr>
          <p:cNvSpPr>
            <a:spLocks noGrp="1"/>
          </p:cNvSpPr>
          <p:nvPr>
            <p:ph type="title"/>
          </p:nvPr>
        </p:nvSpPr>
        <p:spPr>
          <a:xfrm>
            <a:off x="817240" y="44624"/>
            <a:ext cx="6563072" cy="1371600"/>
          </a:xfrm>
        </p:spPr>
        <p:txBody>
          <a:bodyPr>
            <a:normAutofit/>
          </a:bodyPr>
          <a:lstStyle/>
          <a:p>
            <a:pPr algn="ctr"/>
            <a:r>
              <a:rPr lang="el-GR" dirty="0"/>
              <a:t>Θεραπευτικεσ </a:t>
            </a:r>
            <a:br>
              <a:rPr lang="el-GR" dirty="0"/>
            </a:br>
            <a:r>
              <a:rPr lang="el-GR" dirty="0"/>
              <a:t>ιδιοτητεσ του μελιου </a:t>
            </a:r>
            <a:endParaRPr lang="en-GB" dirty="0"/>
          </a:p>
        </p:txBody>
      </p:sp>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179512" y="1628800"/>
            <a:ext cx="8712968" cy="4772744"/>
          </a:xfrm>
        </p:spPr>
        <p:txBody>
          <a:bodyPr>
            <a:normAutofit/>
          </a:bodyPr>
          <a:lstStyle/>
          <a:p>
            <a:pPr algn="just"/>
            <a:r>
              <a:rPr lang="el-GR" dirty="0"/>
              <a:t>Το μέλι είναι </a:t>
            </a:r>
            <a:r>
              <a:rPr lang="el-GR" i="1" dirty="0"/>
              <a:t>αντιβακτηριακό</a:t>
            </a:r>
            <a:r>
              <a:rPr lang="en-GB" dirty="0"/>
              <a:t>:</a:t>
            </a:r>
          </a:p>
          <a:p>
            <a:pPr marL="342900" indent="-342900" algn="just">
              <a:buFont typeface="Arial" panose="020B0604020202020204" pitchFamily="34" charset="0"/>
              <a:buChar char="•"/>
            </a:pPr>
            <a:r>
              <a:rPr lang="el-GR" dirty="0"/>
              <a:t>Περιέχει μικρές ποσότητες νερού, λίπους και πρωτεϊνών. Έχει σχετικά χαμηλό ΡΗ και υψηλή οσμωτική πίεση που συνιστούν φτωχές «συνθήκες διαβίωσης» για τα βακτήρια. </a:t>
            </a:r>
          </a:p>
          <a:p>
            <a:pPr marL="342900" indent="-342900" algn="just">
              <a:buFont typeface="Arial" panose="020B0604020202020204" pitchFamily="34" charset="0"/>
              <a:buChar char="•"/>
            </a:pPr>
            <a:r>
              <a:rPr lang="el-GR" dirty="0"/>
              <a:t>Τα βιο-</a:t>
            </a:r>
            <a:r>
              <a:rPr lang="el-GR" dirty="0" err="1"/>
              <a:t>φλαβονοειδή</a:t>
            </a:r>
            <a:r>
              <a:rPr lang="el-GR" dirty="0"/>
              <a:t> που περιέχει, διαθέτουν ισχυρή αντιβακτηριδιακή δράση. </a:t>
            </a:r>
          </a:p>
          <a:p>
            <a:pPr marL="342900" indent="-342900" algn="just">
              <a:buFont typeface="Arial" panose="020B0604020202020204" pitchFamily="34" charset="0"/>
              <a:buChar char="•"/>
            </a:pPr>
            <a:r>
              <a:rPr lang="el-GR" dirty="0"/>
              <a:t>Πολλά από τα ένζυμα που περιέχει, ενεργούν επίσης ως αντιβακτηριδιακά. </a:t>
            </a:r>
          </a:p>
          <a:p>
            <a:pPr algn="just"/>
            <a:endParaRPr lang="en-US" dirty="0"/>
          </a:p>
          <a:p>
            <a:pPr algn="just"/>
            <a:r>
              <a:rPr lang="el-GR" dirty="0"/>
              <a:t>Το μέλι είναι </a:t>
            </a:r>
            <a:r>
              <a:rPr lang="el-GR" i="1" dirty="0"/>
              <a:t>αντιβιοτικό</a:t>
            </a:r>
            <a:r>
              <a:rPr lang="en-GB" dirty="0"/>
              <a:t>:</a:t>
            </a:r>
          </a:p>
          <a:p>
            <a:pPr marL="342900" indent="-342900" algn="just">
              <a:buFont typeface="Arial" panose="020B0604020202020204" pitchFamily="34" charset="0"/>
              <a:buChar char="•"/>
            </a:pPr>
            <a:r>
              <a:rPr lang="el-GR" dirty="0"/>
              <a:t>Το φάσμα των αντιμικροβιακών ιδιοτήτων του μελιού ενάντια στους μικροοργανισμούς είναι αρκετά μεγάλο.</a:t>
            </a:r>
            <a:endParaRPr lang="en-GB" dirty="0"/>
          </a:p>
          <a:p>
            <a:pPr marL="342900" indent="-342900" algn="just">
              <a:buFont typeface="Arial" panose="020B0604020202020204" pitchFamily="34" charset="0"/>
              <a:buChar char="•"/>
            </a:pPr>
            <a:endParaRPr lang="en-GB" dirty="0"/>
          </a:p>
          <a:p>
            <a:pPr marL="342900" indent="-342900" algn="just">
              <a:buFont typeface="Arial" panose="020B0604020202020204" pitchFamily="34" charset="0"/>
              <a:buChar char="•"/>
            </a:pPr>
            <a:endParaRPr lang="en-GB" dirty="0"/>
          </a:p>
        </p:txBody>
      </p:sp>
    </p:spTree>
    <p:extLst>
      <p:ext uri="{BB962C8B-B14F-4D97-AF65-F5344CB8AC3E}">
        <p14:creationId xmlns:p14="http://schemas.microsoft.com/office/powerpoint/2010/main" val="3249586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251520" y="1863749"/>
            <a:ext cx="8568952" cy="4373563"/>
          </a:xfrm>
        </p:spPr>
        <p:txBody>
          <a:bodyPr>
            <a:normAutofit/>
          </a:bodyPr>
          <a:lstStyle/>
          <a:p>
            <a:pPr algn="just"/>
            <a:r>
              <a:rPr lang="el-GR" dirty="0"/>
              <a:t>Το μέλι είναι </a:t>
            </a:r>
            <a:r>
              <a:rPr lang="el-GR" i="1" dirty="0"/>
              <a:t>αντιοξειδωτικό</a:t>
            </a:r>
            <a:r>
              <a:rPr lang="en-GB" dirty="0"/>
              <a:t>:</a:t>
            </a:r>
          </a:p>
          <a:p>
            <a:pPr marL="342900" indent="-342900" algn="just">
              <a:buFont typeface="Arial" panose="020B0604020202020204" pitchFamily="34" charset="0"/>
              <a:buChar char="•"/>
            </a:pPr>
            <a:r>
              <a:rPr lang="el-GR" dirty="0"/>
              <a:t>Έχει αντιοξειδωτικές ιδιότητες. Χαμηλή οξείδωση στα τρόφιμα σημαίνει καλύτερη διατροφή και καλύτερη διατροφή σημαίνει καλύτερη υγεία. </a:t>
            </a:r>
          </a:p>
          <a:p>
            <a:pPr algn="just"/>
            <a:endParaRPr lang="el-GR" dirty="0"/>
          </a:p>
          <a:p>
            <a:pPr algn="just"/>
            <a:r>
              <a:rPr lang="el-GR" dirty="0"/>
              <a:t>Το μέλι δρα αποτελεσματικά </a:t>
            </a:r>
            <a:r>
              <a:rPr lang="el-GR" i="1" dirty="0"/>
              <a:t>κατά της τερηδόνας</a:t>
            </a:r>
            <a:r>
              <a:rPr lang="en-GB" dirty="0"/>
              <a:t>:</a:t>
            </a:r>
          </a:p>
          <a:p>
            <a:pPr marL="342900" indent="-342900" algn="just">
              <a:buFont typeface="Arial" panose="020B0604020202020204" pitchFamily="34" charset="0"/>
              <a:buChar char="•"/>
            </a:pPr>
            <a:r>
              <a:rPr lang="el-GR" dirty="0"/>
              <a:t>Είναι γενικά, μια αντιβακτηριδιακή ουσία.</a:t>
            </a:r>
            <a:endParaRPr lang="en-GB" dirty="0"/>
          </a:p>
          <a:p>
            <a:pPr marL="342900" indent="-342900" algn="just">
              <a:buFont typeface="Arial" panose="020B0604020202020204" pitchFamily="34" charset="0"/>
              <a:buChar char="•"/>
            </a:pPr>
            <a:r>
              <a:rPr lang="el-GR" dirty="0"/>
              <a:t>Δυναμώνει τα ούλα, συμβάλλοντας στην καλύτερη υγεία των δοντιών.</a:t>
            </a:r>
            <a:endParaRPr lang="en-GB" dirty="0"/>
          </a:p>
        </p:txBody>
      </p:sp>
      <p:sp>
        <p:nvSpPr>
          <p:cNvPr id="5" name="Nadpis 1">
            <a:extLst>
              <a:ext uri="{FF2B5EF4-FFF2-40B4-BE49-F238E27FC236}">
                <a16:creationId xmlns:a16="http://schemas.microsoft.com/office/drawing/2014/main" xmlns="" id="{907F2176-250D-4F07-BAB4-C585E1CA4AB7}"/>
              </a:ext>
            </a:extLst>
          </p:cNvPr>
          <p:cNvSpPr>
            <a:spLocks noGrp="1"/>
          </p:cNvSpPr>
          <p:nvPr>
            <p:ph type="title"/>
          </p:nvPr>
        </p:nvSpPr>
        <p:spPr>
          <a:xfrm>
            <a:off x="457200" y="152718"/>
            <a:ext cx="6563072" cy="1371600"/>
          </a:xfrm>
        </p:spPr>
        <p:txBody>
          <a:bodyPr>
            <a:normAutofit/>
          </a:bodyPr>
          <a:lstStyle/>
          <a:p>
            <a:pPr algn="ctr"/>
            <a:r>
              <a:rPr lang="el-GR" dirty="0"/>
              <a:t>Θεραπευτικεσ ιδιοτητεσ του μελιου </a:t>
            </a:r>
            <a:endParaRPr lang="en-GB" dirty="0"/>
          </a:p>
        </p:txBody>
      </p:sp>
    </p:spTree>
    <p:extLst>
      <p:ext uri="{BB962C8B-B14F-4D97-AF65-F5344CB8AC3E}">
        <p14:creationId xmlns:p14="http://schemas.microsoft.com/office/powerpoint/2010/main" val="947240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38081CA3-86EB-4954-B9FC-6ED5E8ECB3BD}"/>
              </a:ext>
            </a:extLst>
          </p:cNvPr>
          <p:cNvSpPr>
            <a:spLocks noGrp="1"/>
          </p:cNvSpPr>
          <p:nvPr>
            <p:ph idx="1"/>
          </p:nvPr>
        </p:nvSpPr>
        <p:spPr>
          <a:xfrm>
            <a:off x="107504" y="1628800"/>
            <a:ext cx="8712968" cy="4680520"/>
          </a:xfrm>
        </p:spPr>
        <p:txBody>
          <a:bodyPr>
            <a:normAutofit/>
          </a:bodyPr>
          <a:lstStyle/>
          <a:p>
            <a:pPr algn="just"/>
            <a:r>
              <a:rPr lang="el-GR" dirty="0"/>
              <a:t>Το μέλι είναι </a:t>
            </a:r>
            <a:r>
              <a:rPr lang="el-GR" i="1" dirty="0"/>
              <a:t>αντιφλεγμονώδες</a:t>
            </a:r>
            <a:r>
              <a:rPr lang="en-GB" dirty="0"/>
              <a:t>:</a:t>
            </a:r>
          </a:p>
          <a:p>
            <a:pPr marL="342900" indent="-342900" algn="just">
              <a:buFont typeface="Arial" panose="020B0604020202020204" pitchFamily="34" charset="0"/>
              <a:buChar char="•"/>
            </a:pPr>
            <a:r>
              <a:rPr lang="el-GR" dirty="0"/>
              <a:t>Είναι καλό αντιοξειδωτικό</a:t>
            </a:r>
            <a:r>
              <a:rPr lang="en-US" dirty="0"/>
              <a:t>.</a:t>
            </a:r>
            <a:endParaRPr lang="en-GB" dirty="0"/>
          </a:p>
          <a:p>
            <a:pPr marL="342900" indent="-342900" algn="just">
              <a:buFont typeface="Arial" panose="020B0604020202020204" pitchFamily="34" charset="0"/>
              <a:buChar char="•"/>
            </a:pPr>
            <a:r>
              <a:rPr lang="el-GR" dirty="0"/>
              <a:t>Περιέχει βιο-</a:t>
            </a:r>
            <a:r>
              <a:rPr lang="el-GR" dirty="0" err="1"/>
              <a:t>φλαβονοειδή</a:t>
            </a:r>
            <a:r>
              <a:rPr lang="el-GR" dirty="0"/>
              <a:t>, τα οποία διαθέτουν αντιφλεγμονώδεις ιδιότητες</a:t>
            </a:r>
            <a:r>
              <a:rPr lang="en-US" dirty="0"/>
              <a:t>.</a:t>
            </a:r>
            <a:endParaRPr lang="el-GR" dirty="0"/>
          </a:p>
          <a:p>
            <a:pPr marL="342900" indent="-342900" algn="just">
              <a:buFont typeface="Arial" panose="020B0604020202020204" pitchFamily="34" charset="0"/>
              <a:buChar char="•"/>
            </a:pPr>
            <a:r>
              <a:rPr lang="el-GR" dirty="0"/>
              <a:t>Δύναται να απορροφήσει περισσότερη «φωτιά» από την περιοχή μιας φλεγμονής, σύμφωνα με την Παραδοσιακή Κινέζικη Ιατρική</a:t>
            </a:r>
            <a:r>
              <a:rPr lang="en-US" dirty="0"/>
              <a:t>.</a:t>
            </a:r>
            <a:endParaRPr lang="el-GR" dirty="0"/>
          </a:p>
          <a:p>
            <a:pPr algn="just"/>
            <a:endParaRPr lang="en-US" dirty="0"/>
          </a:p>
          <a:p>
            <a:pPr algn="just"/>
            <a:r>
              <a:rPr lang="el-GR" dirty="0"/>
              <a:t>Το μέλι είναι </a:t>
            </a:r>
            <a:r>
              <a:rPr lang="el-GR" i="1" dirty="0" err="1"/>
              <a:t>βιο</a:t>
            </a:r>
            <a:r>
              <a:rPr lang="el-GR" i="1" dirty="0"/>
              <a:t>-διεγερτικό</a:t>
            </a:r>
            <a:r>
              <a:rPr lang="en-GB" dirty="0"/>
              <a:t>:</a:t>
            </a:r>
          </a:p>
          <a:p>
            <a:pPr marL="342900" indent="-342900" algn="just">
              <a:buFont typeface="Arial" panose="020B0604020202020204" pitchFamily="34" charset="0"/>
              <a:buChar char="•"/>
            </a:pPr>
            <a:r>
              <a:rPr lang="el-GR" dirty="0"/>
              <a:t>Είναι ένα «ζωντανό προϊόν» με πολλή βιοενέργεια.</a:t>
            </a:r>
            <a:endParaRPr lang="en-GB" dirty="0"/>
          </a:p>
          <a:p>
            <a:pPr marL="342900" indent="-342900" algn="just">
              <a:buFont typeface="Arial" panose="020B0604020202020204" pitchFamily="34" charset="0"/>
              <a:buChar char="•"/>
            </a:pPr>
            <a:r>
              <a:rPr lang="el-GR" dirty="0"/>
              <a:t>Παρέχει ενέργεια στα ζωντανά κύτταρα. </a:t>
            </a:r>
            <a:endParaRPr lang="en-GB" dirty="0"/>
          </a:p>
        </p:txBody>
      </p:sp>
      <p:sp>
        <p:nvSpPr>
          <p:cNvPr id="5" name="Nadpis 1">
            <a:extLst>
              <a:ext uri="{FF2B5EF4-FFF2-40B4-BE49-F238E27FC236}">
                <a16:creationId xmlns:a16="http://schemas.microsoft.com/office/drawing/2014/main" xmlns="" id="{907F2176-250D-4F07-BAB4-C585E1CA4AB7}"/>
              </a:ext>
            </a:extLst>
          </p:cNvPr>
          <p:cNvSpPr>
            <a:spLocks noGrp="1"/>
          </p:cNvSpPr>
          <p:nvPr>
            <p:ph type="title"/>
          </p:nvPr>
        </p:nvSpPr>
        <p:spPr>
          <a:xfrm>
            <a:off x="457200" y="152718"/>
            <a:ext cx="6563072" cy="1371600"/>
          </a:xfrm>
        </p:spPr>
        <p:txBody>
          <a:bodyPr>
            <a:normAutofit/>
          </a:bodyPr>
          <a:lstStyle/>
          <a:p>
            <a:pPr algn="ctr"/>
            <a:r>
              <a:rPr lang="el-GR" dirty="0"/>
              <a:t>Θεραπευτικεσ ιδιοτητεσ του μελιου </a:t>
            </a:r>
            <a:endParaRPr lang="en-GB" dirty="0"/>
          </a:p>
        </p:txBody>
      </p:sp>
    </p:spTree>
    <p:extLst>
      <p:ext uri="{BB962C8B-B14F-4D97-AF65-F5344CB8AC3E}">
        <p14:creationId xmlns:p14="http://schemas.microsoft.com/office/powerpoint/2010/main" val="7871171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3262</TotalTime>
  <Words>1233</Words>
  <Application>Microsoft Office PowerPoint</Application>
  <PresentationFormat>On-screen Show (4:3)</PresentationFormat>
  <Paragraphs>100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Základné</vt:lpstr>
      <vt:lpstr>Μέλι</vt:lpstr>
      <vt:lpstr>μελι</vt:lpstr>
      <vt:lpstr>Ειδη μελιου </vt:lpstr>
      <vt:lpstr>Ειδη μελιου</vt:lpstr>
      <vt:lpstr>Ειδη μελιου</vt:lpstr>
      <vt:lpstr>Θεραπευτικές ιδιότητες του μελιού</vt:lpstr>
      <vt:lpstr>Θεραπευτικεσ  ιδιοτητεσ του μελιου </vt:lpstr>
      <vt:lpstr>Θεραπευτικεσ ιδιοτητεσ του μελιου </vt:lpstr>
      <vt:lpstr>Θεραπευτικεσ ιδιοτητεσ του μελιου </vt:lpstr>
      <vt:lpstr>Θεραπευτικεσ  ιδιοτητεσ του μελιου </vt:lpstr>
      <vt:lpstr>Θεραπευτικεσ ιδιοτητεσ του μελιου </vt:lpstr>
      <vt:lpstr>Ενδειξεισ για  χρηση toy μελιου</vt:lpstr>
      <vt:lpstr>Ενδειξεισ για  τη χρηση μελιου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Marianthi Yiannakopoulou</cp:lastModifiedBy>
  <cp:revision>233</cp:revision>
  <cp:lastPrinted>2019-02-12T08:21:40Z</cp:lastPrinted>
  <dcterms:created xsi:type="dcterms:W3CDTF">2019-02-10T21:49:04Z</dcterms:created>
  <dcterms:modified xsi:type="dcterms:W3CDTF">2020-11-25T09:40:49Z</dcterms:modified>
</cp:coreProperties>
</file>