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63" r:id="rId3"/>
    <p:sldId id="265" r:id="rId4"/>
    <p:sldId id="264" r:id="rId5"/>
  </p:sldIdLst>
  <p:sldSz cx="9144000" cy="6858000" type="screen4x3"/>
  <p:notesSz cx="7315200" cy="96012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E7B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78" autoAdjust="0"/>
    <p:restoredTop sz="73819" autoAdjust="0"/>
  </p:normalViewPr>
  <p:slideViewPr>
    <p:cSldViewPr>
      <p:cViewPr>
        <p:scale>
          <a:sx n="87" d="100"/>
          <a:sy n="87" d="100"/>
        </p:scale>
        <p:origin x="-226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318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72E2F8-8C27-4303-A77C-E724F5C8016B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CD2E3-5BDB-44FE-995E-F2DCFA948423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080553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5F3F0D-312C-4AED-8EB4-1582FE5784D7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14993F-1191-4E28-A105-C8612743DD3B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2891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734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538588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9054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14993F-1191-4E28-A105-C8612743DD3B}" type="slidenum">
              <a:rPr lang="sk-SK" smtClean="0"/>
              <a:pPr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4682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626915"/>
            <a:ext cx="7772400" cy="3173684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660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80B0D0E4-BD66-4038-8DF4-DE18EB51604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 "/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7200" b="0" cap="none" spc="-80" baseline="0">
                <a:solidFill>
                  <a:schemeClr val="accent6"/>
                </a:solidFill>
              </a:defRPr>
            </a:lvl1pPr>
          </a:lstStyle>
          <a:p>
            <a:r>
              <a:rPr lang="sk-SK" dirty="0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sk-SK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cap="none" baseline="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Upraviť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k-SK" dirty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76AC6C-1845-4AD9-86CE-459EC2905EDA}" type="datetimeFigureOut">
              <a:rPr lang="sk-SK" smtClean="0"/>
              <a:pPr/>
              <a:t>25. 11. 2020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EDF2FB19-191C-4C07-9760-6B65CEE1532D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55F4F7B-3215-4AC1-972D-928999B64ABA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7294" y="188640"/>
            <a:ext cx="1433736" cy="86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7158" y="2786058"/>
            <a:ext cx="8072494" cy="1297250"/>
          </a:xfrm>
        </p:spPr>
        <p:txBody>
          <a:bodyPr/>
          <a:lstStyle/>
          <a:p>
            <a:pPr algn="ctr"/>
            <a:r>
              <a:rPr lang="el-GR" sz="4000" dirty="0" smtClean="0">
                <a:solidFill>
                  <a:schemeClr val="accent6">
                    <a:lumMod val="75000"/>
                  </a:schemeClr>
                </a:solidFill>
                <a:latin typeface="Calibri" panose="020F0502020204030204" pitchFamily="34" charset="0"/>
                <a:ea typeface="Montserrat"/>
                <a:cs typeface="Calibri" panose="020F0502020204030204" pitchFamily="34" charset="0"/>
                <a:sym typeface="Montserrat"/>
              </a:rPr>
              <a:t>Γύρη μελισσών </a:t>
            </a:r>
            <a:endParaRPr lang="en-US" sz="4000" dirty="0">
              <a:solidFill>
                <a:schemeClr val="accent6">
                  <a:lumMod val="75000"/>
                </a:schemeClr>
              </a:solidFill>
              <a:latin typeface="Calibri" panose="020F0502020204030204" pitchFamily="34" charset="0"/>
              <a:ea typeface="Montserrat"/>
              <a:cs typeface="Calibri" panose="020F0502020204030204" pitchFamily="34" charset="0"/>
              <a:sym typeface="Montserra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283152" cy="576064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 </a:t>
            </a:r>
          </a:p>
        </p:txBody>
      </p:sp>
      <p:pic>
        <p:nvPicPr>
          <p:cNvPr id="5" name="Obrázok 4">
            <a:extLst>
              <a:ext uri="{FF2B5EF4-FFF2-40B4-BE49-F238E27FC236}">
                <a16:creationId xmlns="" xmlns:a16="http://schemas.microsoft.com/office/drawing/2014/main" id="{18DE5815-B6F5-4B90-A312-30FA0020A4D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44" y="285728"/>
            <a:ext cx="1928826" cy="5497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77A28BE-81F8-47BC-AF9B-227AEE2932BD}"/>
              </a:ext>
            </a:extLst>
          </p:cNvPr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>
                <a:solidFill>
                  <a:schemeClr val="tx2"/>
                </a:solidFill>
              </a:rPr>
              <a:t>2018-3-HR01-KA205-060151</a:t>
            </a:r>
          </a:p>
          <a:p>
            <a:pPr algn="ctr"/>
            <a:r>
              <a:rPr lang="en-GB" sz="1200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14293BA-587F-487F-AFB8-C156BDE7446B}"/>
              </a:ext>
            </a:extLst>
          </p:cNvPr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dirty="0" err="1" smtClean="0">
                <a:solidFill>
                  <a:srgbClr val="EF8E7B"/>
                </a:solidFill>
              </a:rPr>
              <a:t>Μελισσοθεραπεία</a:t>
            </a:r>
            <a:endParaRPr lang="en-US" dirty="0">
              <a:solidFill>
                <a:srgbClr val="EF8E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997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29072" y="188640"/>
            <a:ext cx="5791200" cy="90363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Γυρη μελισσων </a:t>
            </a:r>
            <a:endParaRPr lang="en-GB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4896544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Είναι μία </a:t>
            </a:r>
            <a:r>
              <a:rPr lang="el-GR" dirty="0"/>
              <a:t>από τις πλουσιότερες φυσικές πηγές </a:t>
            </a:r>
            <a:r>
              <a:rPr lang="el-GR" dirty="0" smtClean="0"/>
              <a:t>σεληνίου, βιταμινών συμπεριλαμβανομένου του συμπλέγματος Β </a:t>
            </a:r>
            <a:r>
              <a:rPr lang="en-GB" dirty="0"/>
              <a:t>(B1, B2, B3, B5, B6, </a:t>
            </a:r>
            <a:r>
              <a:rPr lang="en-GB" dirty="0" smtClean="0"/>
              <a:t>B9)</a:t>
            </a:r>
            <a:r>
              <a:rPr lang="el-GR" dirty="0" smtClean="0"/>
              <a:t>, ανόργανων αλάτων, ιχνοστοιχείων και αμινοξέων. </a:t>
            </a:r>
          </a:p>
          <a:p>
            <a:r>
              <a:rPr lang="el-GR" dirty="0" smtClean="0"/>
              <a:t>Η γύρη</a:t>
            </a:r>
            <a:r>
              <a:rPr lang="en-GB" dirty="0" smtClean="0"/>
              <a:t>: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Βοηθά στην καταπολέμηση διατροφικών ελλείψεων</a:t>
            </a:r>
            <a:r>
              <a:rPr lang="en-US" dirty="0" smtClean="0"/>
              <a:t>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Ρυθμίζει τη λειτουργία του ήπατος</a:t>
            </a:r>
            <a:r>
              <a:rPr lang="en-US" dirty="0" smtClean="0"/>
              <a:t>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Ρυθμίζει τη λειτουργία των </a:t>
            </a:r>
            <a:r>
              <a:rPr lang="el-GR" dirty="0"/>
              <a:t>ν</a:t>
            </a:r>
            <a:r>
              <a:rPr lang="el-GR" dirty="0" smtClean="0"/>
              <a:t>εφρών</a:t>
            </a:r>
            <a:r>
              <a:rPr lang="en-US" dirty="0" smtClean="0"/>
              <a:t>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Βοηθά </a:t>
            </a:r>
            <a:r>
              <a:rPr lang="el-GR" dirty="0" smtClean="0"/>
              <a:t>στη </a:t>
            </a:r>
            <a:r>
              <a:rPr lang="el-GR" dirty="0"/>
              <a:t>λειτουργία </a:t>
            </a:r>
            <a:r>
              <a:rPr lang="el-GR" dirty="0" smtClean="0"/>
              <a:t>του στομαχιού</a:t>
            </a:r>
            <a:r>
              <a:rPr lang="en-US" dirty="0" smtClean="0"/>
              <a:t>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Ενισχύει το γαστρεντερικό και το νευρικό σύστημα.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Καταπολεμά την πνευματική και σωματική κόπωση.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Καταπολεμά τη νευρικότητα.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/>
              <a:t>Καταπολεμά </a:t>
            </a:r>
            <a:r>
              <a:rPr lang="el-GR" dirty="0" smtClean="0"/>
              <a:t>την αϋπνία.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l-GR" dirty="0" smtClean="0"/>
              <a:t>Έχει αντιική και αντιβακτηριδιακή δράση.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36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844752"/>
          </a:xfrm>
        </p:spPr>
        <p:txBody>
          <a:bodyPr>
            <a:normAutofit/>
          </a:bodyPr>
          <a:lstStyle/>
          <a:p>
            <a:pPr algn="just"/>
            <a:r>
              <a:rPr lang="el-GR" dirty="0" smtClean="0"/>
              <a:t>Περιέχει μεγάλες ποσότητες</a:t>
            </a:r>
            <a:r>
              <a:rPr lang="en-GB" dirty="0" smtClean="0"/>
              <a:t>:</a:t>
            </a:r>
            <a:endParaRPr lang="el-GR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Βιταμινών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Ενζύμων, και 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Αποτελεί πηγή βιοενέργειας</a:t>
            </a:r>
            <a:endParaRPr lang="en-GB" dirty="0"/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576" y="260648"/>
            <a:ext cx="5791200" cy="90363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Γυρη μελισσων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159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="" xmlns:a16="http://schemas.microsoft.com/office/drawing/2014/main" id="{38081CA3-86EB-4954-B9FC-6ED5E8ECB3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84784"/>
            <a:ext cx="8784976" cy="48447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l-GR" dirty="0" smtClean="0"/>
              <a:t>Οι κύριες ιδιότητές της σχετίζονται με τη μεγάλη αφθονία της σε θρεπτικές ουσίες </a:t>
            </a:r>
            <a:r>
              <a:rPr lang="en-GB" dirty="0" smtClean="0"/>
              <a:t>(</a:t>
            </a:r>
            <a:r>
              <a:rPr lang="el-GR" dirty="0" smtClean="0"/>
              <a:t>αμινοξέα</a:t>
            </a:r>
            <a:r>
              <a:rPr lang="en-GB" dirty="0" smtClean="0"/>
              <a:t>, </a:t>
            </a:r>
            <a:r>
              <a:rPr lang="el-GR" dirty="0" smtClean="0"/>
              <a:t>βιταμίνες, ένζυμα κ.λπ.</a:t>
            </a:r>
            <a:r>
              <a:rPr lang="en-GB" dirty="0" smtClean="0"/>
              <a:t>)</a:t>
            </a:r>
            <a:r>
              <a:rPr lang="el-GR" dirty="0" smtClean="0"/>
              <a:t>.</a:t>
            </a:r>
            <a:endParaRPr lang="en-GB" dirty="0"/>
          </a:p>
          <a:p>
            <a:pPr algn="just"/>
            <a:r>
              <a:rPr lang="el-GR" dirty="0" smtClean="0"/>
              <a:t>Εξαιτίας των πολλών θρεπτικών συστατικών που περιέχει, χρησιμοποιήθηκε </a:t>
            </a:r>
            <a:r>
              <a:rPr lang="el-GR" dirty="0"/>
              <a:t>για πολλά χρόνια </a:t>
            </a:r>
            <a:r>
              <a:rPr lang="el-GR" dirty="0" smtClean="0"/>
              <a:t>ως «φάρμακο» ή ως «τονωτικό για την ανάπτυξη».  </a:t>
            </a:r>
            <a:r>
              <a:rPr lang="en-GB" dirty="0" smtClean="0"/>
              <a:t> </a:t>
            </a:r>
            <a:endParaRPr lang="el-GR" dirty="0" smtClean="0"/>
          </a:p>
          <a:p>
            <a:pPr algn="just"/>
            <a:r>
              <a:rPr lang="el-GR" dirty="0" smtClean="0"/>
              <a:t>Πολλές επιστημονικές μελέτες που διεξήχθησαν με την πάροδο του χρόνου, υπογραμμίζουν τα πλεονεκτήματα της κατανάλωσης της γύρης των μελισσών</a:t>
            </a:r>
            <a:r>
              <a:rPr lang="en-GB" dirty="0" smtClean="0"/>
              <a:t>:</a:t>
            </a:r>
            <a:endParaRPr lang="en-GB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Βοηθά στη φυσική τόνωση και ενισχύει την άμυνα του οργανισμού. </a:t>
            </a:r>
            <a:endParaRPr lang="en-GB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Συμβάλει στην πρόληψη και καταπολέμηση της αναιμίας.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Υποστηρίζει το νευρικό σύστημα και βοηθά στην καταπολέμηση παθήσεων των ενδοκρινών αδένων.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l-GR" dirty="0" smtClean="0"/>
              <a:t>Βοηθά στην αντιμετώπιση ασθενειών του πεπτικού συστήματος,  προβλημάτων υποβιταμίνωσης κ.λπ.</a:t>
            </a:r>
            <a:endParaRPr lang="en-GB" dirty="0"/>
          </a:p>
        </p:txBody>
      </p:sp>
      <p:sp>
        <p:nvSpPr>
          <p:cNvPr id="5" name="Nadpis 1">
            <a:extLst>
              <a:ext uri="{FF2B5EF4-FFF2-40B4-BE49-F238E27FC236}">
                <a16:creationId xmlns="" xmlns:a16="http://schemas.microsoft.com/office/drawing/2014/main" id="{907F2176-250D-4F07-BAB4-C585E1CA4A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3048" y="116632"/>
            <a:ext cx="5791200" cy="903630"/>
          </a:xfrm>
        </p:spPr>
        <p:txBody>
          <a:bodyPr>
            <a:normAutofit/>
          </a:bodyPr>
          <a:lstStyle/>
          <a:p>
            <a:pPr algn="ctr"/>
            <a:r>
              <a:rPr lang="el-GR" dirty="0" smtClean="0"/>
              <a:t>Γυρη μελισσων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650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ákladné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Základné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Základné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2934</TotalTime>
  <Words>229</Words>
  <Application>Microsoft Office PowerPoint</Application>
  <PresentationFormat>On-screen Show (4:3)</PresentationFormat>
  <Paragraphs>34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Základné</vt:lpstr>
      <vt:lpstr>Γύρη μελισσών </vt:lpstr>
      <vt:lpstr>Γυρη μελισσων </vt:lpstr>
      <vt:lpstr>Γυρη μελισσων </vt:lpstr>
      <vt:lpstr>Γυρη μελισσων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Zuzana Palková</dc:creator>
  <cp:lastModifiedBy>Marianthi Yiannakopoulou</cp:lastModifiedBy>
  <cp:revision>220</cp:revision>
  <cp:lastPrinted>2019-02-12T08:21:40Z</cp:lastPrinted>
  <dcterms:created xsi:type="dcterms:W3CDTF">2019-02-10T21:49:04Z</dcterms:created>
  <dcterms:modified xsi:type="dcterms:W3CDTF">2020-11-25T09:51:08Z</dcterms:modified>
</cp:coreProperties>
</file>