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3" r:id="rId3"/>
    <p:sldId id="271" r:id="rId4"/>
    <p:sldId id="273" r:id="rId5"/>
    <p:sldId id="272" r:id="rId6"/>
    <p:sldId id="274" r:id="rId7"/>
    <p:sldId id="275" r:id="rId8"/>
    <p:sldId id="264" r:id="rId9"/>
    <p:sldId id="276" r:id="rId10"/>
    <p:sldId id="277" r:id="rId11"/>
    <p:sldId id="265" r:id="rId12"/>
    <p:sldId id="266" r:id="rId13"/>
    <p:sldId id="267" r:id="rId14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73819" autoAdjust="0"/>
  </p:normalViewPr>
  <p:slideViewPr>
    <p:cSldViewPr>
      <p:cViewPr>
        <p:scale>
          <a:sx n="87" d="100"/>
          <a:sy n="87" d="100"/>
        </p:scale>
        <p:origin x="-222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58537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9690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450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1316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9861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9374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2614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l-G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Βασιλικός  Πολτός 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=""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err="1">
                <a:solidFill>
                  <a:srgbClr val="EF8E7B"/>
                </a:solidFill>
              </a:rPr>
              <a:t>ΜελισσοΘεραπεία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224" y="473224"/>
            <a:ext cx="6635080" cy="651520"/>
          </a:xfrm>
        </p:spPr>
        <p:txBody>
          <a:bodyPr>
            <a:normAutofit/>
          </a:bodyPr>
          <a:lstStyle/>
          <a:p>
            <a:pPr algn="ctr"/>
            <a:r>
              <a:rPr lang="el-GR" sz="3200" dirty="0"/>
              <a:t>Εσωτερικεσ χρησεισ </a:t>
            </a:r>
            <a:endParaRPr lang="en-GB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340768"/>
            <a:ext cx="8640960" cy="5040560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l-GR" dirty="0"/>
              <a:t>Για τη στοματική κοιλότητα</a:t>
            </a:r>
            <a:r>
              <a:rPr lang="en-GB" dirty="0"/>
              <a:t>: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l-GR" dirty="0"/>
              <a:t>Ο βασιλικός πολτός μπορεί να χρησιμοποιηθεί μόνος του ή σε συνδυασμό με άλλες φυσικές θεραπείες</a:t>
            </a:r>
            <a:r>
              <a:rPr lang="en-US" dirty="0"/>
              <a:t>.</a:t>
            </a:r>
            <a:endParaRPr lang="el-GR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l-GR" dirty="0"/>
              <a:t>Ακατέργαστος, ο βασιλικός πολτός μπορεί να χρησιμοποιηθεί τοπικά για τη θεραπεία προβλημάτων της στοματικής κοιλότητας, όπως π.χ. για τη θεραπεία της ουλίτιδας</a:t>
            </a:r>
            <a:r>
              <a:rPr lang="en-US" dirty="0"/>
              <a:t>.</a:t>
            </a:r>
            <a:endParaRPr lang="en-GB" dirty="0"/>
          </a:p>
          <a:p>
            <a:pPr lvl="0" algn="just"/>
            <a:endParaRPr lang="el-GR" dirty="0"/>
          </a:p>
          <a:p>
            <a:pPr lvl="0" algn="just"/>
            <a:r>
              <a:rPr lang="el-GR" dirty="0"/>
              <a:t>Για διαταραχές της λειτουργίας φάρυγγα-λάρυγγα</a:t>
            </a:r>
            <a:r>
              <a:rPr lang="en-GB" dirty="0"/>
              <a:t>: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l-GR" dirty="0"/>
              <a:t>Συστήνεται λυοφιλιωμένο σπρέι βασιλικού πολτού</a:t>
            </a:r>
            <a:r>
              <a:rPr lang="en-US" dirty="0"/>
              <a:t>.</a:t>
            </a:r>
            <a:endParaRPr lang="en-GB" dirty="0"/>
          </a:p>
          <a:p>
            <a:pPr lvl="0" algn="just"/>
            <a:endParaRPr lang="el-GR" dirty="0"/>
          </a:p>
          <a:p>
            <a:pPr lvl="0" algn="just"/>
            <a:r>
              <a:rPr lang="el-GR" dirty="0"/>
              <a:t>Για την γαστρεντερική περιοχή:</a:t>
            </a:r>
            <a:r>
              <a:rPr lang="en-GB" dirty="0"/>
              <a:t>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l-GR" dirty="0"/>
              <a:t>Ακατέργαστος, ο βασιλικός πολτός μπορεί να χρησιμοποιηθεί μόνος του ή σε συνδυασμό με μέλι, βότανα ή άλλες φυσικές θεραπείες</a:t>
            </a:r>
            <a:r>
              <a:rPr lang="en-US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1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28800"/>
            <a:ext cx="8496944" cy="4844752"/>
          </a:xfrm>
        </p:spPr>
        <p:txBody>
          <a:bodyPr>
            <a:normAutofit/>
          </a:bodyPr>
          <a:lstStyle/>
          <a:p>
            <a:pPr lvl="0" algn="just"/>
            <a:r>
              <a:rPr lang="el-GR" dirty="0"/>
              <a:t>Ως πρόσθετο ή φαρμακευτικό προϊόν</a:t>
            </a:r>
            <a:r>
              <a:rPr lang="en-GB" dirty="0"/>
              <a:t>: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l-GR" dirty="0"/>
              <a:t>Δισκία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l-GR" dirty="0"/>
              <a:t>Κάψουλες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l-GR" dirty="0"/>
              <a:t>Λυοφιλιωμένα δισκία</a:t>
            </a:r>
          </a:p>
          <a:p>
            <a:pPr lvl="0" algn="just"/>
            <a:endParaRPr lang="en-US" dirty="0"/>
          </a:p>
          <a:p>
            <a:pPr lvl="0" algn="just"/>
            <a:r>
              <a:rPr lang="el-GR" dirty="0"/>
              <a:t>Ως υποδόριες ενέσεις</a:t>
            </a:r>
            <a:r>
              <a:rPr lang="en-GB" dirty="0"/>
              <a:t>: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l-GR" dirty="0"/>
              <a:t>Βοηθά στην ενίσχυση του ανοσοποιητικού συστήματος, ειδικά για τους ηλικιωμένους.</a:t>
            </a:r>
            <a:endParaRPr lang="en-GB" dirty="0"/>
          </a:p>
        </p:txBody>
      </p:sp>
      <p:sp>
        <p:nvSpPr>
          <p:cNvPr id="6" name="Nadpis 1">
            <a:extLst>
              <a:ext uri="{FF2B5EF4-FFF2-40B4-BE49-F238E27FC236}">
                <a16:creationId xmlns=""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404664"/>
            <a:ext cx="6635080" cy="651520"/>
          </a:xfrm>
        </p:spPr>
        <p:txBody>
          <a:bodyPr>
            <a:normAutofit/>
          </a:bodyPr>
          <a:lstStyle/>
          <a:p>
            <a:pPr algn="ctr"/>
            <a:r>
              <a:rPr lang="el-GR" sz="3200" dirty="0"/>
              <a:t>Εσωτερικεσ χρησεισ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64731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28800"/>
            <a:ext cx="8640960" cy="4844752"/>
          </a:xfrm>
        </p:spPr>
        <p:txBody>
          <a:bodyPr>
            <a:normAutofit/>
          </a:bodyPr>
          <a:lstStyle/>
          <a:p>
            <a:pPr lvl="0" algn="just"/>
            <a:r>
              <a:rPr lang="el-GR" dirty="0"/>
              <a:t>Για οφθαλμικές παθήσεις</a:t>
            </a:r>
            <a:r>
              <a:rPr lang="en-GB" dirty="0"/>
              <a:t>: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l-GR" dirty="0"/>
              <a:t>Ως μοριακά μικύλλια.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l-GR" dirty="0"/>
              <a:t>Μπορεί να συνδυαστεί με φυσιολογικό ορό στα μάτια με τη χρήση ειδικής συσκευής μικροψεκασμού.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l-GR" dirty="0"/>
              <a:t>Ως αλοιφή, για παθήσεις των βλεφάρων.</a:t>
            </a:r>
            <a:endParaRPr lang="en-GB" dirty="0"/>
          </a:p>
          <a:p>
            <a:pPr lvl="0" algn="just"/>
            <a:endParaRPr lang="el-GR" dirty="0"/>
          </a:p>
          <a:p>
            <a:pPr lvl="0" algn="just"/>
            <a:r>
              <a:rPr lang="el-GR" dirty="0"/>
              <a:t>Για τόνωση και ενδυνάμωση του δέρματος με τη μορφή:</a:t>
            </a:r>
            <a:endParaRPr lang="en-GB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l-GR" dirty="0"/>
              <a:t>Κρέμας</a:t>
            </a:r>
            <a:endParaRPr lang="en-GB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l-GR" dirty="0"/>
              <a:t>Λοσιόν</a:t>
            </a:r>
            <a:endParaRPr lang="en-GB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l-GR" dirty="0"/>
              <a:t>Σαμπουάν</a:t>
            </a:r>
            <a:endParaRPr lang="en-GB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l-GR" dirty="0"/>
              <a:t>Σαπουνιού</a:t>
            </a:r>
            <a:endParaRPr lang="en-GB" dirty="0"/>
          </a:p>
        </p:txBody>
      </p:sp>
      <p:sp>
        <p:nvSpPr>
          <p:cNvPr id="5" name="Nadpis 1">
            <a:extLst>
              <a:ext uri="{FF2B5EF4-FFF2-40B4-BE49-F238E27FC236}">
                <a16:creationId xmlns=""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404664"/>
            <a:ext cx="6635080" cy="687606"/>
          </a:xfrm>
        </p:spPr>
        <p:txBody>
          <a:bodyPr>
            <a:normAutofit/>
          </a:bodyPr>
          <a:lstStyle/>
          <a:p>
            <a:pPr algn="ctr"/>
            <a:r>
              <a:rPr lang="el-GR" sz="3200" dirty="0"/>
              <a:t>Εξωτερικεσ χρησεισ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49380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12776"/>
            <a:ext cx="8640960" cy="4844752"/>
          </a:xfrm>
        </p:spPr>
        <p:txBody>
          <a:bodyPr>
            <a:normAutofit/>
          </a:bodyPr>
          <a:lstStyle/>
          <a:p>
            <a:pPr lvl="0" algn="just"/>
            <a:r>
              <a:rPr lang="el-GR" dirty="0"/>
              <a:t>Για τους ενήλικες</a:t>
            </a:r>
            <a:r>
              <a:rPr lang="en-GB" dirty="0"/>
              <a:t>: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l-GR" dirty="0"/>
              <a:t>Η ημερήσια συνιστώμενη ποσότητα είναι περίπου </a:t>
            </a:r>
            <a:r>
              <a:rPr lang="en-GB" dirty="0"/>
              <a:t>500 mg (800-1000 mg, </a:t>
            </a:r>
            <a:r>
              <a:rPr lang="el-GR" dirty="0"/>
              <a:t>εάν είναι απαραίτητο</a:t>
            </a:r>
            <a:r>
              <a:rPr lang="en-GB" dirty="0"/>
              <a:t>)</a:t>
            </a:r>
            <a:r>
              <a:rPr lang="el-GR" dirty="0"/>
              <a:t>.</a:t>
            </a:r>
            <a:endParaRPr lang="en-GB" dirty="0"/>
          </a:p>
          <a:p>
            <a:pPr lvl="0" algn="just"/>
            <a:endParaRPr lang="el-GR" dirty="0"/>
          </a:p>
          <a:p>
            <a:pPr lvl="0" algn="just"/>
            <a:r>
              <a:rPr lang="el-GR" dirty="0"/>
              <a:t>Για τα παιδιά:</a:t>
            </a:r>
            <a:endParaRPr lang="en-GB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H</a:t>
            </a:r>
            <a:r>
              <a:rPr lang="el-GR" smtClean="0"/>
              <a:t> </a:t>
            </a:r>
            <a:r>
              <a:rPr lang="el-GR" dirty="0"/>
              <a:t>δοσολογία είναι 30-50% της κανονικής δόσης των  ενηλίκων.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Για στοματική και γαστρεντερική χρήση</a:t>
            </a:r>
            <a:r>
              <a:rPr lang="en-GB" dirty="0"/>
              <a:t>: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l-GR" dirty="0"/>
              <a:t>Προτείνεται όπως ο βασιλικός πολτός τοποθετείται ακατέργαστος κάτω από τη γλώσσα, ή με τη μορφή λυοφιλιωμένων δισκίων για ευκολότερη διάλυση με το σάλιο. </a:t>
            </a:r>
            <a:endParaRPr lang="en-GB" dirty="0"/>
          </a:p>
        </p:txBody>
      </p:sp>
      <p:sp>
        <p:nvSpPr>
          <p:cNvPr id="6" name="Nadpis 1">
            <a:extLst>
              <a:ext uri="{FF2B5EF4-FFF2-40B4-BE49-F238E27FC236}">
                <a16:creationId xmlns=""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404664"/>
            <a:ext cx="6635080" cy="687606"/>
          </a:xfrm>
        </p:spPr>
        <p:txBody>
          <a:bodyPr>
            <a:normAutofit/>
          </a:bodyPr>
          <a:lstStyle/>
          <a:p>
            <a:pPr algn="ctr"/>
            <a:r>
              <a:rPr lang="el-GR" sz="3200" dirty="0"/>
              <a:t>Εξωτερικεσ χρησεισ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0319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476672"/>
            <a:ext cx="5791200" cy="687606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Βασιλικοσ πολτοσ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12776"/>
            <a:ext cx="8640960" cy="484475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l-GR" dirty="0"/>
              <a:t>Ο Βασιλικός Πολτός έχει εξαιρετικά σταθερή σύνθεση, η οποία οφείλεται στις διαφορετικές φυλές των αποικιών των μελισσών. Η σταθερότητά του βασιλικού πολτού πιθανότατα να υποδεικνύει τη γενετική σταθερότητα της αποικίας των μελισσών. Επομένως, ο βασιλικός πολτός είναι εξαιρετικά σημαντικός για τη ζωή της αποικίας των μελισσών. 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Τα κυριότερα συστατικά του βασιλικού πολτού είναι</a:t>
            </a:r>
            <a:r>
              <a:rPr lang="en-GB" dirty="0"/>
              <a:t>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/>
              <a:t>Νερό</a:t>
            </a:r>
            <a:endParaRPr lang="en-GB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/>
              <a:t>Πρωτεΐνες </a:t>
            </a:r>
            <a:endParaRPr lang="en-GB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/>
              <a:t>Σάκχαρα</a:t>
            </a:r>
            <a:endParaRPr lang="en-GB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/>
              <a:t>Λιπίδια</a:t>
            </a:r>
            <a:endParaRPr lang="en-GB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/>
              <a:t>Μεταλλικά άλατα</a:t>
            </a:r>
            <a:endParaRPr lang="en-GB" dirty="0"/>
          </a:p>
          <a:p>
            <a:pPr algn="just"/>
            <a:endParaRPr lang="en-US" b="0" dirty="0"/>
          </a:p>
          <a:p>
            <a:pPr algn="just"/>
            <a:r>
              <a:rPr lang="el-GR" b="0" dirty="0"/>
              <a:t>Το νερό αποτελεί τα 2/3 του φρέσκου βασιλικού πολτού, αλλά σε ξηρό βάρος οι πρωτεΐνες και τα σάκχαρα </a:t>
            </a:r>
            <a:r>
              <a:rPr lang="en-US" b="0" dirty="0"/>
              <a:t>(</a:t>
            </a:r>
            <a:r>
              <a:rPr lang="el-GR" b="0" dirty="0"/>
              <a:t>κυρίως η φρουκτόζη και η γλυκόζη) υπερτερούν κατά πολύ.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36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752600"/>
            <a:ext cx="8640960" cy="4844752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Συνολικά 29 αμινοξέα και παράγωγά τους έχουν ταυτοποιηθεί στον βασιλικό πολτό, τα πιο σημαντικά εκ των οποίων είναι το ασπαρτικό και το γλουταμινικό οξύ. </a:t>
            </a:r>
          </a:p>
          <a:p>
            <a:pPr algn="just"/>
            <a:r>
              <a:rPr lang="el-GR" dirty="0"/>
              <a:t>Όλα τα απαραίτητα αμινοξέα για το ανθρώπινο σώμα υπάρχουν στη σύνθεση του βασιλικού πολτού. </a:t>
            </a:r>
            <a:endParaRPr lang="en-GB" dirty="0"/>
          </a:p>
          <a:p>
            <a:pPr algn="just"/>
            <a:r>
              <a:rPr lang="el-GR" dirty="0"/>
              <a:t>Μια άλλη πολύ σημαντική ουσία που υπάρχει στον βασιλικό πολτό, είναι το 10-υδροξυ-δεκενοϊκό οξύ, η συγκέντρωση του οποίου είναι μια καλή ένδειξη της επικύρωσης της ποιότητας του βασιλικού πολτού. </a:t>
            </a:r>
          </a:p>
          <a:p>
            <a:pPr algn="just"/>
            <a:r>
              <a:rPr lang="el-GR" dirty="0"/>
              <a:t>Η εν λόγω συγκέντρωση θα πρέπει να είναι σε ποσοστό μεγαλύτερο του 1,8% του ξηρού βάρους του βασιλικού πολτού. </a:t>
            </a:r>
          </a:p>
        </p:txBody>
      </p:sp>
      <p:sp>
        <p:nvSpPr>
          <p:cNvPr id="5" name="Nadpis 1">
            <a:extLst>
              <a:ext uri="{FF2B5EF4-FFF2-40B4-BE49-F238E27FC236}">
                <a16:creationId xmlns=""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476672"/>
            <a:ext cx="5791200" cy="687606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Βασιλικοσ πολτοσ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487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5184576"/>
          </a:xfrm>
        </p:spPr>
        <p:txBody>
          <a:bodyPr>
            <a:normAutofit/>
          </a:bodyPr>
          <a:lstStyle/>
          <a:p>
            <a:pPr algn="just"/>
            <a:r>
              <a:rPr lang="el-GR" sz="2400" b="0" dirty="0"/>
              <a:t>Πρόκειται για μια σύνθετη ουσία που παράγεται από ειδικούς αδένες του φάρυγγα των εργατριών μελισσών</a:t>
            </a:r>
            <a:r>
              <a:rPr lang="en-US" sz="2400" b="0" dirty="0"/>
              <a:t>,</a:t>
            </a:r>
            <a:r>
              <a:rPr lang="el-GR" sz="2400" b="0" dirty="0"/>
              <a:t> ως τροφή που προορίζεται για τη βασίλισσα της κυψέλης (μέλισσα βασίλισσα). </a:t>
            </a:r>
          </a:p>
          <a:p>
            <a:pPr algn="just"/>
            <a:endParaRPr lang="el-GR" sz="2400" b="0" dirty="0"/>
          </a:p>
          <a:p>
            <a:pPr algn="just"/>
            <a:r>
              <a:rPr lang="el-GR" sz="2400" b="0" dirty="0"/>
              <a:t>Η συγκέντρωση των θρεπτικών συστατικών του βασιλικού πολτού επιτρέπει στη βασίλισσα να επιβιώσει περισσότερο από 5 χρόνια, ενώ η μέση διάρκεια ζωής μιας εργάτριας μέλισσας είναι μόνο </a:t>
            </a:r>
            <a:r>
              <a:rPr lang="en-US" sz="2400" b="0" dirty="0"/>
              <a:t>2</a:t>
            </a:r>
            <a:r>
              <a:rPr lang="el-GR" sz="2400" b="0" dirty="0"/>
              <a:t>-4 μήνες. </a:t>
            </a:r>
          </a:p>
          <a:p>
            <a:pPr algn="just"/>
            <a:endParaRPr lang="el-GR" sz="2400" b="0" dirty="0"/>
          </a:p>
          <a:p>
            <a:pPr algn="just"/>
            <a:r>
              <a:rPr lang="el-GR" sz="2400" b="0" dirty="0"/>
              <a:t>Η σύνθεση του βασιλικού πολτού είναι τόσο θρεπτική, που η βασίλισσα δύναται να γεννάει 2.000-3.000 αυγά την ημέρα. </a:t>
            </a:r>
            <a:endParaRPr lang="en-GB" sz="2400" b="0" dirty="0"/>
          </a:p>
        </p:txBody>
      </p:sp>
      <p:sp>
        <p:nvSpPr>
          <p:cNvPr id="5" name="Nadpis 1">
            <a:extLst>
              <a:ext uri="{FF2B5EF4-FFF2-40B4-BE49-F238E27FC236}">
                <a16:creationId xmlns=""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476672"/>
            <a:ext cx="5791200" cy="687606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Βασιλικοσ πολτοσ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937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844752"/>
          </a:xfrm>
        </p:spPr>
        <p:txBody>
          <a:bodyPr>
            <a:normAutofit/>
          </a:bodyPr>
          <a:lstStyle/>
          <a:p>
            <a:r>
              <a:rPr lang="el-GR" sz="2800" dirty="0"/>
              <a:t>Ενδείξεις για τη χρήση του βασιλικού πολτού</a:t>
            </a:r>
            <a:r>
              <a:rPr lang="en-GB" sz="2800" dirty="0"/>
              <a:t>: </a:t>
            </a:r>
          </a:p>
        </p:txBody>
      </p:sp>
      <p:graphicFrame>
        <p:nvGraphicFramePr>
          <p:cNvPr id="4" name="Tabuľka 4">
            <a:extLst>
              <a:ext uri="{FF2B5EF4-FFF2-40B4-BE49-F238E27FC236}">
                <a16:creationId xmlns="" xmlns:a16="http://schemas.microsoft.com/office/drawing/2014/main" id="{E91ED13B-49B5-4FB0-8B5C-22958BB187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911440"/>
              </p:ext>
            </p:extLst>
          </p:nvPr>
        </p:nvGraphicFramePr>
        <p:xfrm>
          <a:off x="179512" y="2420888"/>
          <a:ext cx="8507288" cy="396044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4399917">
                  <a:extLst>
                    <a:ext uri="{9D8B030D-6E8A-4147-A177-3AD203B41FA5}">
                      <a16:colId xmlns="" xmlns:a16="http://schemas.microsoft.com/office/drawing/2014/main" val="979359776"/>
                    </a:ext>
                  </a:extLst>
                </a:gridCol>
                <a:gridCol w="4107371">
                  <a:extLst>
                    <a:ext uri="{9D8B030D-6E8A-4147-A177-3AD203B41FA5}">
                      <a16:colId xmlns="" xmlns:a16="http://schemas.microsoft.com/office/drawing/2014/main" val="351212788"/>
                    </a:ext>
                  </a:extLst>
                </a:gridCol>
              </a:tblGrid>
              <a:tr h="3960440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400" dirty="0"/>
                        <a:t>Διατροφικές και μεταβολικές διαταραχές </a:t>
                      </a:r>
                      <a:endParaRPr lang="en-GB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400" dirty="0"/>
                        <a:t>Παθήσεις του αίματος</a:t>
                      </a:r>
                      <a:endParaRPr lang="en-GB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400" dirty="0"/>
                        <a:t>Καρδιαγγειακές παθήσεις</a:t>
                      </a:r>
                      <a:endParaRPr lang="en-GB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400" dirty="0"/>
                        <a:t>Παθήσεις</a:t>
                      </a:r>
                      <a:r>
                        <a:rPr lang="el-GR" sz="2400" baseline="0" dirty="0"/>
                        <a:t> των πνευμόνων</a:t>
                      </a:r>
                      <a:endParaRPr lang="en-US" sz="2400" baseline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400"/>
                        <a:t>Ωτορινολαρυγγολογία</a:t>
                      </a:r>
                      <a:endParaRPr lang="el-GR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400" dirty="0"/>
                        <a:t>Στοματολογία</a:t>
                      </a:r>
                      <a:endParaRPr lang="en-GB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Ενίσχυση</a:t>
                      </a:r>
                      <a:r>
                        <a:rPr lang="el-GR" sz="2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ανοσοποιητικού συστήματος</a:t>
                      </a:r>
                      <a:endParaRPr lang="en-GB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sz="2400" dirty="0"/>
                        <a:t>Διαβήτης</a:t>
                      </a:r>
                      <a:endParaRPr lang="en-GB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400" dirty="0"/>
                        <a:t>Παθήσεις των νεφρών</a:t>
                      </a:r>
                      <a:endParaRPr lang="en-GB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400" dirty="0"/>
                        <a:t>Ρευματολογία </a:t>
                      </a:r>
                      <a:endParaRPr lang="en-GB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400" dirty="0"/>
                        <a:t>Ενδοκρινολογία</a:t>
                      </a:r>
                      <a:endParaRPr lang="en-GB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400" dirty="0"/>
                        <a:t>Παθήσεις των επινεφριδίων</a:t>
                      </a:r>
                      <a:endParaRPr lang="en-GB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400" dirty="0"/>
                        <a:t>Μεταδοτικές</a:t>
                      </a:r>
                      <a:r>
                        <a:rPr lang="el-GR" sz="2400" baseline="0" dirty="0"/>
                        <a:t> ασθένειες </a:t>
                      </a:r>
                      <a:endParaRPr lang="en-GB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400" dirty="0"/>
                        <a:t>Παιδιατρική</a:t>
                      </a:r>
                      <a:endParaRPr lang="en-GB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400" dirty="0"/>
                        <a:t>Ογκολογία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61661451"/>
                  </a:ext>
                </a:extLst>
              </a:tr>
            </a:tbl>
          </a:graphicData>
        </a:graphic>
      </p:graphicFrame>
      <p:sp>
        <p:nvSpPr>
          <p:cNvPr id="6" name="Nadpis 1">
            <a:extLst>
              <a:ext uri="{FF2B5EF4-FFF2-40B4-BE49-F238E27FC236}">
                <a16:creationId xmlns=""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476672"/>
            <a:ext cx="5791200" cy="687606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Βασιλικοσ πολτοσ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455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l-G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Θεραπευτικές και Ευεργετικές Ιδιότητες του Βασιλικού Πολτού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=""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err="1">
                <a:solidFill>
                  <a:srgbClr val="EF8E7B"/>
                </a:solidFill>
              </a:rPr>
              <a:t>ΜελισσοΘεραπεία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51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85192"/>
            <a:ext cx="5791200" cy="1371600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Θεραπευτικεσ και ευεργετικεσ ιδιοτητεσ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484784"/>
            <a:ext cx="8640960" cy="4752528"/>
          </a:xfrm>
        </p:spPr>
        <p:txBody>
          <a:bodyPr>
            <a:normAutofit lnSpcReduction="10000"/>
          </a:bodyPr>
          <a:lstStyle/>
          <a:p>
            <a:endParaRPr lang="el-GR" dirty="0"/>
          </a:p>
          <a:p>
            <a:pPr algn="just"/>
            <a:r>
              <a:rPr lang="el-GR" dirty="0"/>
              <a:t>Ο βασιλικός πολτός έχει ευεργετικά αποτελέσματα για το ήπαρ (συκώτι)</a:t>
            </a:r>
            <a:r>
              <a:rPr lang="en-GB" dirty="0"/>
              <a:t>:</a:t>
            </a:r>
          </a:p>
          <a:p>
            <a:pPr marL="800100" lvl="1" indent="-342900" algn="just"/>
            <a:r>
              <a:rPr lang="el-GR" dirty="0"/>
              <a:t>Μειώνει το βάρος του ήπατος και βελτιώνει τη δομή και τις λειτουργίες του.</a:t>
            </a:r>
          </a:p>
          <a:p>
            <a:pPr marL="800100" lvl="1" indent="-342900" algn="just"/>
            <a:r>
              <a:rPr lang="el-GR" dirty="0"/>
              <a:t>Αυξάνει τα επίπεδα της αλβουμίνης/σφαιρίνης στο αίμα, έχοντας πολύ σημαντική επίδραση στη θεραπεία ηπατικών παθήσεων και ιδιαίτερα της ηπατίτιδας.</a:t>
            </a:r>
          </a:p>
          <a:p>
            <a:pPr marL="800100" lvl="1" indent="-342900" algn="just"/>
            <a:r>
              <a:rPr lang="el-GR" dirty="0"/>
              <a:t>Συμβάλλει στον υγιή πολλαπλασιασμό των κυττάρων του ήπατος.</a:t>
            </a:r>
          </a:p>
          <a:p>
            <a:pPr lvl="0" algn="just"/>
            <a:endParaRPr lang="el-GR" dirty="0"/>
          </a:p>
          <a:p>
            <a:pPr lvl="0" algn="just"/>
            <a:r>
              <a:rPr lang="el-GR" dirty="0"/>
              <a:t>Ο βασιλικός πολτός έχει ευεργετικά αποτελέσματα για τους ιστούς του ήπατος και του μυοκαρδίου</a:t>
            </a:r>
            <a:r>
              <a:rPr lang="en-GB" dirty="0"/>
              <a:t>:</a:t>
            </a:r>
          </a:p>
          <a:p>
            <a:pPr marL="800100" lvl="1" indent="-342900" algn="just"/>
            <a:r>
              <a:rPr lang="el-GR" dirty="0"/>
              <a:t>Αυξάνει την κατανάλωση οξυγόνου.</a:t>
            </a:r>
          </a:p>
          <a:p>
            <a:pPr marL="800100" lvl="1" indent="-342900" algn="just"/>
            <a:r>
              <a:rPr lang="el-GR" dirty="0"/>
              <a:t>Βελτιώνει τη δομή και την ενέργεια των ιστών.</a:t>
            </a:r>
          </a:p>
          <a:p>
            <a:pPr lvl="1" indent="0" algn="just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193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752600"/>
            <a:ext cx="8712968" cy="4844752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Ο βασιλικός πολτός συμβάλει στην επούλωση των φλεγμονών</a:t>
            </a:r>
            <a:r>
              <a:rPr lang="en-GB" dirty="0"/>
              <a:t>:</a:t>
            </a:r>
          </a:p>
          <a:p>
            <a:pPr marL="800100" lvl="1" indent="-342900" algn="just"/>
            <a:r>
              <a:rPr lang="el-GR" b="0" dirty="0"/>
              <a:t>Διεγείρει και επιταχύνει την εξέλιξη της ασηπτικής φλεγμονώδους διαδικασίας.</a:t>
            </a:r>
          </a:p>
          <a:p>
            <a:pPr marL="800100" lvl="1" indent="-342900"/>
            <a:r>
              <a:rPr lang="el-GR" b="0" dirty="0"/>
              <a:t>Βοηθά στην επούλωση των ερεθισμένων ιστών.</a:t>
            </a:r>
          </a:p>
          <a:p>
            <a:pPr algn="just"/>
            <a:r>
              <a:rPr lang="el-GR" dirty="0"/>
              <a:t> </a:t>
            </a:r>
          </a:p>
          <a:p>
            <a:pPr algn="just"/>
            <a:r>
              <a:rPr lang="el-GR" dirty="0"/>
              <a:t>Ο βασιλικός πολτός έχει ευεργετικά αποτελέσματα στο καρδιαγγειακό σύστημα</a:t>
            </a:r>
            <a:r>
              <a:rPr lang="en-GB" dirty="0"/>
              <a:t>:</a:t>
            </a:r>
          </a:p>
          <a:p>
            <a:pPr marL="800100" lvl="1" indent="-342900" algn="just"/>
            <a:r>
              <a:rPr lang="el-GR" b="0" dirty="0"/>
              <a:t>Μειώνει την αθηροσκλήρωση των αρτηριών.</a:t>
            </a:r>
          </a:p>
          <a:p>
            <a:pPr marL="800100" lvl="1" indent="-342900" algn="just"/>
            <a:r>
              <a:rPr lang="el-GR" dirty="0"/>
              <a:t>Είναι </a:t>
            </a:r>
            <a:r>
              <a:rPr lang="el-GR" b="0" dirty="0"/>
              <a:t>γνωστός ως φυσικό προϊόν που συμβάλλει στη μακροζωία, η οποία σχετίζεται άμεσα με την υγεία.</a:t>
            </a:r>
            <a:endParaRPr lang="en-GB" b="0" dirty="0"/>
          </a:p>
        </p:txBody>
      </p:sp>
      <p:sp>
        <p:nvSpPr>
          <p:cNvPr id="5" name="Nadpis 1">
            <a:extLst>
              <a:ext uri="{FF2B5EF4-FFF2-40B4-BE49-F238E27FC236}">
                <a16:creationId xmlns=""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113184"/>
            <a:ext cx="5791200" cy="1371600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Θεραπευτικεσ και ευεργετικεσ ιδιοτητεσ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046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l-G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Montserrat"/>
              </a:rPr>
              <a:t>Χρήσεις του Βασιλικού Πολτού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=""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err="1">
                <a:solidFill>
                  <a:srgbClr val="EF8E7B"/>
                </a:solidFill>
              </a:rPr>
              <a:t>ΜελισσοΘεραπεία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87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2491</TotalTime>
  <Words>657</Words>
  <Application>Microsoft Office PowerPoint</Application>
  <PresentationFormat>On-screen Show (4:3)</PresentationFormat>
  <Paragraphs>123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Základné</vt:lpstr>
      <vt:lpstr>Βασιλικός  Πολτός </vt:lpstr>
      <vt:lpstr>Βασιλικοσ πολτοσ</vt:lpstr>
      <vt:lpstr>Βασιλικοσ πολτοσ</vt:lpstr>
      <vt:lpstr>Βασιλικοσ πολτοσ</vt:lpstr>
      <vt:lpstr>Βασιλικοσ πολτοσ</vt:lpstr>
      <vt:lpstr>Θεραπευτικές και Ευεργετικές Ιδιότητες του Βασιλικού Πολτού</vt:lpstr>
      <vt:lpstr>Θεραπευτικεσ και ευεργετικεσ ιδιοτητεσ</vt:lpstr>
      <vt:lpstr>Θεραπευτικεσ και ευεργετικεσ ιδιοτητεσ</vt:lpstr>
      <vt:lpstr>Χρήσεις του Βασιλικού Πολτού</vt:lpstr>
      <vt:lpstr>Εσωτερικεσ χρησεισ </vt:lpstr>
      <vt:lpstr>Εσωτερικεσ χρησεισ </vt:lpstr>
      <vt:lpstr>Εξωτερικεσ χρησεισ</vt:lpstr>
      <vt:lpstr>Εξωτερικεσ χρησεισ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Marianthi Yiannakopoulou</cp:lastModifiedBy>
  <cp:revision>238</cp:revision>
  <cp:lastPrinted>2019-02-12T08:21:40Z</cp:lastPrinted>
  <dcterms:created xsi:type="dcterms:W3CDTF">2019-02-10T21:49:04Z</dcterms:created>
  <dcterms:modified xsi:type="dcterms:W3CDTF">2020-11-25T09:54:55Z</dcterms:modified>
</cp:coreProperties>
</file>