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15"/>
  </p:notesMasterIdLst>
  <p:handoutMasterIdLst>
    <p:handoutMasterId r:id="rId16"/>
  </p:handoutMasterIdLst>
  <p:sldIdLst>
    <p:sldId id="256" r:id="rId2"/>
    <p:sldId id="263" r:id="rId3"/>
    <p:sldId id="264" r:id="rId4"/>
    <p:sldId id="265" r:id="rId5"/>
    <p:sldId id="266" r:id="rId6"/>
    <p:sldId id="267" r:id="rId7"/>
    <p:sldId id="268" r:id="rId8"/>
    <p:sldId id="269" r:id="rId9"/>
    <p:sldId id="270" r:id="rId10"/>
    <p:sldId id="271" r:id="rId11"/>
    <p:sldId id="272" r:id="rId12"/>
    <p:sldId id="273" r:id="rId13"/>
    <p:sldId id="274" r:id="rId14"/>
  </p:sldIdLst>
  <p:sldSz cx="9144000" cy="6858000" type="screen4x3"/>
  <p:notesSz cx="7315200" cy="96012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F8E7B"/>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78" autoAdjust="0"/>
    <p:restoredTop sz="73819" autoAdjust="0"/>
  </p:normalViewPr>
  <p:slideViewPr>
    <p:cSldViewPr>
      <p:cViewPr varScale="1">
        <p:scale>
          <a:sx n="77" d="100"/>
          <a:sy n="77" d="100"/>
        </p:scale>
        <p:origin x="348" y="7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9" d="100"/>
          <a:sy n="79" d="100"/>
        </p:scale>
        <p:origin x="3180"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0"/>
            <a:ext cx="3169920" cy="481728"/>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sz="quarter" idx="1"/>
          </p:nvPr>
        </p:nvSpPr>
        <p:spPr>
          <a:xfrm>
            <a:off x="4143587" y="0"/>
            <a:ext cx="3169920" cy="481728"/>
          </a:xfrm>
          <a:prstGeom prst="rect">
            <a:avLst/>
          </a:prstGeom>
        </p:spPr>
        <p:txBody>
          <a:bodyPr vert="horz" lIns="91440" tIns="45720" rIns="91440" bIns="45720" rtlCol="0"/>
          <a:lstStyle>
            <a:lvl1pPr algn="r">
              <a:defRPr sz="1200"/>
            </a:lvl1pPr>
          </a:lstStyle>
          <a:p>
            <a:fld id="{1372E2F8-8C27-4303-A77C-E724F5C8016B}" type="datetimeFigureOut">
              <a:rPr lang="sk-SK" smtClean="0"/>
              <a:pPr/>
              <a:t>12. 10. 2020</a:t>
            </a:fld>
            <a:endParaRPr lang="sk-SK"/>
          </a:p>
        </p:txBody>
      </p:sp>
      <p:sp>
        <p:nvSpPr>
          <p:cNvPr id="4" name="Zástupný symbol päty 3"/>
          <p:cNvSpPr>
            <a:spLocks noGrp="1"/>
          </p:cNvSpPr>
          <p:nvPr>
            <p:ph type="ftr" sz="quarter" idx="2"/>
          </p:nvPr>
        </p:nvSpPr>
        <p:spPr>
          <a:xfrm>
            <a:off x="0" y="9119474"/>
            <a:ext cx="3169920" cy="481727"/>
          </a:xfrm>
          <a:prstGeom prst="rect">
            <a:avLst/>
          </a:prstGeom>
        </p:spPr>
        <p:txBody>
          <a:bodyPr vert="horz" lIns="91440" tIns="45720" rIns="91440" bIns="45720" rtlCol="0" anchor="b"/>
          <a:lstStyle>
            <a:lvl1pPr algn="l">
              <a:defRPr sz="1200"/>
            </a:lvl1pPr>
          </a:lstStyle>
          <a:p>
            <a:endParaRPr lang="sk-SK"/>
          </a:p>
        </p:txBody>
      </p:sp>
      <p:sp>
        <p:nvSpPr>
          <p:cNvPr id="5" name="Zástupný symbol čísla snímky 4"/>
          <p:cNvSpPr>
            <a:spLocks noGrp="1"/>
          </p:cNvSpPr>
          <p:nvPr>
            <p:ph type="sldNum" sz="quarter" idx="3"/>
          </p:nvPr>
        </p:nvSpPr>
        <p:spPr>
          <a:xfrm>
            <a:off x="4143587" y="9119474"/>
            <a:ext cx="3169920" cy="481727"/>
          </a:xfrm>
          <a:prstGeom prst="rect">
            <a:avLst/>
          </a:prstGeom>
        </p:spPr>
        <p:txBody>
          <a:bodyPr vert="horz" lIns="91440" tIns="45720" rIns="91440" bIns="45720" rtlCol="0" anchor="b"/>
          <a:lstStyle>
            <a:lvl1pPr algn="r">
              <a:defRPr sz="1200"/>
            </a:lvl1pPr>
          </a:lstStyle>
          <a:p>
            <a:fld id="{657CD2E3-5BDB-44FE-995E-F2DCFA948423}" type="slidenum">
              <a:rPr lang="sk-SK" smtClean="0"/>
              <a:pPr/>
              <a:t>‹#›</a:t>
            </a:fld>
            <a:endParaRPr lang="sk-SK"/>
          </a:p>
        </p:txBody>
      </p:sp>
    </p:spTree>
    <p:extLst>
      <p:ext uri="{BB962C8B-B14F-4D97-AF65-F5344CB8AC3E}">
        <p14:creationId xmlns:p14="http://schemas.microsoft.com/office/powerpoint/2010/main" val="10080553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hlavičky 1"/>
          <p:cNvSpPr>
            <a:spLocks noGrp="1"/>
          </p:cNvSpPr>
          <p:nvPr>
            <p:ph type="hdr" sz="quarter"/>
          </p:nvPr>
        </p:nvSpPr>
        <p:spPr>
          <a:xfrm>
            <a:off x="0" y="1"/>
            <a:ext cx="3169920" cy="480060"/>
          </a:xfrm>
          <a:prstGeom prst="rect">
            <a:avLst/>
          </a:prstGeom>
        </p:spPr>
        <p:txBody>
          <a:bodyPr vert="horz" lIns="91440" tIns="45720" rIns="91440" bIns="45720" rtlCol="0"/>
          <a:lstStyle>
            <a:lvl1pPr algn="l">
              <a:defRPr sz="1200"/>
            </a:lvl1pPr>
          </a:lstStyle>
          <a:p>
            <a:endParaRPr lang="sk-SK"/>
          </a:p>
        </p:txBody>
      </p:sp>
      <p:sp>
        <p:nvSpPr>
          <p:cNvPr id="3" name="Zástupný symbol dátumu 2"/>
          <p:cNvSpPr>
            <a:spLocks noGrp="1"/>
          </p:cNvSpPr>
          <p:nvPr>
            <p:ph type="dt" idx="1"/>
          </p:nvPr>
        </p:nvSpPr>
        <p:spPr>
          <a:xfrm>
            <a:off x="4143587" y="1"/>
            <a:ext cx="3169920" cy="480060"/>
          </a:xfrm>
          <a:prstGeom prst="rect">
            <a:avLst/>
          </a:prstGeom>
        </p:spPr>
        <p:txBody>
          <a:bodyPr vert="horz" lIns="91440" tIns="45720" rIns="91440" bIns="45720" rtlCol="0"/>
          <a:lstStyle>
            <a:lvl1pPr algn="r">
              <a:defRPr sz="1200"/>
            </a:lvl1pPr>
          </a:lstStyle>
          <a:p>
            <a:fld id="{1F5F3F0D-312C-4AED-8EB4-1582FE5784D7}" type="datetimeFigureOut">
              <a:rPr lang="sk-SK" smtClean="0"/>
              <a:pPr/>
              <a:t>12. 10. 2020</a:t>
            </a:fld>
            <a:endParaRPr lang="sk-SK"/>
          </a:p>
        </p:txBody>
      </p:sp>
      <p:sp>
        <p:nvSpPr>
          <p:cNvPr id="4" name="Zástupný symbol obrazu snímky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sk-SK"/>
          </a:p>
        </p:txBody>
      </p:sp>
      <p:sp>
        <p:nvSpPr>
          <p:cNvPr id="5" name="Zástupný symbol poznámok 4"/>
          <p:cNvSpPr>
            <a:spLocks noGrp="1"/>
          </p:cNvSpPr>
          <p:nvPr>
            <p:ph type="body" sz="quarter" idx="3"/>
          </p:nvPr>
        </p:nvSpPr>
        <p:spPr>
          <a:xfrm>
            <a:off x="731521" y="4560570"/>
            <a:ext cx="5852160" cy="4320540"/>
          </a:xfrm>
          <a:prstGeom prst="rect">
            <a:avLst/>
          </a:prstGeom>
        </p:spPr>
        <p:txBody>
          <a:bodyPr vert="horz" lIns="91440" tIns="45720" rIns="91440" bIns="45720" rtlCol="0"/>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p>
        </p:txBody>
      </p:sp>
      <p:sp>
        <p:nvSpPr>
          <p:cNvPr id="6" name="Zástupný symbol päty 5"/>
          <p:cNvSpPr>
            <a:spLocks noGrp="1"/>
          </p:cNvSpPr>
          <p:nvPr>
            <p:ph type="ftr" sz="quarter" idx="4"/>
          </p:nvPr>
        </p:nvSpPr>
        <p:spPr>
          <a:xfrm>
            <a:off x="0" y="9119474"/>
            <a:ext cx="3169920" cy="480060"/>
          </a:xfrm>
          <a:prstGeom prst="rect">
            <a:avLst/>
          </a:prstGeom>
        </p:spPr>
        <p:txBody>
          <a:bodyPr vert="horz" lIns="91440" tIns="45720" rIns="91440" bIns="45720" rtlCol="0" anchor="b"/>
          <a:lstStyle>
            <a:lvl1pPr algn="l">
              <a:defRPr sz="1200"/>
            </a:lvl1pPr>
          </a:lstStyle>
          <a:p>
            <a:endParaRPr lang="sk-SK"/>
          </a:p>
        </p:txBody>
      </p:sp>
      <p:sp>
        <p:nvSpPr>
          <p:cNvPr id="7" name="Zástupný symbol čísla snímky 6"/>
          <p:cNvSpPr>
            <a:spLocks noGrp="1"/>
          </p:cNvSpPr>
          <p:nvPr>
            <p:ph type="sldNum" sz="quarter" idx="5"/>
          </p:nvPr>
        </p:nvSpPr>
        <p:spPr>
          <a:xfrm>
            <a:off x="4143587" y="9119474"/>
            <a:ext cx="3169920" cy="480060"/>
          </a:xfrm>
          <a:prstGeom prst="rect">
            <a:avLst/>
          </a:prstGeom>
        </p:spPr>
        <p:txBody>
          <a:bodyPr vert="horz" lIns="91440" tIns="45720" rIns="91440" bIns="45720" rtlCol="0" anchor="b"/>
          <a:lstStyle>
            <a:lvl1pPr algn="r">
              <a:defRPr sz="1200"/>
            </a:lvl1pPr>
          </a:lstStyle>
          <a:p>
            <a:fld id="{4314993F-1191-4E28-A105-C8612743DD3B}" type="slidenum">
              <a:rPr lang="sk-SK" smtClean="0"/>
              <a:pPr/>
              <a:t>‹#›</a:t>
            </a:fld>
            <a:endParaRPr lang="sk-SK"/>
          </a:p>
        </p:txBody>
      </p:sp>
    </p:spTree>
    <p:extLst>
      <p:ext uri="{BB962C8B-B14F-4D97-AF65-F5344CB8AC3E}">
        <p14:creationId xmlns:p14="http://schemas.microsoft.com/office/powerpoint/2010/main" val="1828910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10</a:t>
            </a:fld>
            <a:endParaRPr lang="sk-SK"/>
          </a:p>
        </p:txBody>
      </p:sp>
    </p:spTree>
    <p:extLst>
      <p:ext uri="{BB962C8B-B14F-4D97-AF65-F5344CB8AC3E}">
        <p14:creationId xmlns:p14="http://schemas.microsoft.com/office/powerpoint/2010/main" val="2131982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11</a:t>
            </a:fld>
            <a:endParaRPr lang="sk-SK"/>
          </a:p>
        </p:txBody>
      </p:sp>
    </p:spTree>
    <p:extLst>
      <p:ext uri="{BB962C8B-B14F-4D97-AF65-F5344CB8AC3E}">
        <p14:creationId xmlns:p14="http://schemas.microsoft.com/office/powerpoint/2010/main" val="27856432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12</a:t>
            </a:fld>
            <a:endParaRPr lang="sk-SK"/>
          </a:p>
        </p:txBody>
      </p:sp>
    </p:spTree>
    <p:extLst>
      <p:ext uri="{BB962C8B-B14F-4D97-AF65-F5344CB8AC3E}">
        <p14:creationId xmlns:p14="http://schemas.microsoft.com/office/powerpoint/2010/main" val="40584019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13</a:t>
            </a:fld>
            <a:endParaRPr lang="sk-SK"/>
          </a:p>
        </p:txBody>
      </p:sp>
    </p:spTree>
    <p:extLst>
      <p:ext uri="{BB962C8B-B14F-4D97-AF65-F5344CB8AC3E}">
        <p14:creationId xmlns:p14="http://schemas.microsoft.com/office/powerpoint/2010/main" val="3214144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2</a:t>
            </a:fld>
            <a:endParaRPr lang="sk-SK"/>
          </a:p>
        </p:txBody>
      </p:sp>
    </p:spTree>
    <p:extLst>
      <p:ext uri="{BB962C8B-B14F-4D97-AF65-F5344CB8AC3E}">
        <p14:creationId xmlns:p14="http://schemas.microsoft.com/office/powerpoint/2010/main" val="5538588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lvl="0"/>
            <a:r>
              <a:rPr lang="en-GB" sz="1200" b="1" kern="1200" dirty="0">
                <a:solidFill>
                  <a:schemeClr val="tx1"/>
                </a:solidFill>
                <a:effectLst/>
                <a:latin typeface="+mn-lt"/>
                <a:ea typeface="+mn-ea"/>
                <a:cs typeface="+mn-cs"/>
              </a:rPr>
              <a:t>Locust honey</a:t>
            </a:r>
            <a:r>
              <a:rPr lang="en-GB" sz="1200" kern="1200" dirty="0">
                <a:solidFill>
                  <a:schemeClr val="tx1"/>
                </a:solidFill>
                <a:effectLst/>
                <a:latin typeface="+mn-lt"/>
                <a:ea typeface="+mn-ea"/>
                <a:cs typeface="+mn-cs"/>
              </a:rPr>
              <a:t> – is transparent immediately after harvest, but its colour will depend on the honeycombs in which it was made. Thus, it can have shades of pale yellow or light yellow. Locust honey has a nice taste, it is a viscous fluid, and gives no sign of crystallization when fresh. It has a soothing effect on coughing, locust honey is antiseptic, it is useful in treating fatigue and also in the treatment of neurosis.</a:t>
            </a:r>
          </a:p>
          <a:p>
            <a:pPr lvl="0"/>
            <a:r>
              <a:rPr lang="en-GB" sz="1200" b="1" kern="1200" dirty="0">
                <a:solidFill>
                  <a:schemeClr val="tx1"/>
                </a:solidFill>
                <a:effectLst/>
                <a:latin typeface="+mn-lt"/>
                <a:ea typeface="+mn-ea"/>
                <a:cs typeface="+mn-cs"/>
              </a:rPr>
              <a:t>Coriander honey </a:t>
            </a:r>
            <a:r>
              <a:rPr lang="en-GB" sz="1200" kern="1200" dirty="0">
                <a:solidFill>
                  <a:schemeClr val="tx1"/>
                </a:solidFill>
                <a:effectLst/>
                <a:latin typeface="+mn-lt"/>
                <a:ea typeface="+mn-ea"/>
                <a:cs typeface="+mn-cs"/>
              </a:rPr>
              <a:t>– it has a reddish colour, a strong flavour and scent. It has beneficial effects on treating ulcer and hyperacid gastritis. Coriander honey also protects the liver and it helps treating constipation, bloating and indigestions. </a:t>
            </a:r>
          </a:p>
          <a:p>
            <a:pPr lvl="0"/>
            <a:r>
              <a:rPr lang="en-GB" sz="1200" b="1" kern="1200" dirty="0">
                <a:solidFill>
                  <a:schemeClr val="tx1"/>
                </a:solidFill>
                <a:effectLst/>
                <a:latin typeface="+mn-lt"/>
                <a:ea typeface="+mn-ea"/>
                <a:cs typeface="+mn-cs"/>
              </a:rPr>
              <a:t>Conifer honey</a:t>
            </a:r>
            <a:r>
              <a:rPr lang="en-GB" sz="1200" kern="1200" dirty="0">
                <a:solidFill>
                  <a:schemeClr val="tx1"/>
                </a:solidFill>
                <a:effectLst/>
                <a:latin typeface="+mn-lt"/>
                <a:ea typeface="+mn-ea"/>
                <a:cs typeface="+mn-cs"/>
              </a:rPr>
              <a:t> – it has exceptional properties on the lungs and respiratory system, benefiting from the anti-infective and antitussives properties.</a:t>
            </a:r>
          </a:p>
          <a:p>
            <a:pPr lvl="0"/>
            <a:r>
              <a:rPr lang="en-GB" sz="1200" b="1" kern="1200" dirty="0">
                <a:solidFill>
                  <a:schemeClr val="tx1"/>
                </a:solidFill>
                <a:effectLst/>
                <a:latin typeface="+mn-lt"/>
                <a:ea typeface="+mn-ea"/>
                <a:cs typeface="+mn-cs"/>
              </a:rPr>
              <a:t>Mint honey</a:t>
            </a:r>
            <a:r>
              <a:rPr lang="en-GB" sz="1200" kern="1200" dirty="0">
                <a:solidFill>
                  <a:schemeClr val="tx1"/>
                </a:solidFill>
                <a:effectLst/>
                <a:latin typeface="+mn-lt"/>
                <a:ea typeface="+mn-ea"/>
                <a:cs typeface="+mn-cs"/>
              </a:rPr>
              <a:t> – it is used as an antitussive, analgesic, antispasmodic. It eases digestion and it combats bloating.</a:t>
            </a:r>
          </a:p>
          <a:p>
            <a:pPr lvl="0"/>
            <a:r>
              <a:rPr lang="en-GB" sz="1200" b="1" kern="1200" dirty="0" err="1">
                <a:solidFill>
                  <a:schemeClr val="tx1"/>
                </a:solidFill>
                <a:effectLst/>
                <a:latin typeface="+mn-lt"/>
                <a:ea typeface="+mn-ea"/>
                <a:cs typeface="+mn-cs"/>
              </a:rPr>
              <a:t>Polyfloral</a:t>
            </a:r>
            <a:r>
              <a:rPr lang="en-GB" sz="1200" b="1" kern="1200" dirty="0">
                <a:solidFill>
                  <a:schemeClr val="tx1"/>
                </a:solidFill>
                <a:effectLst/>
                <a:latin typeface="+mn-lt"/>
                <a:ea typeface="+mn-ea"/>
                <a:cs typeface="+mn-cs"/>
              </a:rPr>
              <a:t> honey</a:t>
            </a:r>
            <a:r>
              <a:rPr lang="en-GB" sz="1200" kern="1200" dirty="0">
                <a:solidFill>
                  <a:schemeClr val="tx1"/>
                </a:solidFill>
                <a:effectLst/>
                <a:latin typeface="+mn-lt"/>
                <a:ea typeface="+mn-ea"/>
                <a:cs typeface="+mn-cs"/>
              </a:rPr>
              <a:t> - because it includes nectar from dozens or hundreds of herbs, </a:t>
            </a:r>
            <a:r>
              <a:rPr lang="en-GB" sz="1200" kern="1200" dirty="0" err="1">
                <a:solidFill>
                  <a:schemeClr val="tx1"/>
                </a:solidFill>
                <a:effectLst/>
                <a:latin typeface="+mn-lt"/>
                <a:ea typeface="+mn-ea"/>
                <a:cs typeface="+mn-cs"/>
              </a:rPr>
              <a:t>polyfloral</a:t>
            </a:r>
            <a:r>
              <a:rPr lang="en-GB" sz="1200" kern="1200" dirty="0">
                <a:solidFill>
                  <a:schemeClr val="tx1"/>
                </a:solidFill>
                <a:effectLst/>
                <a:latin typeface="+mn-lt"/>
                <a:ea typeface="+mn-ea"/>
                <a:cs typeface="+mn-cs"/>
              </a:rPr>
              <a:t> honey borrows their therapeutic properties and thus it is one of the most complex honeys taking into consideration its therapeutic actions. The main properties of this type of honey are: disinfectant, antiseptic, sedative, diuretic, laxative.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3</a:t>
            </a:fld>
            <a:endParaRPr lang="sk-SK"/>
          </a:p>
        </p:txBody>
      </p:sp>
    </p:spTree>
    <p:extLst>
      <p:ext uri="{BB962C8B-B14F-4D97-AF65-F5344CB8AC3E}">
        <p14:creationId xmlns:p14="http://schemas.microsoft.com/office/powerpoint/2010/main" val="31228957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4</a:t>
            </a:fld>
            <a:endParaRPr lang="sk-SK"/>
          </a:p>
        </p:txBody>
      </p:sp>
    </p:spTree>
    <p:extLst>
      <p:ext uri="{BB962C8B-B14F-4D97-AF65-F5344CB8AC3E}">
        <p14:creationId xmlns:p14="http://schemas.microsoft.com/office/powerpoint/2010/main" val="29478771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5</a:t>
            </a:fld>
            <a:endParaRPr lang="sk-SK"/>
          </a:p>
        </p:txBody>
      </p:sp>
    </p:spTree>
    <p:extLst>
      <p:ext uri="{BB962C8B-B14F-4D97-AF65-F5344CB8AC3E}">
        <p14:creationId xmlns:p14="http://schemas.microsoft.com/office/powerpoint/2010/main" val="24222791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endParaRPr lang="sk-SK"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6</a:t>
            </a:fld>
            <a:endParaRPr lang="sk-SK"/>
          </a:p>
        </p:txBody>
      </p:sp>
    </p:spTree>
    <p:extLst>
      <p:ext uri="{BB962C8B-B14F-4D97-AF65-F5344CB8AC3E}">
        <p14:creationId xmlns:p14="http://schemas.microsoft.com/office/powerpoint/2010/main" val="19473481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7</a:t>
            </a:fld>
            <a:endParaRPr lang="sk-SK"/>
          </a:p>
        </p:txBody>
      </p:sp>
    </p:spTree>
    <p:extLst>
      <p:ext uri="{BB962C8B-B14F-4D97-AF65-F5344CB8AC3E}">
        <p14:creationId xmlns:p14="http://schemas.microsoft.com/office/powerpoint/2010/main" val="553858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8</a:t>
            </a:fld>
            <a:endParaRPr lang="sk-SK"/>
          </a:p>
        </p:txBody>
      </p:sp>
    </p:spTree>
    <p:extLst>
      <p:ext uri="{BB962C8B-B14F-4D97-AF65-F5344CB8AC3E}">
        <p14:creationId xmlns:p14="http://schemas.microsoft.com/office/powerpoint/2010/main" val="859494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obrázok snímky 1"/>
          <p:cNvSpPr>
            <a:spLocks noGrp="1" noRot="1" noChangeAspect="1"/>
          </p:cNvSpPr>
          <p:nvPr>
            <p:ph type="sldImg"/>
          </p:nvPr>
        </p:nvSpPr>
        <p:spPr/>
      </p:sp>
      <p:sp>
        <p:nvSpPr>
          <p:cNvPr id="3" name="Zástupný objekt pre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Zástupný objekt pre číslo snímky 3"/>
          <p:cNvSpPr>
            <a:spLocks noGrp="1"/>
          </p:cNvSpPr>
          <p:nvPr>
            <p:ph type="sldNum" sz="quarter" idx="5"/>
          </p:nvPr>
        </p:nvSpPr>
        <p:spPr/>
        <p:txBody>
          <a:bodyPr/>
          <a:lstStyle/>
          <a:p>
            <a:fld id="{4314993F-1191-4E28-A105-C8612743DD3B}" type="slidenum">
              <a:rPr lang="sk-SK" smtClean="0"/>
              <a:pPr/>
              <a:t>9</a:t>
            </a:fld>
            <a:endParaRPr lang="sk-SK"/>
          </a:p>
        </p:txBody>
      </p:sp>
    </p:spTree>
    <p:extLst>
      <p:ext uri="{BB962C8B-B14F-4D97-AF65-F5344CB8AC3E}">
        <p14:creationId xmlns:p14="http://schemas.microsoft.com/office/powerpoint/2010/main" val="4452474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626915"/>
            <a:ext cx="7772400" cy="3173684"/>
          </a:xfrm>
        </p:spPr>
        <p:txBody>
          <a:bodyPr anchor="ctr">
            <a:noAutofit/>
          </a:bodyPr>
          <a:lstStyle>
            <a:lvl1pPr>
              <a:lnSpc>
                <a:spcPct val="100000"/>
              </a:lnSpc>
              <a:defRPr sz="6600" cap="none" spc="-80" baseline="0">
                <a:solidFill>
                  <a:schemeClr val="accent6"/>
                </a:solidFill>
              </a:defRPr>
            </a:lvl1pPr>
          </a:lstStyle>
          <a:p>
            <a:r>
              <a:rPr lang="sk-SK" dirty="0"/>
              <a:t>Kliknutím upravte štýl predlohy nadpisu</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a:t>Kliknutím upravte štýl predlohy podnadpisu</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5" name="Footer Placeholder 4"/>
          <p:cNvSpPr>
            <a:spLocks noGrp="1"/>
          </p:cNvSpPr>
          <p:nvPr>
            <p:ph type="ftr" sz="quarter" idx="11"/>
          </p:nvPr>
        </p:nvSpPr>
        <p:spPr/>
        <p:txBody>
          <a:bodyPr/>
          <a:lstStyle/>
          <a:p>
            <a:endParaRPr lang="sk-SK"/>
          </a:p>
        </p:txBody>
      </p:sp>
      <p:sp>
        <p:nvSpPr>
          <p:cNvPr id="9" name="Rectangle 8"/>
          <p:cNvSpPr/>
          <p:nvPr/>
        </p:nvSpPr>
        <p:spPr>
          <a:xfrm>
            <a:off x="9001124" y="4846320"/>
            <a:ext cx="142876" cy="201168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pic>
        <p:nvPicPr>
          <p:cNvPr id="12" name="Picture 11">
            <a:extLst>
              <a:ext uri="{FF2B5EF4-FFF2-40B4-BE49-F238E27FC236}">
                <a16:creationId xmlns:a16="http://schemas.microsoft.com/office/drawing/2014/main" id="{80B0D0E4-BD66-4038-8DF4-DE18EB51604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Vertical Text Placeholder 2"/>
          <p:cNvSpPr>
            <a:spLocks noGrp="1"/>
          </p:cNvSpPr>
          <p:nvPr>
            <p:ph type="body" orient="vert" idx="1"/>
          </p:nvPr>
        </p:nvSpPr>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k-SK"/>
              <a:t>Kliknutím upravte štýl predlohy nadpisu</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a:p>
        </p:txBody>
      </p:sp>
      <p:sp>
        <p:nvSpPr>
          <p:cNvPr id="4" name="Date Placeholder 3"/>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atin typeface="Arial "/>
              </a:defRPr>
            </a:lvl1pPr>
          </a:lstStyle>
          <a:p>
            <a:r>
              <a:rPr lang="sk-SK" dirty="0"/>
              <a:t>Kliknutím upravte štýl predlohy nadpisu</a:t>
            </a:r>
            <a:endParaRPr lang="en-US" dirty="0"/>
          </a:p>
        </p:txBody>
      </p:sp>
      <p:sp>
        <p:nvSpPr>
          <p:cNvPr id="3" name="Content Placeholder 2"/>
          <p:cNvSpPr>
            <a:spLocks noGrp="1"/>
          </p:cNvSpPr>
          <p:nvPr>
            <p:ph idx="1"/>
          </p:nvPr>
        </p:nvSpPr>
        <p:spPr/>
        <p:txBody>
          <a:body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7200" b="0" cap="none" spc="-80" baseline="0">
                <a:solidFill>
                  <a:schemeClr val="accent6"/>
                </a:solidFill>
              </a:defRPr>
            </a:lvl1pPr>
          </a:lstStyle>
          <a:p>
            <a:r>
              <a:rPr lang="sk-SK" dirty="0"/>
              <a:t>Kliknutím upravte štýl predlohy nadpisu</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a:t>Upraviť štýly predlohy textu</a:t>
            </a:r>
          </a:p>
        </p:txBody>
      </p:sp>
      <p:sp>
        <p:nvSpPr>
          <p:cNvPr id="7" name="Date Placeholder 6"/>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8" name="Slide Number Placeholder 7"/>
          <p:cNvSpPr>
            <a:spLocks noGrp="1"/>
          </p:cNvSpPr>
          <p:nvPr>
            <p:ph type="sldNum" sz="quarter" idx="11"/>
          </p:nvPr>
        </p:nvSpPr>
        <p:spPr/>
        <p:txBody>
          <a:bodyPr/>
          <a:lstStyle/>
          <a:p>
            <a:fld id="{EDF2FB19-191C-4C07-9760-6B65CEE1532D}" type="slidenum">
              <a:rPr lang="sk-SK" smtClean="0"/>
              <a:pPr/>
              <a:t>‹#›</a:t>
            </a:fld>
            <a:endParaRPr lang="sk-SK"/>
          </a:p>
        </p:txBody>
      </p:sp>
      <p:sp>
        <p:nvSpPr>
          <p:cNvPr id="9" name="Footer Placeholder 8"/>
          <p:cNvSpPr>
            <a:spLocks noGrp="1"/>
          </p:cNvSpPr>
          <p:nvPr>
            <p:ph type="ftr" sz="quarter" idx="12"/>
          </p:nvPr>
        </p:nvSpPr>
        <p:spPr/>
        <p:txBody>
          <a:bodyPr/>
          <a:lstStyle/>
          <a:p>
            <a:endParaRPr lang="sk-S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a:t>Kliknutím upravte štýl predlohy nadpisu</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Date Placeholder 4"/>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k-SK"/>
              <a:t>Kliknutím upravte štýl predlohy nadpisu</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a:t>Upraviť štýly predlohy textu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sk-SK"/>
              <a:t>Upraviť štýly predlohy textu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7" name="Date Placeholder 6"/>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cap="none" baseline="0"/>
            </a:lvl1pPr>
          </a:lstStyle>
          <a:p>
            <a:r>
              <a:rPr lang="sk-SK"/>
              <a:t>Kliknutím upravte štýl predlohy nadpisu</a:t>
            </a:r>
            <a:endParaRPr lang="en-US" dirty="0"/>
          </a:p>
        </p:txBody>
      </p:sp>
      <p:sp>
        <p:nvSpPr>
          <p:cNvPr id="3" name="Date Placeholder 2"/>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EDF2FB19-191C-4C07-9760-6B65CEE1532D}" type="slidenum">
              <a:rPr lang="sk-SK" smtClean="0"/>
              <a:pPr/>
              <a:t>‹#›</a:t>
            </a:fld>
            <a:endParaRPr lang="sk-S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a:t>Upraviť štýly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EDF2FB19-191C-4C07-9760-6B65CEE1532D}" type="slidenum">
              <a:rPr lang="sk-SK" smtClean="0"/>
              <a:pPr/>
              <a:t>‹#›</a:t>
            </a:fld>
            <a:endParaRPr lang="sk-SK"/>
          </a:p>
        </p:txBody>
      </p:sp>
      <p:sp>
        <p:nvSpPr>
          <p:cNvPr id="8" name="Title 7"/>
          <p:cNvSpPr>
            <a:spLocks noGrp="1"/>
          </p:cNvSpPr>
          <p:nvPr>
            <p:ph type="title"/>
          </p:nvPr>
        </p:nvSpPr>
        <p:spPr/>
        <p:txBody>
          <a:bodyPr/>
          <a:lstStyle/>
          <a:p>
            <a:r>
              <a:rPr lang="sk-SK"/>
              <a:t>Kliknutím upravte štýl predlohy nadpisu</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ok s popiso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a:t>Kliknutím na ikonu pridáte obrázok</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a:t>Upraviť štýly predlohy textu</a:t>
            </a:r>
          </a:p>
        </p:txBody>
      </p:sp>
      <p:sp>
        <p:nvSpPr>
          <p:cNvPr id="5" name="Date Placeholder 4"/>
          <p:cNvSpPr>
            <a:spLocks noGrp="1"/>
          </p:cNvSpPr>
          <p:nvPr>
            <p:ph type="dt" sz="half" idx="10"/>
          </p:nvPr>
        </p:nvSpPr>
        <p:spPr/>
        <p:txBody>
          <a:bodyPr/>
          <a:lstStyle/>
          <a:p>
            <a:fld id="{CA76AC6C-1845-4AD9-86CE-459EC2905EDA}" type="datetimeFigureOut">
              <a:rPr lang="sk-SK" smtClean="0"/>
              <a:pPr/>
              <a:t>12. 10. 2020</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DF2FB19-191C-4C07-9760-6B65CEE1532D}" type="slidenum">
              <a:rPr lang="sk-SK" smtClean="0"/>
              <a:pPr/>
              <a:t>‹#›</a:t>
            </a:fld>
            <a:endParaRPr lang="sk-SK"/>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sk-SK"/>
              <a:t>Kliknutím upravte štýl predlohy nadpisu</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sk-SK" dirty="0"/>
              <a:t>Upravte štýly predlohy textu</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sk-SK"/>
              <a:t>Upravte štýl predlohy textu.</a:t>
            </a:r>
          </a:p>
          <a:p>
            <a:pPr lvl="1"/>
            <a:r>
              <a:rPr lang="sk-SK"/>
              <a:t>Druhá úroveň</a:t>
            </a:r>
          </a:p>
          <a:p>
            <a:pPr lvl="2"/>
            <a:r>
              <a:rPr lang="sk-SK"/>
              <a:t>Tretia úroveň</a:t>
            </a:r>
          </a:p>
          <a:p>
            <a:pPr lvl="3"/>
            <a:r>
              <a:rPr lang="sk-SK"/>
              <a:t>Štvrtá úroveň</a:t>
            </a:r>
          </a:p>
          <a:p>
            <a:pPr lvl="4"/>
            <a:r>
              <a:rPr lang="sk-SK"/>
              <a:t>Piata úroveň</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A76AC6C-1845-4AD9-86CE-459EC2905EDA}" type="datetimeFigureOut">
              <a:rPr lang="sk-SK" smtClean="0"/>
              <a:pPr/>
              <a:t>12. 10. 2020</a:t>
            </a:fld>
            <a:endParaRPr lang="sk-SK"/>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sk-SK"/>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DF2FB19-191C-4C07-9760-6B65CEE1532D}" type="slidenum">
              <a:rPr lang="sk-SK" smtClean="0"/>
              <a:pPr/>
              <a:t>‹#›</a:t>
            </a:fld>
            <a:endParaRPr lang="sk-SK"/>
          </a:p>
        </p:txBody>
      </p:sp>
      <p:sp>
        <p:nvSpPr>
          <p:cNvPr id="7" name="Rectangle 6"/>
          <p:cNvSpPr/>
          <p:nvPr/>
        </p:nvSpPr>
        <p:spPr>
          <a:xfrm>
            <a:off x="9001124" y="0"/>
            <a:ext cx="142876" cy="1371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rgbClr val="EF8E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55F4F7B-3215-4AC1-972D-928999B64ABA}"/>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317294" y="188640"/>
            <a:ext cx="1433736" cy="865021"/>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accent6"/>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Honey</a:t>
            </a: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err="1">
                <a:solidFill>
                  <a:srgbClr val="EF8E7B"/>
                </a:solidFill>
              </a:rPr>
              <a:t>ApiTherapy</a:t>
            </a:r>
            <a:endParaRPr lang="en-US" dirty="0">
              <a:solidFill>
                <a:srgbClr val="EF8E7B"/>
              </a:solidFill>
            </a:endParaRPr>
          </a:p>
        </p:txBody>
      </p:sp>
    </p:spTree>
    <p:extLst>
      <p:ext uri="{BB962C8B-B14F-4D97-AF65-F5344CB8AC3E}">
        <p14:creationId xmlns:p14="http://schemas.microsoft.com/office/powerpoint/2010/main" val="967997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therapeutic properties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en-GB" dirty="0"/>
              <a:t>Honey is </a:t>
            </a:r>
            <a:r>
              <a:rPr lang="en-GB" i="1" dirty="0"/>
              <a:t>depurative</a:t>
            </a:r>
            <a:r>
              <a:rPr lang="en-GB" dirty="0"/>
              <a:t>:</a:t>
            </a:r>
          </a:p>
          <a:p>
            <a:pPr marL="342900" indent="-342900">
              <a:buFont typeface="Arial" panose="020B0604020202020204" pitchFamily="34" charset="0"/>
              <a:buChar char="•"/>
            </a:pPr>
            <a:r>
              <a:rPr lang="en-GB" dirty="0"/>
              <a:t>Helps the body's detoxification mechanisms; honey contains more fructose (especially honey made from acacia) which helps directly the energetic mechanisms of the liver; a healthy liver means a better biochemical detoxification</a:t>
            </a:r>
          </a:p>
          <a:p>
            <a:r>
              <a:rPr lang="en-GB" dirty="0"/>
              <a:t>Honey is </a:t>
            </a:r>
            <a:r>
              <a:rPr lang="en-GB" i="1" dirty="0"/>
              <a:t>energetic</a:t>
            </a:r>
            <a:r>
              <a:rPr lang="en-GB" dirty="0"/>
              <a:t>:</a:t>
            </a:r>
          </a:p>
          <a:p>
            <a:pPr marL="342900" indent="-342900">
              <a:buFont typeface="Arial" panose="020B0604020202020204" pitchFamily="34" charset="0"/>
              <a:buChar char="•"/>
            </a:pPr>
            <a:r>
              <a:rPr lang="en-GB" dirty="0"/>
              <a:t>Carbohydrates from honey burn easily and most often (when oxygen is sufficient) to water and CO2, so no residue remains to reduce the quality of the energy</a:t>
            </a:r>
          </a:p>
          <a:p>
            <a:pPr marL="342900" indent="-342900">
              <a:buFont typeface="Arial" panose="020B0604020202020204" pitchFamily="34" charset="0"/>
              <a:buChar char="•"/>
            </a:pPr>
            <a:r>
              <a:rPr lang="en-GB" dirty="0"/>
              <a:t>Fructose contained in honey increases energy levels of human body</a:t>
            </a:r>
          </a:p>
        </p:txBody>
      </p:sp>
    </p:spTree>
    <p:extLst>
      <p:ext uri="{BB962C8B-B14F-4D97-AF65-F5344CB8AC3E}">
        <p14:creationId xmlns:p14="http://schemas.microsoft.com/office/powerpoint/2010/main" val="2622984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therapeutic properties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en-GB" dirty="0"/>
              <a:t>Honey is </a:t>
            </a:r>
            <a:r>
              <a:rPr lang="en-GB" i="1" dirty="0"/>
              <a:t>laxative</a:t>
            </a:r>
            <a:r>
              <a:rPr lang="en-GB" dirty="0"/>
              <a:t>:</a:t>
            </a:r>
          </a:p>
          <a:p>
            <a:pPr marL="342900" indent="-342900">
              <a:buFont typeface="Arial" panose="020B0604020202020204" pitchFamily="34" charset="0"/>
              <a:buChar char="•"/>
            </a:pPr>
            <a:r>
              <a:rPr lang="en-GB" dirty="0"/>
              <a:t>Honey is hygroscopic (attracts water)</a:t>
            </a:r>
          </a:p>
          <a:p>
            <a:pPr marL="342900" indent="-342900">
              <a:buFont typeface="Arial" panose="020B0604020202020204" pitchFamily="34" charset="0"/>
              <a:buChar char="•"/>
            </a:pPr>
            <a:r>
              <a:rPr lang="en-GB" dirty="0"/>
              <a:t>It regulates bowel flora</a:t>
            </a:r>
          </a:p>
          <a:p>
            <a:pPr marL="342900" indent="-342900">
              <a:buFont typeface="Arial" panose="020B0604020202020204" pitchFamily="34" charset="0"/>
              <a:buChar char="•"/>
            </a:pPr>
            <a:r>
              <a:rPr lang="en-GB" dirty="0"/>
              <a:t>Helps the pancreas and liver function better; therefore these organs will produce more digestive juices</a:t>
            </a:r>
          </a:p>
          <a:p>
            <a:r>
              <a:rPr lang="en-GB" dirty="0"/>
              <a:t>Honey is </a:t>
            </a:r>
            <a:r>
              <a:rPr lang="en-GB" i="1" dirty="0"/>
              <a:t>nutritious</a:t>
            </a:r>
            <a:r>
              <a:rPr lang="en-GB" dirty="0"/>
              <a:t>:</a:t>
            </a:r>
          </a:p>
          <a:p>
            <a:pPr marL="342900" indent="-342900">
              <a:buFont typeface="Arial" panose="020B0604020202020204" pitchFamily="34" charset="0"/>
              <a:buChar char="•"/>
            </a:pPr>
            <a:r>
              <a:rPr lang="en-GB" dirty="0"/>
              <a:t>Carbohydrates found in honey help in building the conjunctive tissue</a:t>
            </a:r>
          </a:p>
          <a:p>
            <a:pPr marL="342900" indent="-342900">
              <a:buFont typeface="Arial" panose="020B0604020202020204" pitchFamily="34" charset="0"/>
              <a:buChar char="•"/>
            </a:pPr>
            <a:r>
              <a:rPr lang="en-GB" dirty="0"/>
              <a:t>Honey represents the best energy for all muscles, including the heart, which is primarily the "muscle pump"</a:t>
            </a:r>
          </a:p>
        </p:txBody>
      </p:sp>
    </p:spTree>
    <p:extLst>
      <p:ext uri="{BB962C8B-B14F-4D97-AF65-F5344CB8AC3E}">
        <p14:creationId xmlns:p14="http://schemas.microsoft.com/office/powerpoint/2010/main" val="1268642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Indications for honey use</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fontScale="92500" lnSpcReduction="10000"/>
          </a:bodyPr>
          <a:lstStyle/>
          <a:p>
            <a:pPr marL="342900" lvl="0" indent="-342900">
              <a:buFont typeface="Arial" panose="020B0604020202020204" pitchFamily="34" charset="0"/>
              <a:buChar char="•"/>
            </a:pPr>
            <a:r>
              <a:rPr lang="en-GB" dirty="0"/>
              <a:t>Diseases that affect the entire body: anorexia, convalescence (honey provides energy after surgeries or consumptive diseases), fever (honey provides energy to leukocytes that can easily eliminate the causes of fever: bacteria, viruses, dead cells, etc.);</a:t>
            </a:r>
          </a:p>
          <a:p>
            <a:pPr marL="342900" lvl="0" indent="-342900">
              <a:buFont typeface="Arial" panose="020B0604020202020204" pitchFamily="34" charset="0"/>
              <a:buChar char="•"/>
            </a:pPr>
            <a:r>
              <a:rPr lang="en-GB" dirty="0"/>
              <a:t>Diseases of the mouth and lips: ulcerations (honey is a natural antibacterial and regenerative agent), caries (honey feeds the gums, which in their turn feed the teeth), gingivitis;</a:t>
            </a:r>
          </a:p>
          <a:p>
            <a:pPr marL="342900" lvl="0" indent="-342900">
              <a:buFont typeface="Arial" panose="020B0604020202020204" pitchFamily="34" charset="0"/>
              <a:buChar char="•"/>
            </a:pPr>
            <a:r>
              <a:rPr lang="en-GB" dirty="0"/>
              <a:t>Otorhinolaryngology: pharyngitis and sore throat (honey is anti-inflammatory, antibacterial and regenerative);</a:t>
            </a:r>
          </a:p>
          <a:p>
            <a:pPr marL="342900" lvl="0" indent="-342900">
              <a:buFont typeface="Arial" panose="020B0604020202020204" pitchFamily="34" charset="0"/>
              <a:buChar char="•"/>
            </a:pPr>
            <a:r>
              <a:rPr lang="en-GB" dirty="0"/>
              <a:t>Respiratory diseases: asthma (honey is a source of energy for bronchial musculature), coughing (honey is an antibacterial and emollient agent), colds (honey helps the immune system);</a:t>
            </a:r>
          </a:p>
        </p:txBody>
      </p:sp>
    </p:spTree>
    <p:extLst>
      <p:ext uri="{BB962C8B-B14F-4D97-AF65-F5344CB8AC3E}">
        <p14:creationId xmlns:p14="http://schemas.microsoft.com/office/powerpoint/2010/main" val="1253279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Indications for honey use</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a:xfrm>
            <a:off x="457200" y="1752600"/>
            <a:ext cx="7620000" cy="4700736"/>
          </a:xfrm>
        </p:spPr>
        <p:txBody>
          <a:bodyPr>
            <a:normAutofit fontScale="92500" lnSpcReduction="20000"/>
          </a:bodyPr>
          <a:lstStyle/>
          <a:p>
            <a:pPr marL="342900" lvl="0" indent="-342900">
              <a:buFont typeface="Arial" panose="020B0604020202020204" pitchFamily="34" charset="0"/>
              <a:buChar char="•"/>
            </a:pPr>
            <a:r>
              <a:rPr lang="en-GB" dirty="0"/>
              <a:t>Cardiovascular diseases: heart diseases (honey is the best source of energy for heart cells, helps blood circulation and decreases the blood pressure when it is too high, it also improves the structure of blood vessels)</a:t>
            </a:r>
          </a:p>
          <a:p>
            <a:pPr marL="342900" lvl="0" indent="-342900">
              <a:buFont typeface="Arial" panose="020B0604020202020204" pitchFamily="34" charset="0"/>
              <a:buChar char="•"/>
            </a:pPr>
            <a:r>
              <a:rPr lang="en-GB" dirty="0"/>
              <a:t>Nervous system disorders: asthenia (honey provides energy to all body cells), insomnia (especially honey made from linden flowers is a very good sedative when used before bedtime), neurasthenia (honey is an excellent energy source for the nervous system, at least 30% of it is glucose, which is food for the brain)</a:t>
            </a:r>
          </a:p>
          <a:p>
            <a:pPr marL="342900" lvl="0" indent="-342900">
              <a:buFont typeface="Arial" panose="020B0604020202020204" pitchFamily="34" charset="0"/>
              <a:buChar char="•"/>
            </a:pPr>
            <a:r>
              <a:rPr lang="en-GB" dirty="0"/>
              <a:t>Hepatic diseases: liver cirrhosis (honey, especially if it’s made from acacia flowers, contains large amounts of fructose that is used to increase the glycogen level from the liver)</a:t>
            </a:r>
          </a:p>
          <a:p>
            <a:pPr marL="342900" lvl="0" indent="-342900">
              <a:buFont typeface="Arial" panose="020B0604020202020204" pitchFamily="34" charset="0"/>
              <a:buChar char="•"/>
            </a:pPr>
            <a:r>
              <a:rPr lang="en-GB" dirty="0"/>
              <a:t>Blood disorders: anaemia (honey improves appetite, helps iron absorption, provides energy to the bone marrow, liver and </a:t>
            </a:r>
            <a:r>
              <a:rPr lang="en-GB"/>
              <a:t>spleen)</a:t>
            </a:r>
            <a:endParaRPr lang="en-GB" dirty="0"/>
          </a:p>
          <a:p>
            <a:pPr lvl="0">
              <a:spcBef>
                <a:spcPts val="0"/>
              </a:spcBef>
              <a:spcAft>
                <a:spcPts val="0"/>
              </a:spcAft>
              <a:defRPr/>
            </a:pPr>
            <a:endParaRPr lang="en-GB" dirty="0"/>
          </a:p>
        </p:txBody>
      </p:sp>
    </p:spTree>
    <p:extLst>
      <p:ext uri="{BB962C8B-B14F-4D97-AF65-F5344CB8AC3E}">
        <p14:creationId xmlns:p14="http://schemas.microsoft.com/office/powerpoint/2010/main" val="30401316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lstStyle/>
          <a:p>
            <a:r>
              <a:rPr lang="en-GB" dirty="0"/>
              <a:t>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fontScale="92500" lnSpcReduction="10000"/>
          </a:bodyPr>
          <a:lstStyle/>
          <a:p>
            <a:r>
              <a:rPr lang="en-GB" dirty="0"/>
              <a:t>Honey:</a:t>
            </a:r>
          </a:p>
          <a:p>
            <a:pPr marL="342900" indent="-342900">
              <a:buFont typeface="Arial" panose="020B0604020202020204" pitchFamily="34" charset="0"/>
              <a:buChar char="•"/>
            </a:pPr>
            <a:r>
              <a:rPr lang="en-GB" dirty="0"/>
              <a:t>potential sources of over 2,000 flowers</a:t>
            </a:r>
          </a:p>
          <a:p>
            <a:pPr marL="342900" indent="-342900">
              <a:buFont typeface="Arial" panose="020B0604020202020204" pitchFamily="34" charset="0"/>
              <a:buChar char="•"/>
            </a:pPr>
            <a:r>
              <a:rPr lang="en-GB" dirty="0"/>
              <a:t>extremely variable characteristics</a:t>
            </a:r>
          </a:p>
          <a:p>
            <a:pPr marL="342900" indent="-342900">
              <a:buFont typeface="Arial" panose="020B0604020202020204" pitchFamily="34" charset="0"/>
              <a:buChar char="•"/>
            </a:pPr>
            <a:r>
              <a:rPr lang="en-GB" dirty="0"/>
              <a:t>the therapist must be able to determine the overall quality of honey and/or its therapeutic qualities</a:t>
            </a:r>
          </a:p>
          <a:p>
            <a:r>
              <a:rPr lang="en-GB" dirty="0"/>
              <a:t>Raw honey:</a:t>
            </a:r>
          </a:p>
          <a:p>
            <a:pPr marL="342900" indent="-342900">
              <a:buFont typeface="Arial" panose="020B0604020202020204" pitchFamily="34" charset="0"/>
              <a:buChar char="•"/>
            </a:pPr>
            <a:r>
              <a:rPr lang="en-GB" dirty="0"/>
              <a:t>not filtered, heat treated or processed</a:t>
            </a:r>
          </a:p>
          <a:p>
            <a:pPr marL="342900" indent="-342900">
              <a:buFont typeface="Arial" panose="020B0604020202020204" pitchFamily="34" charset="0"/>
              <a:buChar char="•"/>
            </a:pPr>
            <a:r>
              <a:rPr lang="en-GB" dirty="0"/>
              <a:t>an effective remedy, whether internal or locally administered </a:t>
            </a:r>
          </a:p>
          <a:p>
            <a:pPr marL="342900" indent="-342900">
              <a:buFont typeface="Arial" panose="020B0604020202020204" pitchFamily="34" charset="0"/>
              <a:buChar char="•"/>
            </a:pPr>
            <a:r>
              <a:rPr lang="en-GB" dirty="0"/>
              <a:t>Its chemical composition makes it easier to digest than sugar </a:t>
            </a:r>
          </a:p>
          <a:p>
            <a:pPr marL="342900" indent="-342900">
              <a:buFont typeface="Arial" panose="020B0604020202020204" pitchFamily="34" charset="0"/>
              <a:buChar char="•"/>
            </a:pPr>
            <a:r>
              <a:rPr lang="en-GB" dirty="0"/>
              <a:t>its metabolism does not stimulate insulin secretion in the same way as sugar</a:t>
            </a:r>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26773695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sz="3200" dirty="0"/>
              <a:t>Classification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pPr marL="342900" lvl="0" indent="-342900">
              <a:buFont typeface="Arial" panose="020B0604020202020204" pitchFamily="34" charset="0"/>
              <a:buChar char="•"/>
            </a:pPr>
            <a:r>
              <a:rPr lang="en-GB" dirty="0"/>
              <a:t>Linden honey – it has the most pleasant and most powerful flavour of all honeys. It has soothing and antiseptic qualities being recommended for the treatment of: nervous system disorders, insomnia, fever, stomach pain, migraine prevention, prevention of pneumonia, asthma, tuberculosis</a:t>
            </a:r>
          </a:p>
          <a:p>
            <a:pPr marL="342900" lvl="0" indent="-342900">
              <a:buFont typeface="Arial" panose="020B0604020202020204" pitchFamily="34" charset="0"/>
              <a:buChar char="•"/>
            </a:pPr>
            <a:r>
              <a:rPr lang="en-GB" dirty="0"/>
              <a:t>Sunflower honey – it has tonic properties, it is an aphrodisiac and it stimulates immunity</a:t>
            </a:r>
          </a:p>
          <a:p>
            <a:pPr marL="342900" lvl="0" indent="-342900">
              <a:buFont typeface="Arial" panose="020B0604020202020204" pitchFamily="34" charset="0"/>
              <a:buChar char="•"/>
            </a:pPr>
            <a:r>
              <a:rPr lang="en-GB" dirty="0"/>
              <a:t>Manna honey – this kind of honey has the strongest laxative properties than any other type of honey; it also has anti-inflammatory effects on the digestive tract, and it helps with the elimination of toxins</a:t>
            </a:r>
          </a:p>
        </p:txBody>
      </p:sp>
    </p:spTree>
    <p:extLst>
      <p:ext uri="{BB962C8B-B14F-4D97-AF65-F5344CB8AC3E}">
        <p14:creationId xmlns:p14="http://schemas.microsoft.com/office/powerpoint/2010/main" val="414611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sz="3200" dirty="0"/>
              <a:t>Classification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lnSpcReduction="10000"/>
          </a:bodyPr>
          <a:lstStyle/>
          <a:p>
            <a:pPr lvl="0"/>
            <a:r>
              <a:rPr lang="en-GB" dirty="0"/>
              <a:t>Locust honey – is transparent immediately after harvest, but its colour will depend on the honeycombs in which it was made. Thus, it can have shades of pale yellow or light yellow. Locust honey has a nice taste, it is a viscous fluid, and gives no sign of crystallization when fresh. It has a soothing effect on coughing, locust honey is antiseptic, it is useful in treating fatigue and also in the treatment of neurosis</a:t>
            </a:r>
          </a:p>
          <a:p>
            <a:pPr lvl="0"/>
            <a:r>
              <a:rPr lang="en-GB" dirty="0"/>
              <a:t>Coriander honey – it has a reddish colour, a strong flavour and scent. It has beneficial effects on treating ulcer and hyperacid gastritis. Coriander honey also protects the liver and it helps treating constipation, bloating and indigestions </a:t>
            </a:r>
          </a:p>
          <a:p>
            <a:pPr lvl="0"/>
            <a:r>
              <a:rPr lang="en-GB" dirty="0"/>
              <a:t>Conifer honey – it has exceptional properties on the lungs and respiratory system, benefiting from the anti-infective and antitussives properties</a:t>
            </a:r>
          </a:p>
        </p:txBody>
      </p:sp>
    </p:spTree>
    <p:extLst>
      <p:ext uri="{BB962C8B-B14F-4D97-AF65-F5344CB8AC3E}">
        <p14:creationId xmlns:p14="http://schemas.microsoft.com/office/powerpoint/2010/main" val="29416579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sz="3200" dirty="0"/>
              <a:t>Classification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pPr lvl="0"/>
            <a:r>
              <a:rPr lang="en-GB" dirty="0"/>
              <a:t>Conifer honey – it has exceptional properties on the lungs and respiratory system, benefiting from the anti-infective and antitussives properties</a:t>
            </a:r>
          </a:p>
          <a:p>
            <a:pPr lvl="0"/>
            <a:r>
              <a:rPr lang="en-GB" dirty="0"/>
              <a:t>Mint honey – it is used as an antitussive, analgesic, antispasmodic. It eases digestion and it combats bloating</a:t>
            </a:r>
          </a:p>
          <a:p>
            <a:pPr lvl="0"/>
            <a:r>
              <a:rPr lang="en-GB" dirty="0" err="1"/>
              <a:t>Polyfloral</a:t>
            </a:r>
            <a:r>
              <a:rPr lang="en-GB" dirty="0"/>
              <a:t> honey - because it includes nectar from dozens or hundreds of herbs, </a:t>
            </a:r>
            <a:r>
              <a:rPr lang="en-GB" dirty="0" err="1"/>
              <a:t>polyfloral</a:t>
            </a:r>
            <a:r>
              <a:rPr lang="en-GB" dirty="0"/>
              <a:t> honey borrows their therapeutic properties and thus it is one of the most complex honeys taking into consideration its therapeutic actions. The main properties of this type of honey are: disinfectant, antiseptic, sedative, diuretic, laxative</a:t>
            </a:r>
          </a:p>
        </p:txBody>
      </p:sp>
    </p:spTree>
    <p:extLst>
      <p:ext uri="{BB962C8B-B14F-4D97-AF65-F5344CB8AC3E}">
        <p14:creationId xmlns:p14="http://schemas.microsoft.com/office/powerpoint/2010/main" val="3630127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57158" y="2786058"/>
            <a:ext cx="8072494" cy="1297250"/>
          </a:xfrm>
        </p:spPr>
        <p:txBody>
          <a:bodyPr/>
          <a:lstStyle/>
          <a:p>
            <a:pPr algn="ctr"/>
            <a:r>
              <a:rPr lang="en-US" sz="4000" dirty="0">
                <a:solidFill>
                  <a:schemeClr val="accent6">
                    <a:lumMod val="75000"/>
                  </a:schemeClr>
                </a:solidFill>
                <a:latin typeface="Calibri" panose="020F0502020204030204" pitchFamily="34" charset="0"/>
                <a:ea typeface="Montserrat"/>
                <a:cs typeface="Calibri" panose="020F0502020204030204" pitchFamily="34" charset="0"/>
                <a:sym typeface="Montserrat"/>
              </a:rPr>
              <a:t>Therapeutic effects of honey</a:t>
            </a:r>
          </a:p>
        </p:txBody>
      </p:sp>
      <p:sp>
        <p:nvSpPr>
          <p:cNvPr id="3" name="Podnadpis 2"/>
          <p:cNvSpPr>
            <a:spLocks noGrp="1"/>
          </p:cNvSpPr>
          <p:nvPr>
            <p:ph type="subTitle" idx="1"/>
          </p:nvPr>
        </p:nvSpPr>
        <p:spPr>
          <a:xfrm>
            <a:off x="642910" y="4000504"/>
            <a:ext cx="7283152" cy="576064"/>
          </a:xfrm>
        </p:spPr>
        <p:txBody>
          <a:bodyPr>
            <a:normAutofit/>
          </a:bodyPr>
          <a:lstStyle/>
          <a:p>
            <a:pPr algn="ctr"/>
            <a:r>
              <a:rPr lang="en-GB" dirty="0"/>
              <a:t> </a:t>
            </a:r>
          </a:p>
        </p:txBody>
      </p:sp>
      <p:pic>
        <p:nvPicPr>
          <p:cNvPr id="5" name="Obrázok 4">
            <a:extLst>
              <a:ext uri="{FF2B5EF4-FFF2-40B4-BE49-F238E27FC236}">
                <a16:creationId xmlns:a16="http://schemas.microsoft.com/office/drawing/2014/main" id="{18DE5815-B6F5-4B90-A312-30FA0020A4D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2844" y="285728"/>
            <a:ext cx="1928826" cy="549715"/>
          </a:xfrm>
          <a:prstGeom prst="rect">
            <a:avLst/>
          </a:prstGeom>
        </p:spPr>
      </p:pic>
      <p:sp>
        <p:nvSpPr>
          <p:cNvPr id="4" name="Rectangle 3">
            <a:extLst>
              <a:ext uri="{FF2B5EF4-FFF2-40B4-BE49-F238E27FC236}">
                <a16:creationId xmlns:a16="http://schemas.microsoft.com/office/drawing/2014/main" id="{577A28BE-81F8-47BC-AF9B-227AEE2932BD}"/>
              </a:ext>
            </a:extLst>
          </p:cNvPr>
          <p:cNvSpPr/>
          <p:nvPr/>
        </p:nvSpPr>
        <p:spPr>
          <a:xfrm>
            <a:off x="214282" y="785795"/>
            <a:ext cx="2214578" cy="461665"/>
          </a:xfrm>
          <a:prstGeom prst="rect">
            <a:avLst/>
          </a:prstGeom>
        </p:spPr>
        <p:txBody>
          <a:bodyPr wrap="square">
            <a:spAutoFit/>
          </a:bodyPr>
          <a:lstStyle/>
          <a:p>
            <a:pPr algn="ctr"/>
            <a:r>
              <a:rPr lang="en-GB" sz="1200" dirty="0">
                <a:solidFill>
                  <a:schemeClr val="tx2"/>
                </a:solidFill>
              </a:rPr>
              <a:t>2018-3-HR01-KA205-060151</a:t>
            </a:r>
          </a:p>
          <a:p>
            <a:pPr algn="ctr"/>
            <a:r>
              <a:rPr lang="en-GB" sz="1200" dirty="0">
                <a:solidFill>
                  <a:schemeClr val="tx2"/>
                </a:solidFill>
              </a:rPr>
              <a:t> </a:t>
            </a:r>
          </a:p>
        </p:txBody>
      </p:sp>
      <p:sp>
        <p:nvSpPr>
          <p:cNvPr id="9" name="Rectangle 8">
            <a:extLst>
              <a:ext uri="{FF2B5EF4-FFF2-40B4-BE49-F238E27FC236}">
                <a16:creationId xmlns:a16="http://schemas.microsoft.com/office/drawing/2014/main" id="{D14293BA-587F-487F-AFB8-C156BDE7446B}"/>
              </a:ext>
            </a:extLst>
          </p:cNvPr>
          <p:cNvSpPr/>
          <p:nvPr/>
        </p:nvSpPr>
        <p:spPr>
          <a:xfrm>
            <a:off x="500034" y="6286520"/>
            <a:ext cx="8101770" cy="369332"/>
          </a:xfrm>
          <a:prstGeom prst="rect">
            <a:avLst/>
          </a:prstGeom>
        </p:spPr>
        <p:txBody>
          <a:bodyPr wrap="square">
            <a:spAutoFit/>
          </a:bodyPr>
          <a:lstStyle/>
          <a:p>
            <a:pPr algn="ctr"/>
            <a:r>
              <a:rPr lang="en-US" dirty="0" err="1">
                <a:solidFill>
                  <a:srgbClr val="EF8E7B"/>
                </a:solidFill>
              </a:rPr>
              <a:t>ApiTherapy</a:t>
            </a:r>
            <a:endParaRPr lang="en-US" dirty="0">
              <a:solidFill>
                <a:srgbClr val="EF8E7B"/>
              </a:solidFill>
            </a:endParaRPr>
          </a:p>
        </p:txBody>
      </p:sp>
    </p:spTree>
    <p:extLst>
      <p:ext uri="{BB962C8B-B14F-4D97-AF65-F5344CB8AC3E}">
        <p14:creationId xmlns:p14="http://schemas.microsoft.com/office/powerpoint/2010/main" val="23357105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therapeutic properties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en-GB" dirty="0"/>
              <a:t>Honey is </a:t>
            </a:r>
            <a:r>
              <a:rPr lang="en-GB" i="1" dirty="0"/>
              <a:t>antibacterial</a:t>
            </a:r>
            <a:r>
              <a:rPr lang="en-GB" dirty="0"/>
              <a:t>:</a:t>
            </a:r>
          </a:p>
          <a:p>
            <a:pPr marL="342900" indent="-342900">
              <a:buFont typeface="Arial" panose="020B0604020202020204" pitchFamily="34" charset="0"/>
              <a:buChar char="•"/>
            </a:pPr>
            <a:r>
              <a:rPr lang="en-GB" dirty="0"/>
              <a:t>Honey contains small amounts of water, fat and protein, it has a relatively low pH, a high osmolarity, which means "harsh conditions of life" for bacteria</a:t>
            </a:r>
          </a:p>
          <a:p>
            <a:pPr marL="342900" indent="-342900">
              <a:buFont typeface="Arial" panose="020B0604020202020204" pitchFamily="34" charset="0"/>
              <a:buChar char="•"/>
            </a:pPr>
            <a:r>
              <a:rPr lang="en-GB" dirty="0"/>
              <a:t>Bioflavonoids found in honey have a direct antibacterial effect</a:t>
            </a:r>
          </a:p>
          <a:p>
            <a:pPr marL="342900" indent="-342900">
              <a:buFont typeface="Arial" panose="020B0604020202020204" pitchFamily="34" charset="0"/>
              <a:buChar char="•"/>
            </a:pPr>
            <a:r>
              <a:rPr lang="en-GB" dirty="0"/>
              <a:t>Many of the enzymes found in honey are all antibacterial</a:t>
            </a:r>
          </a:p>
          <a:p>
            <a:r>
              <a:rPr lang="en-GB" dirty="0"/>
              <a:t> Honey is </a:t>
            </a:r>
            <a:r>
              <a:rPr lang="en-GB" i="1" dirty="0"/>
              <a:t>antibiotic</a:t>
            </a:r>
            <a:r>
              <a:rPr lang="en-GB" dirty="0"/>
              <a:t>:</a:t>
            </a:r>
          </a:p>
          <a:p>
            <a:pPr marL="342900" indent="-342900">
              <a:buFont typeface="Arial" panose="020B0604020202020204" pitchFamily="34" charset="0"/>
              <a:buChar char="•"/>
            </a:pPr>
            <a:r>
              <a:rPr lang="en-GB" dirty="0"/>
              <a:t>the spectrum of anti-microbial properties of honey is quite broad</a:t>
            </a:r>
          </a:p>
          <a:p>
            <a:pPr marL="342900" lvl="0" indent="-342900">
              <a:spcBef>
                <a:spcPts val="0"/>
              </a:spcBef>
              <a:spcAft>
                <a:spcPts val="0"/>
              </a:spcAft>
              <a:buFont typeface="Arial" panose="020B0604020202020204" pitchFamily="34" charset="0"/>
              <a:buChar char="•"/>
              <a:defRPr/>
            </a:pP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Tree>
    <p:extLst>
      <p:ext uri="{BB962C8B-B14F-4D97-AF65-F5344CB8AC3E}">
        <p14:creationId xmlns:p14="http://schemas.microsoft.com/office/powerpoint/2010/main" val="786594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therapeutic properties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en-GB" dirty="0"/>
              <a:t>Honey is </a:t>
            </a:r>
            <a:r>
              <a:rPr lang="en-GB" i="1" dirty="0"/>
              <a:t>an anti-oxidant in food</a:t>
            </a:r>
            <a:r>
              <a:rPr lang="en-GB" dirty="0"/>
              <a:t>:</a:t>
            </a:r>
          </a:p>
          <a:p>
            <a:pPr marL="342900" indent="-342900">
              <a:buFont typeface="Arial" panose="020B0604020202020204" pitchFamily="34" charset="0"/>
              <a:buChar char="•"/>
            </a:pPr>
            <a:r>
              <a:rPr lang="en-GB" dirty="0"/>
              <a:t>Honey has anti-oxidative capacities; low oxidation in food means better nutrition; better nutrition means better health.</a:t>
            </a:r>
          </a:p>
          <a:p>
            <a:r>
              <a:rPr lang="en-GB" dirty="0"/>
              <a:t>Honey is an </a:t>
            </a:r>
            <a:r>
              <a:rPr lang="en-GB" i="1" dirty="0"/>
              <a:t>anti-caries bee product</a:t>
            </a:r>
            <a:r>
              <a:rPr lang="en-GB" dirty="0"/>
              <a:t>:</a:t>
            </a:r>
          </a:p>
          <a:p>
            <a:pPr marL="342900" indent="-342900">
              <a:buFont typeface="Arial" panose="020B0604020202020204" pitchFamily="34" charset="0"/>
              <a:buChar char="•"/>
            </a:pPr>
            <a:r>
              <a:rPr lang="en-GB" dirty="0"/>
              <a:t>Honey is, in general, an antibacterial substance;</a:t>
            </a:r>
          </a:p>
          <a:p>
            <a:pPr marL="342900" indent="-342900">
              <a:buFont typeface="Arial" panose="020B0604020202020204" pitchFamily="34" charset="0"/>
              <a:buChar char="•"/>
            </a:pPr>
            <a:r>
              <a:rPr lang="en-GB" dirty="0"/>
              <a:t>Honey nourishes gums, helping to better feeding teeth.</a:t>
            </a:r>
          </a:p>
        </p:txBody>
      </p:sp>
    </p:spTree>
    <p:extLst>
      <p:ext uri="{BB962C8B-B14F-4D97-AF65-F5344CB8AC3E}">
        <p14:creationId xmlns:p14="http://schemas.microsoft.com/office/powerpoint/2010/main" val="947240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07F2176-250D-4F07-BAB4-C585E1CA4AB7}"/>
              </a:ext>
            </a:extLst>
          </p:cNvPr>
          <p:cNvSpPr>
            <a:spLocks noGrp="1"/>
          </p:cNvSpPr>
          <p:nvPr>
            <p:ph type="title"/>
          </p:nvPr>
        </p:nvSpPr>
        <p:spPr/>
        <p:txBody>
          <a:bodyPr>
            <a:normAutofit/>
          </a:bodyPr>
          <a:lstStyle/>
          <a:p>
            <a:r>
              <a:rPr lang="en-GB" dirty="0"/>
              <a:t>therapeutic properties of honey</a:t>
            </a:r>
          </a:p>
        </p:txBody>
      </p:sp>
      <p:sp>
        <p:nvSpPr>
          <p:cNvPr id="3" name="Zástupný objekt pre obsah 2">
            <a:extLst>
              <a:ext uri="{FF2B5EF4-FFF2-40B4-BE49-F238E27FC236}">
                <a16:creationId xmlns:a16="http://schemas.microsoft.com/office/drawing/2014/main" id="{38081CA3-86EB-4954-B9FC-6ED5E8ECB3BD}"/>
              </a:ext>
            </a:extLst>
          </p:cNvPr>
          <p:cNvSpPr>
            <a:spLocks noGrp="1"/>
          </p:cNvSpPr>
          <p:nvPr>
            <p:ph idx="1"/>
          </p:nvPr>
        </p:nvSpPr>
        <p:spPr/>
        <p:txBody>
          <a:bodyPr>
            <a:normAutofit/>
          </a:bodyPr>
          <a:lstStyle/>
          <a:p>
            <a:r>
              <a:rPr lang="en-GB" dirty="0"/>
              <a:t>Honey is </a:t>
            </a:r>
            <a:r>
              <a:rPr lang="en-GB" i="1" dirty="0"/>
              <a:t>anti-inflammatory</a:t>
            </a:r>
            <a:r>
              <a:rPr lang="en-GB" dirty="0"/>
              <a:t>:</a:t>
            </a:r>
          </a:p>
          <a:p>
            <a:pPr marL="342900" indent="-342900">
              <a:buFont typeface="Arial" panose="020B0604020202020204" pitchFamily="34" charset="0"/>
              <a:buChar char="•"/>
            </a:pPr>
            <a:r>
              <a:rPr lang="en-GB" dirty="0"/>
              <a:t>Honey is a good antioxidant</a:t>
            </a:r>
          </a:p>
          <a:p>
            <a:pPr marL="342900" indent="-342900">
              <a:buFont typeface="Arial" panose="020B0604020202020204" pitchFamily="34" charset="0"/>
              <a:buChar char="•"/>
            </a:pPr>
            <a:r>
              <a:rPr lang="en-GB" dirty="0"/>
              <a:t>It contains bioflavonoids with anti-inflammatory properties</a:t>
            </a:r>
          </a:p>
          <a:p>
            <a:pPr marL="342900" indent="-342900">
              <a:buFont typeface="Arial" panose="020B0604020202020204" pitchFamily="34" charset="0"/>
              <a:buChar char="•"/>
            </a:pPr>
            <a:r>
              <a:rPr lang="en-GB" dirty="0"/>
              <a:t>Honey can absorb more "fire" from the inflamed area, according to Traditional Chinese Medicine</a:t>
            </a:r>
          </a:p>
          <a:p>
            <a:r>
              <a:rPr lang="en-GB" dirty="0"/>
              <a:t>Honey is </a:t>
            </a:r>
            <a:r>
              <a:rPr lang="en-GB" i="1" dirty="0"/>
              <a:t>bio-stimulating</a:t>
            </a:r>
            <a:r>
              <a:rPr lang="en-GB" dirty="0"/>
              <a:t>:</a:t>
            </a:r>
          </a:p>
          <a:p>
            <a:pPr marL="342900" indent="-342900">
              <a:buFont typeface="Arial" panose="020B0604020202020204" pitchFamily="34" charset="0"/>
              <a:buChar char="•"/>
            </a:pPr>
            <a:r>
              <a:rPr lang="en-GB" dirty="0"/>
              <a:t>Honey is a "living food" with a lot of bio-energy</a:t>
            </a:r>
          </a:p>
          <a:p>
            <a:pPr marL="342900" indent="-342900">
              <a:buFont typeface="Arial" panose="020B0604020202020204" pitchFamily="34" charset="0"/>
              <a:buChar char="•"/>
            </a:pPr>
            <a:r>
              <a:rPr lang="en-GB" dirty="0"/>
              <a:t>Provides the best energy for living cells</a:t>
            </a:r>
          </a:p>
        </p:txBody>
      </p:sp>
    </p:spTree>
    <p:extLst>
      <p:ext uri="{BB962C8B-B14F-4D97-AF65-F5344CB8AC3E}">
        <p14:creationId xmlns:p14="http://schemas.microsoft.com/office/powerpoint/2010/main" val="78711710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ákladné">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Základné">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Základné">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Motív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í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2165</TotalTime>
  <Words>1323</Words>
  <Application>Microsoft Office PowerPoint</Application>
  <PresentationFormat>On-screen Show (4:3)</PresentationFormat>
  <Paragraphs>96</Paragraphs>
  <Slides>13</Slides>
  <Notes>13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vt:lpstr>
      <vt:lpstr>Arial Black</vt:lpstr>
      <vt:lpstr>Calibri</vt:lpstr>
      <vt:lpstr>Základné</vt:lpstr>
      <vt:lpstr>Honey</vt:lpstr>
      <vt:lpstr>Honey</vt:lpstr>
      <vt:lpstr>Classification of honey</vt:lpstr>
      <vt:lpstr>Classification of honey</vt:lpstr>
      <vt:lpstr>Classification of honey</vt:lpstr>
      <vt:lpstr>Therapeutic effects of honey</vt:lpstr>
      <vt:lpstr>therapeutic properties of honey</vt:lpstr>
      <vt:lpstr>therapeutic properties of honey</vt:lpstr>
      <vt:lpstr>therapeutic properties of honey</vt:lpstr>
      <vt:lpstr>therapeutic properties of honey</vt:lpstr>
      <vt:lpstr>therapeutic properties of honey</vt:lpstr>
      <vt:lpstr>Indications for honey use</vt:lpstr>
      <vt:lpstr>Indications for honey 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Zuzana Palková</dc:creator>
  <cp:lastModifiedBy>Κόβας Κωνσταντίνος</cp:lastModifiedBy>
  <cp:revision>154</cp:revision>
  <cp:lastPrinted>2019-02-12T08:21:40Z</cp:lastPrinted>
  <dcterms:created xsi:type="dcterms:W3CDTF">2019-02-10T21:49:04Z</dcterms:created>
  <dcterms:modified xsi:type="dcterms:W3CDTF">2020-10-12T16:53:45Z</dcterms:modified>
</cp:coreProperties>
</file>