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3" r:id="rId3"/>
    <p:sldId id="271" r:id="rId4"/>
    <p:sldId id="273" r:id="rId5"/>
    <p:sldId id="272" r:id="rId6"/>
    <p:sldId id="274" r:id="rId7"/>
    <p:sldId id="275" r:id="rId8"/>
    <p:sldId id="264" r:id="rId9"/>
    <p:sldId id="276" r:id="rId10"/>
    <p:sldId id="277" r:id="rId11"/>
    <p:sldId id="265" r:id="rId12"/>
    <p:sldId id="266" r:id="rId13"/>
    <p:sldId id="267" r:id="rId14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E7B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Svetlý štýl 1 - zvýrazneni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78" autoAdjust="0"/>
    <p:restoredTop sz="73819" autoAdjust="0"/>
  </p:normalViewPr>
  <p:slideViewPr>
    <p:cSldViewPr>
      <p:cViewPr varScale="1">
        <p:scale>
          <a:sx n="77" d="100"/>
          <a:sy n="77" d="100"/>
        </p:scale>
        <p:origin x="34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12. 10. 2020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12. 10. 2020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38588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458537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496909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9450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3858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813168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798613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393740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3858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526145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60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12. 10. 2020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0B0D0E4-BD66-4038-8DF4-DE18EB5160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12. 10. 2020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12. 10. 2020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12. 10. 2020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12. 10. 2020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12. 10. 2020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12. 10. 2020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12. 10. 2020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12. 10. 2020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12. 10. 2020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12. 10. 2020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12. 10. 2020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55F4F7B-3215-4AC1-972D-928999B64A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Royal Jelly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2"/>
                </a:solidFill>
              </a:rPr>
              <a:t>2018-3-HR01-KA205-060151</a:t>
            </a:r>
          </a:p>
          <a:p>
            <a:pPr algn="ctr"/>
            <a:r>
              <a:rPr lang="en-GB" sz="12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>
                <a:solidFill>
                  <a:srgbClr val="EF8E7B"/>
                </a:solidFill>
              </a:rPr>
              <a:t>ApiTherapy</a:t>
            </a:r>
            <a:endParaRPr lang="en-US" dirty="0">
              <a:solidFill>
                <a:srgbClr val="EF8E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Administration of royal jelly - Internal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/>
          </a:bodyPr>
          <a:lstStyle/>
          <a:p>
            <a:pPr lvl="0"/>
            <a:r>
              <a:rPr lang="en-GB" dirty="0"/>
              <a:t>For the mouth area: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alone or combined with other natural remedies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raw, royal jelly can be used locally to treat conditions of the oral cavity, such as bleeding of the gums</a:t>
            </a:r>
          </a:p>
          <a:p>
            <a:pPr lvl="0"/>
            <a:r>
              <a:rPr lang="en-GB" dirty="0"/>
              <a:t>For pharyngeal-laryngeal disorders: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lyophilized royal jelly spray</a:t>
            </a:r>
          </a:p>
          <a:p>
            <a:pPr lvl="0"/>
            <a:r>
              <a:rPr lang="en-GB" dirty="0"/>
              <a:t>For gastrointestinal area: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raw, alone or combined with honey, herbs, and other natural remedies</a:t>
            </a:r>
          </a:p>
        </p:txBody>
      </p:sp>
    </p:spTree>
    <p:extLst>
      <p:ext uri="{BB962C8B-B14F-4D97-AF65-F5344CB8AC3E}">
        <p14:creationId xmlns:p14="http://schemas.microsoft.com/office/powerpoint/2010/main" val="3170047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Administration of royal jelly - Internal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/>
          </a:bodyPr>
          <a:lstStyle/>
          <a:p>
            <a:pPr lvl="0"/>
            <a:r>
              <a:rPr lang="en-GB" dirty="0"/>
              <a:t>As additional or medicinal product: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tablets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capsules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lyophilized</a:t>
            </a:r>
          </a:p>
          <a:p>
            <a:pPr lvl="0"/>
            <a:r>
              <a:rPr lang="en-GB" dirty="0"/>
              <a:t>As subcutaneous injections: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it helps stimulate the immune system, especially for the elderly</a:t>
            </a:r>
          </a:p>
        </p:txBody>
      </p:sp>
    </p:spTree>
    <p:extLst>
      <p:ext uri="{BB962C8B-B14F-4D97-AF65-F5344CB8AC3E}">
        <p14:creationId xmlns:p14="http://schemas.microsoft.com/office/powerpoint/2010/main" val="6473191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Administration of royal jelly – External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/>
          </a:bodyPr>
          <a:lstStyle/>
          <a:p>
            <a:pPr lvl="0"/>
            <a:r>
              <a:rPr lang="en-GB" dirty="0"/>
              <a:t>For ocular disorders: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as molecular micelles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royal jelly can be combined with micro-sprayed physiological saline in the eyes with a special device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as an ointment, for eyelid diseases</a:t>
            </a:r>
          </a:p>
          <a:p>
            <a:pPr lvl="0"/>
            <a:r>
              <a:rPr lang="en-GB" dirty="0"/>
              <a:t>For healthy skin as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creams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lotions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shampoos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soaps</a:t>
            </a:r>
          </a:p>
        </p:txBody>
      </p:sp>
    </p:spTree>
    <p:extLst>
      <p:ext uri="{BB962C8B-B14F-4D97-AF65-F5344CB8AC3E}">
        <p14:creationId xmlns:p14="http://schemas.microsoft.com/office/powerpoint/2010/main" val="34938046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Administration of royal jelly – External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/>
          </a:bodyPr>
          <a:lstStyle/>
          <a:p>
            <a:pPr lvl="0"/>
            <a:r>
              <a:rPr lang="en-GB" dirty="0"/>
              <a:t>For adults: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the usual daily dose is about 500 mg (800-1000 mg, if necessary)</a:t>
            </a:r>
          </a:p>
          <a:p>
            <a:pPr lvl="0"/>
            <a:r>
              <a:rPr lang="en-GB" dirty="0"/>
              <a:t>For children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the dosage is 30-50% of normal adult dose</a:t>
            </a:r>
          </a:p>
          <a:p>
            <a:pPr lvl="0"/>
            <a:r>
              <a:rPr lang="en-GB" dirty="0"/>
              <a:t>For oral and gastrointestinal use: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it is good to take raw royal jelly under the tongue, lyophilized tablets or until completely dissolved in saliva (minimum 2-5 </a:t>
            </a:r>
            <a:r>
              <a:rPr lang="en-GB"/>
              <a:t>minutes)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3198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Royal Jelly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 lnSpcReduction="10000"/>
          </a:bodyPr>
          <a:lstStyle/>
          <a:p>
            <a:r>
              <a:rPr lang="en-GB" dirty="0"/>
              <a:t>Royal jelly has a highly stable composition obtained from different breeds of bee colonies. Its stability probably underlies the genetic stability of the bee colony</a:t>
            </a:r>
          </a:p>
          <a:p>
            <a:r>
              <a:rPr lang="en-GB" dirty="0"/>
              <a:t>Therefore it is extremely important for the life of the colony</a:t>
            </a:r>
          </a:p>
          <a:p>
            <a:r>
              <a:rPr lang="en-GB" dirty="0"/>
              <a:t>The main constituents of royal jelly are: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water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proteins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sugars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lipids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minerals</a:t>
            </a:r>
          </a:p>
          <a:p>
            <a:r>
              <a:rPr lang="en-GB" dirty="0"/>
              <a:t>Water constitutes approximately 2/3 of fresh royal jelly, but from the dry part, proteins and sugars (fructose and glucose) are by far the largest fractions</a:t>
            </a:r>
          </a:p>
        </p:txBody>
      </p:sp>
    </p:spTree>
    <p:extLst>
      <p:ext uri="{BB962C8B-B14F-4D97-AF65-F5344CB8AC3E}">
        <p14:creationId xmlns:p14="http://schemas.microsoft.com/office/powerpoint/2010/main" val="2677369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Royal Jelly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/>
          </a:bodyPr>
          <a:lstStyle/>
          <a:p>
            <a:r>
              <a:rPr lang="en-GB" dirty="0"/>
              <a:t>A total of 29 amino acids and derivatives have been identified in the royal jelly, thereof the most important being aspartic acid and glutamic acid</a:t>
            </a:r>
          </a:p>
          <a:p>
            <a:r>
              <a:rPr lang="en-GB" dirty="0"/>
              <a:t>All the essential amino acids for human body are present in the composition</a:t>
            </a:r>
          </a:p>
          <a:p>
            <a:r>
              <a:rPr lang="en-GB" dirty="0"/>
              <a:t>Another very important substance present in royal jelly, is acid 10 - hydroxy – </a:t>
            </a:r>
            <a:r>
              <a:rPr lang="en-GB" dirty="0" err="1"/>
              <a:t>decenoic</a:t>
            </a:r>
            <a:r>
              <a:rPr lang="en-GB" dirty="0"/>
              <a:t>,  its concentration being a good indicative for the validation of royal jelly’s quality</a:t>
            </a:r>
          </a:p>
          <a:p>
            <a:r>
              <a:rPr lang="en-GB" dirty="0"/>
              <a:t>This should be more than 1.8% of dry matter</a:t>
            </a:r>
          </a:p>
        </p:txBody>
      </p:sp>
    </p:spTree>
    <p:extLst>
      <p:ext uri="{BB962C8B-B14F-4D97-AF65-F5344CB8AC3E}">
        <p14:creationId xmlns:p14="http://schemas.microsoft.com/office/powerpoint/2010/main" val="1994872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Royal Jelly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/>
          </a:bodyPr>
          <a:lstStyle/>
          <a:p>
            <a:r>
              <a:rPr lang="en-GB" sz="2400" dirty="0"/>
              <a:t>Royal jelly is a complex substance produced by worker bees to feed the hive queen (queen </a:t>
            </a:r>
            <a:r>
              <a:rPr lang="en-GB" sz="2400"/>
              <a:t>bee)</a:t>
            </a:r>
          </a:p>
          <a:p>
            <a:r>
              <a:rPr lang="en-GB" sz="2400"/>
              <a:t>Its </a:t>
            </a:r>
            <a:r>
              <a:rPr lang="en-GB" sz="2400" dirty="0"/>
              <a:t>nutrient concentration allows the queen to survive more than 5 years, while the average lifetime of a worker bee is only 2-4 months</a:t>
            </a:r>
          </a:p>
          <a:p>
            <a:r>
              <a:rPr lang="en-GB" sz="2400" dirty="0"/>
              <a:t>The composition of the royal jelly is so nutritious, that the queen bee is able to deposit 2,000-3,000 eggs in one day</a:t>
            </a:r>
          </a:p>
        </p:txBody>
      </p:sp>
    </p:spTree>
    <p:extLst>
      <p:ext uri="{BB962C8B-B14F-4D97-AF65-F5344CB8AC3E}">
        <p14:creationId xmlns:p14="http://schemas.microsoft.com/office/powerpoint/2010/main" val="2659373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Royal Jelly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/>
          </a:bodyPr>
          <a:lstStyle/>
          <a:p>
            <a:r>
              <a:rPr lang="en-GB" sz="2800" dirty="0"/>
              <a:t>Indications for use of royal jelly: </a:t>
            </a:r>
          </a:p>
        </p:txBody>
      </p:sp>
      <p:graphicFrame>
        <p:nvGraphicFramePr>
          <p:cNvPr id="4" name="Tabuľka 4">
            <a:extLst>
              <a:ext uri="{FF2B5EF4-FFF2-40B4-BE49-F238E27FC236}">
                <a16:creationId xmlns:a16="http://schemas.microsoft.com/office/drawing/2014/main" id="{E91ED13B-49B5-4FB0-8B5C-22958BB187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4079681"/>
              </p:ext>
            </p:extLst>
          </p:nvPr>
        </p:nvGraphicFramePr>
        <p:xfrm>
          <a:off x="611560" y="2420888"/>
          <a:ext cx="8075240" cy="396044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4037620">
                  <a:extLst>
                    <a:ext uri="{9D8B030D-6E8A-4147-A177-3AD203B41FA5}">
                      <a16:colId xmlns:a16="http://schemas.microsoft.com/office/drawing/2014/main" val="979359776"/>
                    </a:ext>
                  </a:extLst>
                </a:gridCol>
                <a:gridCol w="4037620">
                  <a:extLst>
                    <a:ext uri="{9D8B030D-6E8A-4147-A177-3AD203B41FA5}">
                      <a16:colId xmlns:a16="http://schemas.microsoft.com/office/drawing/2014/main" val="351212788"/>
                    </a:ext>
                  </a:extLst>
                </a:gridCol>
              </a:tblGrid>
              <a:tr h="3960440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dirty="0"/>
                        <a:t>nutritional and metabolic diseases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dirty="0"/>
                        <a:t>blood diseases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dirty="0"/>
                        <a:t>cardiovascular disease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dirty="0"/>
                        <a:t>diseases of the lungs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dirty="0"/>
                        <a:t>otorhinolaryngology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dirty="0"/>
                        <a:t>stomatology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400" dirty="0"/>
                        <a:t>diseases of the immune system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400" dirty="0"/>
                        <a:t>diabetes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dirty="0"/>
                        <a:t>renal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dirty="0"/>
                        <a:t>rheumatology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dirty="0"/>
                        <a:t>endocrinology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dirty="0"/>
                        <a:t>diseases of the adrenal glands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dirty="0"/>
                        <a:t>infectious diseases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dirty="0"/>
                        <a:t>paediatrics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dirty="0"/>
                        <a:t>oncology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6614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4557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en-GB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Therapeutic and curative properties of</a:t>
            </a:r>
            <a:br>
              <a:rPr lang="en-GB" sz="4000" dirty="0">
                <a:solidFill>
                  <a:schemeClr val="tx1"/>
                </a:solidFill>
              </a:rPr>
            </a:br>
            <a:r>
              <a:rPr lang="en-US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Royal Jelly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2"/>
                </a:solidFill>
              </a:rPr>
              <a:t>2018-3-HR01-KA205-060151</a:t>
            </a:r>
          </a:p>
          <a:p>
            <a:pPr algn="ctr"/>
            <a:r>
              <a:rPr lang="en-GB" sz="12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>
                <a:solidFill>
                  <a:srgbClr val="EF8E7B"/>
                </a:solidFill>
              </a:rPr>
              <a:t>ApiTherapy</a:t>
            </a:r>
            <a:endParaRPr lang="en-US" dirty="0">
              <a:solidFill>
                <a:srgbClr val="EF8E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746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Therapeutic and curative properties of royal jelly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/>
          </a:bodyPr>
          <a:lstStyle/>
          <a:p>
            <a:r>
              <a:rPr lang="en-GB" dirty="0"/>
              <a:t>Royal jelly has </a:t>
            </a:r>
            <a:r>
              <a:rPr lang="en-GB" i="1" dirty="0"/>
              <a:t>beneficial effects on the liver</a:t>
            </a:r>
            <a:r>
              <a:rPr lang="en-GB" dirty="0"/>
              <a:t>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Reduces liver weight, improves its structure and its functions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Increases the level of the albumin/globulin, having a very important effect in the treatment of liver diseases, particularly hepatitis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Indicates an increase in liver cell multiplication</a:t>
            </a:r>
          </a:p>
          <a:p>
            <a:r>
              <a:rPr lang="en-GB" dirty="0"/>
              <a:t>Royal jelly has </a:t>
            </a:r>
            <a:r>
              <a:rPr lang="en-GB" i="1" dirty="0"/>
              <a:t>beneficial effects on liver and myocardia tissues</a:t>
            </a:r>
            <a:r>
              <a:rPr lang="en-GB" dirty="0"/>
              <a:t>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Increases the oxygen consumption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Royal jelly has general effects of harmonization; it develops the living structures, and their energy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8951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Therapeutic and curative properties of royal jelly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/>
          </a:bodyPr>
          <a:lstStyle/>
          <a:p>
            <a:r>
              <a:rPr lang="en-GB" dirty="0"/>
              <a:t>Royal jelly has effects on inflammation: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Stimulates and accelerates the progression of aseptic inflammatory process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Helps with the healing of inflamed tissues</a:t>
            </a:r>
          </a:p>
          <a:p>
            <a:r>
              <a:rPr lang="en-GB" dirty="0"/>
              <a:t>Royal jelly has beneficial effects on the cardiovascular system: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It reduces atherosclerosis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Royal jelly is well known as a natural product that extends </a:t>
            </a:r>
            <a:r>
              <a:rPr lang="en-GB"/>
              <a:t>the life; longevity </a:t>
            </a:r>
            <a:r>
              <a:rPr lang="en-GB" dirty="0"/>
              <a:t>is always related to health, and biologically to the youth of arteries</a:t>
            </a:r>
          </a:p>
        </p:txBody>
      </p:sp>
    </p:spTree>
    <p:extLst>
      <p:ext uri="{BB962C8B-B14F-4D97-AF65-F5344CB8AC3E}">
        <p14:creationId xmlns:p14="http://schemas.microsoft.com/office/powerpoint/2010/main" val="850464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en-GB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Administration of </a:t>
            </a:r>
            <a:r>
              <a:rPr lang="en-US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Royal Jelly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2"/>
                </a:solidFill>
              </a:rPr>
              <a:t>2018-3-HR01-KA205-060151</a:t>
            </a:r>
          </a:p>
          <a:p>
            <a:pPr algn="ctr"/>
            <a:r>
              <a:rPr lang="en-GB" sz="12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>
                <a:solidFill>
                  <a:srgbClr val="EF8E7B"/>
                </a:solidFill>
              </a:rPr>
              <a:t>ApiTherapy</a:t>
            </a:r>
            <a:endParaRPr lang="en-US" dirty="0">
              <a:solidFill>
                <a:srgbClr val="EF8E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4936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2211</TotalTime>
  <Words>676</Words>
  <Application>Microsoft Office PowerPoint</Application>
  <PresentationFormat>On-screen Show (4:3)</PresentationFormat>
  <Paragraphs>111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Arial </vt:lpstr>
      <vt:lpstr>Arial Black</vt:lpstr>
      <vt:lpstr>Calibri</vt:lpstr>
      <vt:lpstr>Základné</vt:lpstr>
      <vt:lpstr>Royal Jelly</vt:lpstr>
      <vt:lpstr>Royal Jelly</vt:lpstr>
      <vt:lpstr>Royal Jelly</vt:lpstr>
      <vt:lpstr>Royal Jelly</vt:lpstr>
      <vt:lpstr>Royal Jelly</vt:lpstr>
      <vt:lpstr>Therapeutic and curative properties of Royal Jelly</vt:lpstr>
      <vt:lpstr>Therapeutic and curative properties of royal jelly</vt:lpstr>
      <vt:lpstr>Therapeutic and curative properties of royal jelly</vt:lpstr>
      <vt:lpstr>Administration of Royal Jelly</vt:lpstr>
      <vt:lpstr>Administration of royal jelly - Internal</vt:lpstr>
      <vt:lpstr>Administration of royal jelly - Internal</vt:lpstr>
      <vt:lpstr>Administration of royal jelly – External</vt:lpstr>
      <vt:lpstr>Administration of royal jelly – External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Κόβας Κωνσταντίνος</cp:lastModifiedBy>
  <cp:revision>195</cp:revision>
  <cp:lastPrinted>2019-02-12T08:21:40Z</cp:lastPrinted>
  <dcterms:created xsi:type="dcterms:W3CDTF">2019-02-10T21:49:04Z</dcterms:created>
  <dcterms:modified xsi:type="dcterms:W3CDTF">2020-10-12T16:56:36Z</dcterms:modified>
</cp:coreProperties>
</file>