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5"/>
  </p:notesMasterIdLst>
  <p:handoutMasterIdLst>
    <p:handoutMasterId r:id="rId16"/>
  </p:handout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8E7B"/>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78" autoAdjust="0"/>
    <p:restoredTop sz="73819" autoAdjust="0"/>
  </p:normalViewPr>
  <p:slideViewPr>
    <p:cSldViewPr>
      <p:cViewPr varScale="1">
        <p:scale>
          <a:sx n="80" d="100"/>
          <a:sy n="80" d="100"/>
        </p:scale>
        <p:origin x="66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31. 10. 2020</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31. 10. 2020</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10</a:t>
            </a:fld>
            <a:endParaRPr lang="sk-SK"/>
          </a:p>
        </p:txBody>
      </p:sp>
    </p:spTree>
    <p:extLst>
      <p:ext uri="{BB962C8B-B14F-4D97-AF65-F5344CB8AC3E}">
        <p14:creationId xmlns:p14="http://schemas.microsoft.com/office/powerpoint/2010/main" val="21319828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11</a:t>
            </a:fld>
            <a:endParaRPr lang="sk-SK"/>
          </a:p>
        </p:txBody>
      </p:sp>
    </p:spTree>
    <p:extLst>
      <p:ext uri="{BB962C8B-B14F-4D97-AF65-F5344CB8AC3E}">
        <p14:creationId xmlns:p14="http://schemas.microsoft.com/office/powerpoint/2010/main" val="27856432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12</a:t>
            </a:fld>
            <a:endParaRPr lang="sk-SK"/>
          </a:p>
        </p:txBody>
      </p:sp>
    </p:spTree>
    <p:extLst>
      <p:ext uri="{BB962C8B-B14F-4D97-AF65-F5344CB8AC3E}">
        <p14:creationId xmlns:p14="http://schemas.microsoft.com/office/powerpoint/2010/main" val="4058401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13</a:t>
            </a:fld>
            <a:endParaRPr lang="sk-SK"/>
          </a:p>
        </p:txBody>
      </p:sp>
    </p:spTree>
    <p:extLst>
      <p:ext uri="{BB962C8B-B14F-4D97-AF65-F5344CB8AC3E}">
        <p14:creationId xmlns:p14="http://schemas.microsoft.com/office/powerpoint/2010/main" val="3214144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2</a:t>
            </a:fld>
            <a:endParaRPr lang="sk-SK"/>
          </a:p>
        </p:txBody>
      </p:sp>
    </p:spTree>
    <p:extLst>
      <p:ext uri="{BB962C8B-B14F-4D97-AF65-F5344CB8AC3E}">
        <p14:creationId xmlns:p14="http://schemas.microsoft.com/office/powerpoint/2010/main" val="553858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lvl="0"/>
            <a:r>
              <a:rPr lang="en-GB" sz="1200" b="1" kern="1200" dirty="0">
                <a:solidFill>
                  <a:schemeClr val="tx1"/>
                </a:solidFill>
                <a:effectLst/>
                <a:latin typeface="+mn-lt"/>
                <a:ea typeface="+mn-ea"/>
                <a:cs typeface="+mn-cs"/>
              </a:rPr>
              <a:t>Locust honey</a:t>
            </a:r>
            <a:r>
              <a:rPr lang="en-GB" sz="1200" kern="1200" dirty="0">
                <a:solidFill>
                  <a:schemeClr val="tx1"/>
                </a:solidFill>
                <a:effectLst/>
                <a:latin typeface="+mn-lt"/>
                <a:ea typeface="+mn-ea"/>
                <a:cs typeface="+mn-cs"/>
              </a:rPr>
              <a:t> – is transparent immediately after harvest, but its colour will depend on the honeycombs in which it was made. Thus, it can have shades of pale yellow or light yellow. Locust honey has a nice taste, it is a viscous fluid, and gives no sign of crystallization when fresh. It has a soothing effect on coughing, locust honey is antiseptic, it is useful in treating fatigue and also in the treatment of neurosis.</a:t>
            </a:r>
          </a:p>
          <a:p>
            <a:pPr lvl="0"/>
            <a:r>
              <a:rPr lang="en-GB" sz="1200" b="1" kern="1200" dirty="0">
                <a:solidFill>
                  <a:schemeClr val="tx1"/>
                </a:solidFill>
                <a:effectLst/>
                <a:latin typeface="+mn-lt"/>
                <a:ea typeface="+mn-ea"/>
                <a:cs typeface="+mn-cs"/>
              </a:rPr>
              <a:t>Coriander honey </a:t>
            </a:r>
            <a:r>
              <a:rPr lang="en-GB" sz="1200" kern="1200" dirty="0">
                <a:solidFill>
                  <a:schemeClr val="tx1"/>
                </a:solidFill>
                <a:effectLst/>
                <a:latin typeface="+mn-lt"/>
                <a:ea typeface="+mn-ea"/>
                <a:cs typeface="+mn-cs"/>
              </a:rPr>
              <a:t>– it has a reddish colour, a strong flavour and scent. It has beneficial effects on treating ulcer and hyperacid gastritis. Coriander honey also protects the liver and it helps treating constipation, bloating and indigestions. </a:t>
            </a:r>
          </a:p>
          <a:p>
            <a:pPr lvl="0"/>
            <a:r>
              <a:rPr lang="en-GB" sz="1200" b="1" kern="1200" dirty="0">
                <a:solidFill>
                  <a:schemeClr val="tx1"/>
                </a:solidFill>
                <a:effectLst/>
                <a:latin typeface="+mn-lt"/>
                <a:ea typeface="+mn-ea"/>
                <a:cs typeface="+mn-cs"/>
              </a:rPr>
              <a:t>Conifer honey</a:t>
            </a:r>
            <a:r>
              <a:rPr lang="en-GB" sz="1200" kern="1200" dirty="0">
                <a:solidFill>
                  <a:schemeClr val="tx1"/>
                </a:solidFill>
                <a:effectLst/>
                <a:latin typeface="+mn-lt"/>
                <a:ea typeface="+mn-ea"/>
                <a:cs typeface="+mn-cs"/>
              </a:rPr>
              <a:t> – it has exceptional properties on the lungs and respiratory system, benefiting from the anti-infective and antitussives properties.</a:t>
            </a:r>
          </a:p>
          <a:p>
            <a:pPr lvl="0"/>
            <a:r>
              <a:rPr lang="en-GB" sz="1200" b="1" kern="1200" dirty="0">
                <a:solidFill>
                  <a:schemeClr val="tx1"/>
                </a:solidFill>
                <a:effectLst/>
                <a:latin typeface="+mn-lt"/>
                <a:ea typeface="+mn-ea"/>
                <a:cs typeface="+mn-cs"/>
              </a:rPr>
              <a:t>Mint honey</a:t>
            </a:r>
            <a:r>
              <a:rPr lang="en-GB" sz="1200" kern="1200" dirty="0">
                <a:solidFill>
                  <a:schemeClr val="tx1"/>
                </a:solidFill>
                <a:effectLst/>
                <a:latin typeface="+mn-lt"/>
                <a:ea typeface="+mn-ea"/>
                <a:cs typeface="+mn-cs"/>
              </a:rPr>
              <a:t> – it is used as an antitussive, analgesic, antispasmodic. It eases digestion and it combats bloating.</a:t>
            </a:r>
          </a:p>
          <a:p>
            <a:pPr lvl="0"/>
            <a:r>
              <a:rPr lang="en-GB" sz="1200" b="1" kern="1200" dirty="0" err="1">
                <a:solidFill>
                  <a:schemeClr val="tx1"/>
                </a:solidFill>
                <a:effectLst/>
                <a:latin typeface="+mn-lt"/>
                <a:ea typeface="+mn-ea"/>
                <a:cs typeface="+mn-cs"/>
              </a:rPr>
              <a:t>Polyfloral</a:t>
            </a:r>
            <a:r>
              <a:rPr lang="en-GB" sz="1200" b="1" kern="1200" dirty="0">
                <a:solidFill>
                  <a:schemeClr val="tx1"/>
                </a:solidFill>
                <a:effectLst/>
                <a:latin typeface="+mn-lt"/>
                <a:ea typeface="+mn-ea"/>
                <a:cs typeface="+mn-cs"/>
              </a:rPr>
              <a:t> honey</a:t>
            </a:r>
            <a:r>
              <a:rPr lang="en-GB" sz="1200" kern="1200" dirty="0">
                <a:solidFill>
                  <a:schemeClr val="tx1"/>
                </a:solidFill>
                <a:effectLst/>
                <a:latin typeface="+mn-lt"/>
                <a:ea typeface="+mn-ea"/>
                <a:cs typeface="+mn-cs"/>
              </a:rPr>
              <a:t> - because it includes nectar from dozens or hundreds of herbs, </a:t>
            </a:r>
            <a:r>
              <a:rPr lang="en-GB" sz="1200" kern="1200" dirty="0" err="1">
                <a:solidFill>
                  <a:schemeClr val="tx1"/>
                </a:solidFill>
                <a:effectLst/>
                <a:latin typeface="+mn-lt"/>
                <a:ea typeface="+mn-ea"/>
                <a:cs typeface="+mn-cs"/>
              </a:rPr>
              <a:t>polyfloral</a:t>
            </a:r>
            <a:r>
              <a:rPr lang="en-GB" sz="1200" kern="1200" dirty="0">
                <a:solidFill>
                  <a:schemeClr val="tx1"/>
                </a:solidFill>
                <a:effectLst/>
                <a:latin typeface="+mn-lt"/>
                <a:ea typeface="+mn-ea"/>
                <a:cs typeface="+mn-cs"/>
              </a:rPr>
              <a:t> honey borrows their therapeutic properties and thus it is one of the most complex honeys taking into consideration its therapeutic actions. The main properties of this type of honey are: disinfectant, antiseptic, sedative, diuretic, laxative.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3</a:t>
            </a:fld>
            <a:endParaRPr lang="sk-SK"/>
          </a:p>
        </p:txBody>
      </p:sp>
    </p:spTree>
    <p:extLst>
      <p:ext uri="{BB962C8B-B14F-4D97-AF65-F5344CB8AC3E}">
        <p14:creationId xmlns:p14="http://schemas.microsoft.com/office/powerpoint/2010/main" val="3122895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4</a:t>
            </a:fld>
            <a:endParaRPr lang="sk-SK"/>
          </a:p>
        </p:txBody>
      </p:sp>
    </p:spTree>
    <p:extLst>
      <p:ext uri="{BB962C8B-B14F-4D97-AF65-F5344CB8AC3E}">
        <p14:creationId xmlns:p14="http://schemas.microsoft.com/office/powerpoint/2010/main" val="2947877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5</a:t>
            </a:fld>
            <a:endParaRPr lang="sk-SK"/>
          </a:p>
        </p:txBody>
      </p:sp>
    </p:spTree>
    <p:extLst>
      <p:ext uri="{BB962C8B-B14F-4D97-AF65-F5344CB8AC3E}">
        <p14:creationId xmlns:p14="http://schemas.microsoft.com/office/powerpoint/2010/main" val="2422279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6</a:t>
            </a:fld>
            <a:endParaRPr lang="sk-SK"/>
          </a:p>
        </p:txBody>
      </p:sp>
    </p:spTree>
    <p:extLst>
      <p:ext uri="{BB962C8B-B14F-4D97-AF65-F5344CB8AC3E}">
        <p14:creationId xmlns:p14="http://schemas.microsoft.com/office/powerpoint/2010/main" val="1947348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7</a:t>
            </a:fld>
            <a:endParaRPr lang="sk-SK"/>
          </a:p>
        </p:txBody>
      </p:sp>
    </p:spTree>
    <p:extLst>
      <p:ext uri="{BB962C8B-B14F-4D97-AF65-F5344CB8AC3E}">
        <p14:creationId xmlns:p14="http://schemas.microsoft.com/office/powerpoint/2010/main" val="553858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8</a:t>
            </a:fld>
            <a:endParaRPr lang="sk-SK"/>
          </a:p>
        </p:txBody>
      </p:sp>
    </p:spTree>
    <p:extLst>
      <p:ext uri="{BB962C8B-B14F-4D97-AF65-F5344CB8AC3E}">
        <p14:creationId xmlns:p14="http://schemas.microsoft.com/office/powerpoint/2010/main" val="859494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9</a:t>
            </a:fld>
            <a:endParaRPr lang="sk-SK"/>
          </a:p>
        </p:txBody>
      </p:sp>
    </p:spTree>
    <p:extLst>
      <p:ext uri="{BB962C8B-B14F-4D97-AF65-F5344CB8AC3E}">
        <p14:creationId xmlns:p14="http://schemas.microsoft.com/office/powerpoint/2010/main" val="4452474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600" cap="none" spc="-80" baseline="0">
                <a:solidFill>
                  <a:schemeClr val="accent6"/>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31. 10. 2020</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EF8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2" name="Picture 11">
            <a:extLst>
              <a:ext uri="{FF2B5EF4-FFF2-40B4-BE49-F238E27FC236}">
                <a16:creationId xmlns:a16="http://schemas.microsoft.com/office/drawing/2014/main" id="{80B0D0E4-BD66-4038-8DF4-DE18EB51604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17294" y="188640"/>
            <a:ext cx="1433736" cy="86502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31. 10. 2020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k-SK"/>
              <a:t>Kliknutím upravte štýl predlohy nadpisu</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31. 10. 2020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31. 10. 2020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chemeClr val="accent6"/>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31. 10. 2020</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31. 10. 2020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a:t>Kliknutím upravte štýl predlohy nadpisu</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31. 10. 2020</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31. 10. 2020</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31. 10. 2020</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31. 10. 2020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31. 10. 2020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sk-SK"/>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31. 10. 2020</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EF8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A55F4F7B-3215-4AC1-972D-928999B64ABA}"/>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317294" y="188640"/>
            <a:ext cx="1433736" cy="865021"/>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accent6"/>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786058"/>
            <a:ext cx="8072494" cy="1297250"/>
          </a:xfrm>
        </p:spPr>
        <p:txBody>
          <a:bodyPr/>
          <a:lstStyle/>
          <a:p>
            <a:pPr algn="ctr"/>
            <a:r>
              <a:rPr lang="hr-HR" sz="4000" dirty="0">
                <a:solidFill>
                  <a:schemeClr val="accent6">
                    <a:lumMod val="75000"/>
                  </a:schemeClr>
                </a:solidFill>
                <a:latin typeface="Calibri" panose="020F0502020204030204" pitchFamily="34" charset="0"/>
                <a:ea typeface="Montserrat"/>
                <a:cs typeface="Calibri" panose="020F0502020204030204" pitchFamily="34" charset="0"/>
                <a:sym typeface="Montserrat"/>
              </a:rPr>
              <a:t>Med</a:t>
            </a:r>
            <a:endParaRPr lang="en-US" sz="4000"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2214578" cy="461665"/>
          </a:xfrm>
          <a:prstGeom prst="rect">
            <a:avLst/>
          </a:prstGeom>
        </p:spPr>
        <p:txBody>
          <a:bodyPr wrap="square">
            <a:spAutoFit/>
          </a:bodyPr>
          <a:lstStyle/>
          <a:p>
            <a:pPr algn="ctr"/>
            <a:r>
              <a:rPr lang="en-GB" sz="1200" dirty="0">
                <a:solidFill>
                  <a:schemeClr val="tx2"/>
                </a:solidFill>
              </a:rPr>
              <a:t>2018-3-HR01-KA205-060151</a:t>
            </a:r>
          </a:p>
          <a:p>
            <a:pPr algn="ctr"/>
            <a:r>
              <a:rPr lang="en-GB" sz="1200" dirty="0">
                <a:solidFill>
                  <a:schemeClr val="tx2"/>
                </a:solidFill>
              </a:rPr>
              <a:t> </a:t>
            </a: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err="1">
                <a:solidFill>
                  <a:srgbClr val="EF8E7B"/>
                </a:solidFill>
              </a:rPr>
              <a:t>ApiT</a:t>
            </a:r>
            <a:r>
              <a:rPr lang="hr-HR" dirty="0">
                <a:solidFill>
                  <a:srgbClr val="EF8E7B"/>
                </a:solidFill>
              </a:rPr>
              <a:t>erapija</a:t>
            </a:r>
            <a:endParaRPr lang="en-US" dirty="0">
              <a:solidFill>
                <a:srgbClr val="EF8E7B"/>
              </a:solidFill>
            </a:endParaRPr>
          </a:p>
        </p:txBody>
      </p:sp>
    </p:spTree>
    <p:extLst>
      <p:ext uri="{BB962C8B-B14F-4D97-AF65-F5344CB8AC3E}">
        <p14:creationId xmlns:p14="http://schemas.microsoft.com/office/powerpoint/2010/main" val="967997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en-GB" dirty="0"/>
              <a:t>therapeutic properties of honey</a:t>
            </a:r>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fontScale="77500" lnSpcReduction="20000"/>
          </a:bodyPr>
          <a:lstStyle/>
          <a:p>
            <a:r>
              <a:rPr lang="hr-HR" dirty="0"/>
              <a:t>Med </a:t>
            </a:r>
            <a:r>
              <a:rPr lang="hr-HR" i="1" dirty="0"/>
              <a:t>pročišćava</a:t>
            </a:r>
            <a:r>
              <a:rPr lang="hr-HR" dirty="0"/>
              <a:t>:</a:t>
            </a:r>
          </a:p>
          <a:p>
            <a:pPr>
              <a:buFont typeface="Arial" pitchFamily="34" charset="0"/>
              <a:buChar char="•"/>
            </a:pPr>
            <a:r>
              <a:rPr lang="hr-HR" dirty="0"/>
              <a:t> Pomaže tjelesnim mehanizmima detoksikacije; med sadrži više fruktoze (posebno meda napravljenog od bagrema) koji izravno pomaže energetskim mehanizmima jetre, zdrava jetra znači bolja biokemijska detoksikacija.</a:t>
            </a:r>
          </a:p>
          <a:p>
            <a:r>
              <a:rPr lang="hr-HR" dirty="0"/>
              <a:t>Med </a:t>
            </a:r>
            <a:r>
              <a:rPr lang="hr-HR" i="1" dirty="0"/>
              <a:t>daje energiju:</a:t>
            </a:r>
            <a:r>
              <a:rPr lang="hr-HR" dirty="0"/>
              <a:t> </a:t>
            </a:r>
          </a:p>
          <a:p>
            <a:pPr>
              <a:buFont typeface="Arial" pitchFamily="34" charset="0"/>
              <a:buChar char="•"/>
            </a:pPr>
            <a:r>
              <a:rPr lang="hr-HR" dirty="0"/>
              <a:t> Ugljikohidrati iz meda lako sagorjevaju i najčešće (kad je kisika dostatno) sa vodom i  ugljik-dioksidom , dakle ne ostaje za smanjenje kvalitete energije. </a:t>
            </a:r>
          </a:p>
          <a:p>
            <a:pPr>
              <a:buFont typeface="Arial" pitchFamily="34" charset="0"/>
              <a:buChar char="•"/>
            </a:pPr>
            <a:r>
              <a:rPr lang="hr-HR" dirty="0"/>
              <a:t> Fruktoza  sadržana u medu povećava razinu energije u ljudskom tijelu.</a:t>
            </a:r>
          </a:p>
          <a:p>
            <a:endParaRPr lang="hr-HR" dirty="0"/>
          </a:p>
          <a:p>
            <a:endParaRPr lang="hr-HR" dirty="0"/>
          </a:p>
          <a:p>
            <a:r>
              <a:rPr lang="en-GB" dirty="0"/>
              <a:t>Honey is </a:t>
            </a:r>
            <a:r>
              <a:rPr lang="en-GB" i="1" dirty="0"/>
              <a:t>energetic</a:t>
            </a:r>
            <a:r>
              <a:rPr lang="en-GB" dirty="0"/>
              <a:t>:</a:t>
            </a:r>
          </a:p>
          <a:p>
            <a:pPr marL="342900" indent="-342900">
              <a:buFont typeface="Arial" panose="020B0604020202020204" pitchFamily="34" charset="0"/>
              <a:buChar char="•"/>
            </a:pPr>
            <a:r>
              <a:rPr lang="hr-HR" dirty="0"/>
              <a:t>Ugljikohidrati iz meda sagorijevaju se lako i najčešće (kad kisika ima dovoljno) u vodi i CO2, tako da nema ostataka koji bi umanjili kvalitetu energije</a:t>
            </a:r>
          </a:p>
          <a:p>
            <a:pPr marL="342900" indent="-342900">
              <a:buFont typeface="Arial" panose="020B0604020202020204" pitchFamily="34" charset="0"/>
              <a:buChar char="•"/>
            </a:pPr>
            <a:r>
              <a:rPr lang="en-GB" dirty="0"/>
              <a:t>Fructose contained in honey increases energy levels of human body</a:t>
            </a:r>
          </a:p>
        </p:txBody>
      </p:sp>
    </p:spTree>
    <p:extLst>
      <p:ext uri="{BB962C8B-B14F-4D97-AF65-F5344CB8AC3E}">
        <p14:creationId xmlns:p14="http://schemas.microsoft.com/office/powerpoint/2010/main" val="2622984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en-GB" dirty="0"/>
              <a:t>T</a:t>
            </a:r>
            <a:r>
              <a:rPr lang="hr-HR" dirty="0"/>
              <a:t>erapeutska svojstva meda </a:t>
            </a:r>
            <a:endParaRPr lang="en-GB" dirty="0"/>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lnSpcReduction="10000"/>
          </a:bodyPr>
          <a:lstStyle/>
          <a:p>
            <a:r>
              <a:rPr lang="hr-HR" dirty="0"/>
              <a:t>Med je </a:t>
            </a:r>
            <a:r>
              <a:rPr lang="hr-HR" i="1" dirty="0"/>
              <a:t>laksativ </a:t>
            </a:r>
          </a:p>
          <a:p>
            <a:pPr>
              <a:buFont typeface="Arial" pitchFamily="34" charset="0"/>
              <a:buChar char="•"/>
            </a:pPr>
            <a:r>
              <a:rPr lang="hr-HR" dirty="0"/>
              <a:t> Med je higroskopan (privlači vodu)</a:t>
            </a:r>
          </a:p>
          <a:p>
            <a:pPr>
              <a:buFont typeface="Arial" pitchFamily="34" charset="0"/>
              <a:buChar char="•"/>
            </a:pPr>
            <a:r>
              <a:rPr lang="hr-HR" dirty="0"/>
              <a:t> Regulira crijevnu floru</a:t>
            </a:r>
          </a:p>
          <a:p>
            <a:pPr>
              <a:buFont typeface="Arial" pitchFamily="34" charset="0"/>
              <a:buChar char="•"/>
            </a:pPr>
            <a:r>
              <a:rPr lang="hr-HR" dirty="0"/>
              <a:t> Pomaže gušterači i jetri da bolje funkcioniraju stoga će ti organi proizvesti više probavnih sokova </a:t>
            </a:r>
          </a:p>
          <a:p>
            <a:r>
              <a:rPr lang="hr-HR" dirty="0"/>
              <a:t>Med je </a:t>
            </a:r>
            <a:r>
              <a:rPr lang="hr-HR" i="1" dirty="0"/>
              <a:t>hranjiv</a:t>
            </a:r>
          </a:p>
          <a:p>
            <a:pPr>
              <a:buFont typeface="Arial" pitchFamily="34" charset="0"/>
              <a:buChar char="•"/>
            </a:pPr>
            <a:r>
              <a:rPr lang="hr-HR" dirty="0"/>
              <a:t> Ugljikohidrati koji se nalaze u medu pomažu u izgradnji  vezivnog tkiva.</a:t>
            </a:r>
          </a:p>
          <a:p>
            <a:pPr>
              <a:buFont typeface="Arial" pitchFamily="34" charset="0"/>
              <a:buChar char="•"/>
            </a:pPr>
            <a:r>
              <a:rPr lang="hr-HR" dirty="0"/>
              <a:t> Med predstavlja najbolju energiju za sve mišiće,  uključujući i srce  koje je prije svega „mišićna pumpa“.</a:t>
            </a:r>
          </a:p>
          <a:p>
            <a:r>
              <a:rPr lang="hr-HR" dirty="0"/>
              <a:t> </a:t>
            </a:r>
          </a:p>
          <a:p>
            <a:endParaRPr lang="hr-HR" dirty="0"/>
          </a:p>
        </p:txBody>
      </p:sp>
    </p:spTree>
    <p:extLst>
      <p:ext uri="{BB962C8B-B14F-4D97-AF65-F5344CB8AC3E}">
        <p14:creationId xmlns:p14="http://schemas.microsoft.com/office/powerpoint/2010/main" val="126864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en-GB" dirty="0"/>
              <a:t>In</a:t>
            </a:r>
            <a:r>
              <a:rPr lang="hr-HR" dirty="0"/>
              <a:t>dikatori za primjenu meda </a:t>
            </a:r>
            <a:endParaRPr lang="en-GB" dirty="0"/>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fontScale="92500" lnSpcReduction="10000"/>
          </a:bodyPr>
          <a:lstStyle/>
          <a:p>
            <a:pPr>
              <a:buFont typeface="Arial" pitchFamily="34" charset="0"/>
              <a:buChar char="•"/>
            </a:pPr>
            <a:r>
              <a:rPr lang="hr-HR" dirty="0"/>
              <a:t> Bolesti koje utleču na cijelo tijelo: anoreksija, rekonvalescencija (med pruža energiju nakon operacije ili tubrkulozne bolesti), groznica ( med pruža energiju leukocitima koji mogu lako ukloniti uzroke groznice: bakterije, viruse, mrtve stanice itd.)</a:t>
            </a:r>
          </a:p>
          <a:p>
            <a:pPr>
              <a:buFont typeface="Arial" pitchFamily="34" charset="0"/>
              <a:buChar char="•"/>
            </a:pPr>
            <a:r>
              <a:rPr lang="hr-HR" dirty="0"/>
              <a:t> Bolesti usta i usana: ulceracije (med je prirodno antibakterijsko i regenerativno sredstvo), karijesa (med hrani desni koje zauzvrat hrane zube), gingivitisa</a:t>
            </a:r>
          </a:p>
          <a:p>
            <a:pPr>
              <a:buFont typeface="Arial" pitchFamily="34" charset="0"/>
              <a:buChar char="•"/>
            </a:pPr>
            <a:r>
              <a:rPr lang="hr-HR" dirty="0"/>
              <a:t> Otorinolaringologija: faringitis i grlobolja (med je protuupalan, antibakterijski i regenerativan)</a:t>
            </a:r>
          </a:p>
          <a:p>
            <a:pPr>
              <a:buFont typeface="Arial" pitchFamily="34" charset="0"/>
              <a:buChar char="•"/>
            </a:pPr>
            <a:r>
              <a:rPr lang="hr-HR" dirty="0"/>
              <a:t> Respiratorne bolesti: astma (med je izvor energije za bronhijalnu muskulaturu), kašalj (med je antibakterijsko sredstvo za ublažavanje kašlja), prehlade (med pomaže imunološkom sustavu)</a:t>
            </a:r>
          </a:p>
        </p:txBody>
      </p:sp>
    </p:spTree>
    <p:extLst>
      <p:ext uri="{BB962C8B-B14F-4D97-AF65-F5344CB8AC3E}">
        <p14:creationId xmlns:p14="http://schemas.microsoft.com/office/powerpoint/2010/main" val="1253279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en-GB" dirty="0"/>
              <a:t>Indi</a:t>
            </a:r>
            <a:r>
              <a:rPr lang="hr-HR" dirty="0"/>
              <a:t>katori za primjenu meda </a:t>
            </a:r>
            <a:endParaRPr lang="en-GB" dirty="0"/>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a:xfrm>
            <a:off x="457200" y="1752600"/>
            <a:ext cx="7620000" cy="4700736"/>
          </a:xfrm>
        </p:spPr>
        <p:txBody>
          <a:bodyPr>
            <a:normAutofit fontScale="92500" lnSpcReduction="10000"/>
          </a:bodyPr>
          <a:lstStyle/>
          <a:p>
            <a:pPr>
              <a:buFont typeface="Arial" pitchFamily="34" charset="0"/>
              <a:buChar char="•"/>
            </a:pPr>
            <a:r>
              <a:rPr lang="hr-HR" dirty="0"/>
              <a:t> Kardiovaskularne bolesti: bolesti srca(  med je najbolji izvor energije za srčane stanice, pomaže cirkulaciji krvi i smanjuje krvni tlak kada je previsok, također poboljšava strukturu krvnih žila )</a:t>
            </a:r>
          </a:p>
          <a:p>
            <a:pPr>
              <a:buFont typeface="Arial" pitchFamily="34" charset="0"/>
              <a:buChar char="•"/>
            </a:pPr>
            <a:r>
              <a:rPr lang="hr-HR" dirty="0"/>
              <a:t> Poremećaji živčanog sustava : astenija (med pruža energiju svim stanicama tijela), nesanica (posebno med od lipe je jako dobar sedativ  ako se koristi prije spavanja) , neurastenija (med je izvrstan izvor energije za živčani sustav, barem 30 % je glukoza što je hrana za mozak)</a:t>
            </a:r>
          </a:p>
          <a:p>
            <a:pPr>
              <a:buFont typeface="Arial" pitchFamily="34" charset="0"/>
              <a:buChar char="•"/>
            </a:pPr>
            <a:r>
              <a:rPr lang="hr-HR" dirty="0"/>
              <a:t> Bolesti jetre: ciroza jetre (med, posebno ako je napravljen od cvjetova bagrema sadrži velike količine fruktoze koja se koristi pri povećanju razine glikogena iz jetre)</a:t>
            </a:r>
          </a:p>
          <a:p>
            <a:pPr>
              <a:buFont typeface="Arial" pitchFamily="34" charset="0"/>
              <a:buChar char="•"/>
            </a:pPr>
            <a:r>
              <a:rPr lang="hr-HR" dirty="0"/>
              <a:t> Poremećaji krvi: anemija (med poboljšava apetit, pomaže apsorpciju željeza, daje energiju koštanoj srži, jetri i slezeni).</a:t>
            </a:r>
          </a:p>
          <a:p>
            <a:r>
              <a:rPr lang="hr-HR" dirty="0"/>
              <a:t> </a:t>
            </a:r>
          </a:p>
          <a:p>
            <a:pPr marL="342900" lvl="0" indent="-342900">
              <a:buFont typeface="Arial" panose="020B0604020202020204" pitchFamily="34" charset="0"/>
              <a:buChar char="•"/>
            </a:pPr>
            <a:endParaRPr lang="en-GB" dirty="0"/>
          </a:p>
          <a:p>
            <a:pPr lvl="0">
              <a:spcBef>
                <a:spcPts val="0"/>
              </a:spcBef>
              <a:spcAft>
                <a:spcPts val="0"/>
              </a:spcAft>
              <a:defRPr/>
            </a:pPr>
            <a:endParaRPr lang="en-GB" dirty="0"/>
          </a:p>
        </p:txBody>
      </p:sp>
    </p:spTree>
    <p:extLst>
      <p:ext uri="{BB962C8B-B14F-4D97-AF65-F5344CB8AC3E}">
        <p14:creationId xmlns:p14="http://schemas.microsoft.com/office/powerpoint/2010/main" val="3040131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lstStyle/>
          <a:p>
            <a:r>
              <a:rPr lang="hr-HR" dirty="0"/>
              <a:t>med</a:t>
            </a:r>
            <a:endParaRPr lang="en-GB" dirty="0"/>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fontScale="92500" lnSpcReduction="10000"/>
          </a:bodyPr>
          <a:lstStyle/>
          <a:p>
            <a:r>
              <a:rPr lang="hr-HR" dirty="0"/>
              <a:t>Med:</a:t>
            </a:r>
          </a:p>
          <a:p>
            <a:pPr lvl="0">
              <a:buFont typeface="Arial" pitchFamily="34" charset="0"/>
              <a:buChar char="•"/>
            </a:pPr>
            <a:r>
              <a:rPr lang="hr-HR" dirty="0"/>
              <a:t> Potencijalni izvori sa preko 2000 cvijetova</a:t>
            </a:r>
          </a:p>
          <a:p>
            <a:pPr lvl="0">
              <a:buFont typeface="Arial" pitchFamily="34" charset="0"/>
              <a:buChar char="•"/>
            </a:pPr>
            <a:r>
              <a:rPr lang="hr-HR" dirty="0"/>
              <a:t>Izuzetno varijabilne karakteristike</a:t>
            </a:r>
          </a:p>
          <a:p>
            <a:pPr lvl="0">
              <a:buFont typeface="Arial" pitchFamily="34" charset="0"/>
              <a:buChar char="•"/>
            </a:pPr>
            <a:r>
              <a:rPr lang="hr-HR" dirty="0"/>
              <a:t> Terapeut mora biti u mogućnosti da  odredi opću kvalitetu meda i/ili njegove terapeutske kvalitete</a:t>
            </a:r>
          </a:p>
          <a:p>
            <a:r>
              <a:rPr lang="hr-HR" dirty="0"/>
              <a:t>Sirovi med:</a:t>
            </a:r>
          </a:p>
          <a:p>
            <a:pPr lvl="0">
              <a:buFont typeface="Arial" pitchFamily="34" charset="0"/>
              <a:buChar char="•"/>
            </a:pPr>
            <a:r>
              <a:rPr lang="hr-HR" dirty="0"/>
              <a:t> Nije filtriran, toplinski tretiran ili obrađen</a:t>
            </a:r>
          </a:p>
          <a:p>
            <a:pPr lvl="0">
              <a:buFont typeface="Arial" pitchFamily="34" charset="0"/>
              <a:buChar char="•"/>
            </a:pPr>
            <a:r>
              <a:rPr lang="hr-HR" dirty="0"/>
              <a:t> Učinkovit lijek,b ilo da se primjenjuje interno ili lokalno</a:t>
            </a:r>
          </a:p>
          <a:p>
            <a:pPr lvl="0">
              <a:buFont typeface="Arial" pitchFamily="34" charset="0"/>
              <a:buChar char="•"/>
            </a:pPr>
            <a:r>
              <a:rPr lang="hr-HR" dirty="0"/>
              <a:t> Njegov kemijski sastav nam olakšava probavu za raliku od šećera  </a:t>
            </a:r>
          </a:p>
          <a:p>
            <a:pPr lvl="0">
              <a:buFont typeface="Arial" pitchFamily="34" charset="0"/>
              <a:buChar char="•"/>
            </a:pPr>
            <a:r>
              <a:rPr lang="hr-HR" dirty="0"/>
              <a:t> Njegov metabolizam ne stimulira izlučivanje inzulina na isti način kao i šećer</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677369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hr-HR" sz="3200" dirty="0"/>
              <a:t>Klasifikacija meda </a:t>
            </a:r>
            <a:endParaRPr lang="en-GB" sz="3200" dirty="0"/>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a:bodyPr>
          <a:lstStyle/>
          <a:p>
            <a:pPr>
              <a:buFont typeface="Arial" pitchFamily="34" charset="0"/>
              <a:buChar char="•"/>
            </a:pPr>
            <a:r>
              <a:rPr lang="hr-HR" dirty="0"/>
              <a:t> Lipov med-ima jedan od najugodnijih i najjačih okusa od svih vrsta  meda.Ima umirujuća i antiseptička svojstva koja su preporučena za liječenje: poremećaja živčanog sustava, nesanice, groznice, boli u želudcu, za prevenciju migrene, za prevenciju upale pluća, astme,tuberkuloze</a:t>
            </a:r>
          </a:p>
          <a:p>
            <a:pPr>
              <a:buFont typeface="Arial" pitchFamily="34" charset="0"/>
              <a:buChar char="•"/>
            </a:pPr>
            <a:r>
              <a:rPr lang="hr-HR" dirty="0"/>
              <a:t> Suncokretov med-ima tonička svojstva, to je afrodizijak i potiče imunitet.</a:t>
            </a:r>
          </a:p>
          <a:p>
            <a:pPr>
              <a:buFont typeface="Arial" pitchFamily="34" charset="0"/>
              <a:buChar char="•"/>
            </a:pPr>
            <a:r>
              <a:rPr lang="hr-HR" dirty="0"/>
              <a:t> Manna med-ova vrsta meda ima najjača laksativna svojstva od bilo koje druge vrste meda; također ima protuupalno djelovanje na probavni trakt i  pomaže pri uklanjanju toksina.</a:t>
            </a:r>
          </a:p>
        </p:txBody>
      </p:sp>
    </p:spTree>
    <p:extLst>
      <p:ext uri="{BB962C8B-B14F-4D97-AF65-F5344CB8AC3E}">
        <p14:creationId xmlns:p14="http://schemas.microsoft.com/office/powerpoint/2010/main" val="4146118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hr-HR" sz="3200" dirty="0"/>
              <a:t>Klasifikacija meda </a:t>
            </a:r>
            <a:endParaRPr lang="en-GB" sz="3200" dirty="0"/>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a:bodyPr>
          <a:lstStyle/>
          <a:p>
            <a:r>
              <a:rPr lang="hr-HR" dirty="0"/>
              <a:t>Bagremov med-proziran je odmah nakon berbe,ali njegova će boja ovisiti o saću u kojem se napravio.Stoga,može imati nijanse blijedo žute ili svijetložute boje. Med ima lijep okus, to je viskozna tekućina i ne daje nikakve znakove kristalizacije kada je svjež. Ima umirujući učinak na kašalj, antiseptik je i koristan u liječenju umora  i također u liječenju neuroze.</a:t>
            </a:r>
          </a:p>
          <a:p>
            <a:r>
              <a:rPr lang="hr-HR" dirty="0"/>
              <a:t>Med od korijandera-ima crvenkastu boju, jak okus i miris. Ima blagotvorne učinke u liječenju čira i hiperacidnog gastritisa.   Med od korijandera također štiti jetru i pomaže u liječenju opstipacije, nadimanja i probavnih smetnji.</a:t>
            </a:r>
          </a:p>
          <a:p>
            <a:r>
              <a:rPr lang="hr-HR" dirty="0"/>
              <a:t>Med četinar – ima izuzetna svojstva za pluća i dišni sustav, zbog protu-upalnih i prozu-opstrukcijskih svojstava.</a:t>
            </a:r>
          </a:p>
          <a:p>
            <a:pPr lvl="0"/>
            <a:endParaRPr lang="hr-HR" dirty="0"/>
          </a:p>
          <a:p>
            <a:pPr lvl="0"/>
            <a:endParaRPr lang="hr-HR" dirty="0"/>
          </a:p>
        </p:txBody>
      </p:sp>
    </p:spTree>
    <p:extLst>
      <p:ext uri="{BB962C8B-B14F-4D97-AF65-F5344CB8AC3E}">
        <p14:creationId xmlns:p14="http://schemas.microsoft.com/office/powerpoint/2010/main" val="2941657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hr-HR" sz="3200" dirty="0"/>
              <a:t>Klasifikacija meda </a:t>
            </a:r>
            <a:endParaRPr lang="en-GB" sz="3200" dirty="0"/>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a:bodyPr>
          <a:lstStyle/>
          <a:p>
            <a:r>
              <a:rPr lang="hr-HR" dirty="0"/>
              <a:t>Med od metvice-koristi se kao analgetik i protiv opstruktivnih i spazmičnih smetnji.Olakšava probavu i smanjuje nadimanje.</a:t>
            </a:r>
          </a:p>
          <a:p>
            <a:r>
              <a:rPr lang="hr-HR" dirty="0"/>
              <a:t>Cvjetni med-zbog toga što uključuje nektar iz desetaka ili stotina biljaka, cvjetni med posuđuje njihova terapetuska svojstva i stoga je jedna od najkompleksnijih vrsta meda uzimajući u obzir njegove terapeutske učinke. Glavna svojstva ove vrste meda su što je  antiseptički, sedativ, diuretik i laksativ.</a:t>
            </a:r>
          </a:p>
          <a:p>
            <a:pPr lvl="0"/>
            <a:endParaRPr lang="hr-HR" dirty="0"/>
          </a:p>
          <a:p>
            <a:pPr lvl="0"/>
            <a:endParaRPr lang="hr-HR" dirty="0"/>
          </a:p>
        </p:txBody>
      </p:sp>
    </p:spTree>
    <p:extLst>
      <p:ext uri="{BB962C8B-B14F-4D97-AF65-F5344CB8AC3E}">
        <p14:creationId xmlns:p14="http://schemas.microsoft.com/office/powerpoint/2010/main" val="3630127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786058"/>
            <a:ext cx="8072494" cy="1297250"/>
          </a:xfrm>
        </p:spPr>
        <p:txBody>
          <a:bodyPr/>
          <a:lstStyle/>
          <a:p>
            <a:pPr algn="ctr"/>
            <a:r>
              <a:rPr lang="en-US" sz="4000" dirty="0">
                <a:solidFill>
                  <a:schemeClr val="accent6">
                    <a:lumMod val="75000"/>
                  </a:schemeClr>
                </a:solidFill>
                <a:latin typeface="Calibri" panose="020F0502020204030204" pitchFamily="34" charset="0"/>
                <a:ea typeface="Montserrat"/>
                <a:cs typeface="Calibri" panose="020F0502020204030204" pitchFamily="34" charset="0"/>
                <a:sym typeface="Montserrat"/>
              </a:rPr>
              <a:t>T</a:t>
            </a:r>
            <a:r>
              <a:rPr lang="hr-HR" sz="4000" dirty="0">
                <a:solidFill>
                  <a:schemeClr val="accent6">
                    <a:lumMod val="75000"/>
                  </a:schemeClr>
                </a:solidFill>
                <a:latin typeface="Calibri" panose="020F0502020204030204" pitchFamily="34" charset="0"/>
                <a:ea typeface="Montserrat"/>
                <a:cs typeface="Calibri" panose="020F0502020204030204" pitchFamily="34" charset="0"/>
                <a:sym typeface="Montserrat"/>
              </a:rPr>
              <a:t>erapeutski učinci meda </a:t>
            </a:r>
            <a:endParaRPr lang="en-US" sz="4000"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2214578" cy="461665"/>
          </a:xfrm>
          <a:prstGeom prst="rect">
            <a:avLst/>
          </a:prstGeom>
        </p:spPr>
        <p:txBody>
          <a:bodyPr wrap="square">
            <a:spAutoFit/>
          </a:bodyPr>
          <a:lstStyle/>
          <a:p>
            <a:pPr algn="ctr"/>
            <a:r>
              <a:rPr lang="en-GB" sz="1200" dirty="0">
                <a:solidFill>
                  <a:schemeClr val="tx2"/>
                </a:solidFill>
              </a:rPr>
              <a:t>2018-3-HR01-KA205-060151</a:t>
            </a:r>
          </a:p>
          <a:p>
            <a:pPr algn="ctr"/>
            <a:r>
              <a:rPr lang="en-GB" sz="1200" dirty="0">
                <a:solidFill>
                  <a:schemeClr val="tx2"/>
                </a:solidFill>
              </a:rPr>
              <a:t> </a:t>
            </a: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err="1">
                <a:solidFill>
                  <a:srgbClr val="EF8E7B"/>
                </a:solidFill>
              </a:rPr>
              <a:t>ApiTherapy</a:t>
            </a:r>
            <a:endParaRPr lang="en-US" dirty="0">
              <a:solidFill>
                <a:srgbClr val="EF8E7B"/>
              </a:solidFill>
            </a:endParaRPr>
          </a:p>
        </p:txBody>
      </p:sp>
    </p:spTree>
    <p:extLst>
      <p:ext uri="{BB962C8B-B14F-4D97-AF65-F5344CB8AC3E}">
        <p14:creationId xmlns:p14="http://schemas.microsoft.com/office/powerpoint/2010/main" val="358764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en-GB" dirty="0"/>
              <a:t>T</a:t>
            </a:r>
            <a:r>
              <a:rPr lang="hr-HR" dirty="0"/>
              <a:t>erapeutske karakteristike meda </a:t>
            </a:r>
            <a:endParaRPr lang="en-GB" dirty="0"/>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a:bodyPr>
          <a:lstStyle/>
          <a:p>
            <a:r>
              <a:rPr lang="hr-HR" dirty="0"/>
              <a:t>Med je </a:t>
            </a:r>
            <a:r>
              <a:rPr lang="hr-HR" i="1" dirty="0"/>
              <a:t>antibakterijski</a:t>
            </a:r>
            <a:r>
              <a:rPr lang="hr-HR" dirty="0"/>
              <a:t>:</a:t>
            </a:r>
          </a:p>
          <a:p>
            <a:pPr>
              <a:buFont typeface="Arial" pitchFamily="34" charset="0"/>
              <a:buChar char="•"/>
            </a:pPr>
            <a:r>
              <a:rPr lang="hr-HR" dirty="0"/>
              <a:t> Med sadrži male količine vode, masti i bjelančevina, ima relativno nizak pH,visoku osmolarnost što znači „teške uvjete života“ za bakterije.</a:t>
            </a:r>
          </a:p>
          <a:p>
            <a:pPr>
              <a:buFont typeface="Arial" pitchFamily="34" charset="0"/>
              <a:buChar char="•"/>
            </a:pPr>
            <a:r>
              <a:rPr lang="hr-HR" dirty="0"/>
              <a:t> Bioflavonoidi koji se nalaze u medu imaju izravan antibakterijski učinak .</a:t>
            </a:r>
          </a:p>
          <a:p>
            <a:pPr>
              <a:buFont typeface="Arial" pitchFamily="34" charset="0"/>
              <a:buChar char="•"/>
            </a:pPr>
            <a:r>
              <a:rPr lang="hr-HR" dirty="0"/>
              <a:t> Mnogi enzimi pronađeni u medu su antibakterijski</a:t>
            </a:r>
          </a:p>
          <a:p>
            <a:r>
              <a:rPr lang="hr-HR" dirty="0"/>
              <a:t>Med je </a:t>
            </a:r>
            <a:r>
              <a:rPr lang="hr-HR" i="1" dirty="0"/>
              <a:t>antibiotik</a:t>
            </a:r>
            <a:r>
              <a:rPr lang="hr-HR" dirty="0"/>
              <a:t>: </a:t>
            </a:r>
          </a:p>
          <a:p>
            <a:pPr>
              <a:buFont typeface="Arial" pitchFamily="34" charset="0"/>
              <a:buChar char="•"/>
            </a:pPr>
            <a:r>
              <a:rPr lang="hr-HR" dirty="0"/>
              <a:t>Spektar antimikrobnih svojstava meda je poprilično širok.</a:t>
            </a:r>
          </a:p>
          <a:p>
            <a:pPr marL="342900" lvl="0" indent="-342900">
              <a:spcBef>
                <a:spcPts val="0"/>
              </a:spcBef>
              <a:spcAft>
                <a:spcPts val="0"/>
              </a:spcAft>
              <a:buFont typeface="Arial" panose="020B0604020202020204" pitchFamily="34" charset="0"/>
              <a:buChar char="•"/>
              <a:defRP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382428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en-GB" dirty="0"/>
              <a:t>T</a:t>
            </a:r>
            <a:r>
              <a:rPr lang="hr-HR" dirty="0"/>
              <a:t>erapeutske karakteristike meda</a:t>
            </a:r>
            <a:endParaRPr lang="en-GB" dirty="0"/>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a:bodyPr>
          <a:lstStyle/>
          <a:p>
            <a:r>
              <a:rPr lang="hr-HR" dirty="0"/>
              <a:t>Med je </a:t>
            </a:r>
            <a:r>
              <a:rPr lang="hr-HR" i="1" dirty="0"/>
              <a:t>antioksidans</a:t>
            </a:r>
            <a:r>
              <a:rPr lang="hr-HR" dirty="0"/>
              <a:t> u hrani: </a:t>
            </a:r>
          </a:p>
          <a:p>
            <a:pPr>
              <a:buFont typeface="Arial" pitchFamily="34" charset="0"/>
              <a:buChar char="•"/>
            </a:pPr>
            <a:r>
              <a:rPr lang="hr-HR" dirty="0"/>
              <a:t> med ima antioksidacijske sposobnosti; niska oksidacija u hrani znači bolja prehrana; bolja prehrana znači bolje zdravlje.</a:t>
            </a:r>
          </a:p>
          <a:p>
            <a:r>
              <a:rPr lang="hr-HR" dirty="0"/>
              <a:t>Med je pčelinji proizvod protiv </a:t>
            </a:r>
            <a:r>
              <a:rPr lang="hr-HR" i="1" dirty="0"/>
              <a:t>karijesa: </a:t>
            </a:r>
          </a:p>
          <a:p>
            <a:pPr>
              <a:buFont typeface="Arial" pitchFamily="34" charset="0"/>
              <a:buChar char="•"/>
            </a:pPr>
            <a:r>
              <a:rPr lang="hr-HR" dirty="0"/>
              <a:t> Med je općenito antibakterijska tvar </a:t>
            </a:r>
          </a:p>
          <a:p>
            <a:pPr>
              <a:buFont typeface="Arial" pitchFamily="34" charset="0"/>
              <a:buChar char="•"/>
            </a:pPr>
            <a:r>
              <a:rPr lang="hr-HR" dirty="0"/>
              <a:t> Med njeguje desni i zube. </a:t>
            </a:r>
          </a:p>
        </p:txBody>
      </p:sp>
    </p:spTree>
    <p:extLst>
      <p:ext uri="{BB962C8B-B14F-4D97-AF65-F5344CB8AC3E}">
        <p14:creationId xmlns:p14="http://schemas.microsoft.com/office/powerpoint/2010/main" val="947240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en-GB" dirty="0"/>
              <a:t>T</a:t>
            </a:r>
            <a:r>
              <a:rPr lang="hr-HR" dirty="0"/>
              <a:t>erapeutske karakteristike meda </a:t>
            </a:r>
            <a:endParaRPr lang="en-GB" dirty="0"/>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a:bodyPr>
          <a:lstStyle/>
          <a:p>
            <a:r>
              <a:rPr lang="hr-HR" dirty="0"/>
              <a:t>Med djeluje </a:t>
            </a:r>
            <a:r>
              <a:rPr lang="hr-HR" i="1" dirty="0"/>
              <a:t>protuupalno</a:t>
            </a:r>
          </a:p>
          <a:p>
            <a:pPr>
              <a:buFont typeface="Arial" pitchFamily="34" charset="0"/>
              <a:buChar char="•"/>
            </a:pPr>
            <a:r>
              <a:rPr lang="hr-HR" dirty="0"/>
              <a:t> Med je dobar antioksidans </a:t>
            </a:r>
          </a:p>
          <a:p>
            <a:pPr>
              <a:buFont typeface="Arial" pitchFamily="34" charset="0"/>
              <a:buChar char="•"/>
            </a:pPr>
            <a:r>
              <a:rPr lang="hr-HR" dirty="0"/>
              <a:t> Sadrži bioflavonoide s protu-upalnim svojstvima</a:t>
            </a:r>
          </a:p>
          <a:p>
            <a:pPr>
              <a:buFont typeface="Arial" pitchFamily="34" charset="0"/>
              <a:buChar char="•"/>
            </a:pPr>
            <a:r>
              <a:rPr lang="hr-HR" dirty="0"/>
              <a:t> Med može upiti više „vatre“ iz upaljenog područja, prema tradicionalnoj kineskoj medicini </a:t>
            </a:r>
          </a:p>
          <a:p>
            <a:r>
              <a:rPr lang="hr-HR" dirty="0"/>
              <a:t>Med </a:t>
            </a:r>
            <a:r>
              <a:rPr lang="hr-HR" i="1" dirty="0"/>
              <a:t>bio-stimulira</a:t>
            </a:r>
          </a:p>
          <a:p>
            <a:pPr>
              <a:buFont typeface="Arial" pitchFamily="34" charset="0"/>
              <a:buChar char="•"/>
            </a:pPr>
            <a:r>
              <a:rPr lang="hr-HR" dirty="0"/>
              <a:t> Med je „živa-hrana“ s mnogo  bioenergije </a:t>
            </a:r>
          </a:p>
          <a:p>
            <a:pPr>
              <a:buFont typeface="Arial" pitchFamily="34" charset="0"/>
              <a:buChar char="•"/>
            </a:pPr>
            <a:r>
              <a:rPr lang="hr-HR" dirty="0"/>
              <a:t> Pruža najbolju energiju za žive stanice </a:t>
            </a:r>
          </a:p>
          <a:p>
            <a:endParaRPr lang="hr-HR" dirty="0"/>
          </a:p>
          <a:p>
            <a:endParaRPr lang="hr-HR" dirty="0"/>
          </a:p>
        </p:txBody>
      </p:sp>
    </p:spTree>
    <p:extLst>
      <p:ext uri="{BB962C8B-B14F-4D97-AF65-F5344CB8AC3E}">
        <p14:creationId xmlns:p14="http://schemas.microsoft.com/office/powerpoint/2010/main" val="7871171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2200</TotalTime>
  <Words>1251</Words>
  <Application>Microsoft Office PowerPoint</Application>
  <PresentationFormat>On-screen Show (4:3)</PresentationFormat>
  <Paragraphs>102</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vt:lpstr>
      <vt:lpstr>Arial Black</vt:lpstr>
      <vt:lpstr>Calibri</vt:lpstr>
      <vt:lpstr>Základné</vt:lpstr>
      <vt:lpstr>Med</vt:lpstr>
      <vt:lpstr>med</vt:lpstr>
      <vt:lpstr>Klasifikacija meda </vt:lpstr>
      <vt:lpstr>Klasifikacija meda </vt:lpstr>
      <vt:lpstr>Klasifikacija meda </vt:lpstr>
      <vt:lpstr>Terapeutski učinci meda </vt:lpstr>
      <vt:lpstr>Terapeutske karakteristike meda </vt:lpstr>
      <vt:lpstr>Terapeutske karakteristike meda</vt:lpstr>
      <vt:lpstr>Terapeutske karakteristike meda </vt:lpstr>
      <vt:lpstr>therapeutic properties of honey</vt:lpstr>
      <vt:lpstr>Terapeutska svojstva meda </vt:lpstr>
      <vt:lpstr>Indikatori za primjenu meda </vt:lpstr>
      <vt:lpstr>Indikatori za primjenu meda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Κόβας Κωνσταντίνος</cp:lastModifiedBy>
  <cp:revision>155</cp:revision>
  <cp:lastPrinted>2019-02-12T08:21:40Z</cp:lastPrinted>
  <dcterms:created xsi:type="dcterms:W3CDTF">2019-02-10T21:49:04Z</dcterms:created>
  <dcterms:modified xsi:type="dcterms:W3CDTF">2020-10-31T09:32:07Z</dcterms:modified>
</cp:coreProperties>
</file>