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71" r:id="rId4"/>
    <p:sldId id="273" r:id="rId5"/>
    <p:sldId id="272" r:id="rId6"/>
    <p:sldId id="274" r:id="rId7"/>
    <p:sldId id="275" r:id="rId8"/>
    <p:sldId id="264" r:id="rId9"/>
    <p:sldId id="276" r:id="rId10"/>
    <p:sldId id="277" r:id="rId11"/>
    <p:sldId id="265" r:id="rId12"/>
    <p:sldId id="266" r:id="rId13"/>
    <p:sldId id="267" r:id="rId1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80" d="100"/>
          <a:sy n="80" d="100"/>
        </p:scale>
        <p:origin x="6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5853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9690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45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1316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986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937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2614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Matična mliječ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Primjena matične mliječi – unutarnja 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Za usno područje:</a:t>
            </a:r>
          </a:p>
          <a:p>
            <a:r>
              <a:rPr lang="hr-HR" dirty="0"/>
              <a:t>Samostalno ili u kombinaciji s drugim prirodnim lijekovima, </a:t>
            </a:r>
          </a:p>
          <a:p>
            <a:r>
              <a:rPr lang="hr-HR" dirty="0"/>
              <a:t>sirova matična mliječ se može koristiti lokalno za liječenje stanja usne šupljine poput krvarenja desni.</a:t>
            </a:r>
          </a:p>
          <a:p>
            <a:endParaRPr lang="hr-HR" dirty="0"/>
          </a:p>
          <a:p>
            <a:r>
              <a:rPr lang="hr-HR" dirty="0"/>
              <a:t>Za faringo-laringalne  poremećaje:  </a:t>
            </a:r>
          </a:p>
          <a:p>
            <a:r>
              <a:rPr lang="hr-HR" dirty="0"/>
              <a:t>Liofilizirani sprej matične mliječi</a:t>
            </a:r>
          </a:p>
          <a:p>
            <a:endParaRPr lang="hr-HR" dirty="0"/>
          </a:p>
          <a:p>
            <a:r>
              <a:rPr lang="hr-HR" dirty="0"/>
              <a:t>Za gastrointestinalno područje: </a:t>
            </a:r>
          </a:p>
          <a:p>
            <a:r>
              <a:rPr lang="hr-HR" dirty="0"/>
              <a:t>Sirova, sama ili kombinirana s medom, biljem i drugim prirodnim lijekovima</a:t>
            </a:r>
          </a:p>
        </p:txBody>
      </p:sp>
    </p:spTree>
    <p:extLst>
      <p:ext uri="{BB962C8B-B14F-4D97-AF65-F5344CB8AC3E}">
        <p14:creationId xmlns:p14="http://schemas.microsoft.com/office/powerpoint/2010/main" val="1122481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Primjena matične mliječi – unutarnja 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Kao dodatak ili medicinski proizvod:</a:t>
            </a:r>
          </a:p>
          <a:p>
            <a:r>
              <a:rPr lang="hr-HR" dirty="0"/>
              <a:t>Tablete, kapsule, liofilizirane.</a:t>
            </a:r>
          </a:p>
          <a:p>
            <a:endParaRPr lang="hr-HR" dirty="0"/>
          </a:p>
          <a:p>
            <a:r>
              <a:rPr lang="hr-HR" dirty="0"/>
              <a:t>Kod potkožne injekcije:</a:t>
            </a:r>
          </a:p>
          <a:p>
            <a:r>
              <a:rPr lang="hr-HR" dirty="0"/>
              <a:t>Pomaže pri stimuliranju imunološkog sustava, posebno za starije ljude.</a:t>
            </a:r>
          </a:p>
          <a:p>
            <a:r>
              <a:rPr lang="hr-H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47319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Primjena matične mliječi – vanjska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Za očne poremećaje: </a:t>
            </a:r>
          </a:p>
          <a:p>
            <a:r>
              <a:rPr lang="hr-HR" dirty="0"/>
              <a:t>Kao molekularne micele (čestice), </a:t>
            </a:r>
          </a:p>
          <a:p>
            <a:r>
              <a:rPr lang="hr-HR" dirty="0"/>
              <a:t>matična mliječ se može kombinirati sa mikro-prskanom fiziološkom otopinom u oči sa posebnim uređajem.</a:t>
            </a:r>
          </a:p>
          <a:p>
            <a:r>
              <a:rPr lang="hr-HR" dirty="0"/>
              <a:t>kao mast, za bolest očnih kapaka </a:t>
            </a:r>
          </a:p>
          <a:p>
            <a:endParaRPr lang="hr-HR" dirty="0"/>
          </a:p>
          <a:p>
            <a:r>
              <a:rPr lang="hr-HR" dirty="0"/>
              <a:t>Za zdravu kožu u:</a:t>
            </a:r>
          </a:p>
          <a:p>
            <a:r>
              <a:rPr lang="hr-HR" dirty="0"/>
              <a:t>Kremama, losionima, šamponima, sapunima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804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Primjena matične mliječi – vanjska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Za odrasle: </a:t>
            </a:r>
          </a:p>
          <a:p>
            <a:r>
              <a:rPr lang="hr-HR" dirty="0"/>
              <a:t>Uobičajna dnevna doza je oko 500 miligrama (800-1000 mg ako bude </a:t>
            </a:r>
            <a:r>
              <a:rPr lang="hr-HR"/>
              <a:t>potrebno)</a:t>
            </a:r>
          </a:p>
          <a:p>
            <a:endParaRPr lang="hr-HR" dirty="0"/>
          </a:p>
          <a:p>
            <a:r>
              <a:rPr lang="hr-HR" dirty="0"/>
              <a:t>Za djecu:</a:t>
            </a:r>
          </a:p>
          <a:p>
            <a:r>
              <a:rPr lang="hr-HR" dirty="0"/>
              <a:t>Doza je 30-50% od normalne doze za odrasle </a:t>
            </a:r>
          </a:p>
          <a:p>
            <a:endParaRPr lang="hr-HR" dirty="0"/>
          </a:p>
          <a:p>
            <a:r>
              <a:rPr lang="hr-HR" dirty="0"/>
              <a:t>Za oralnu i gastrointestinalnu uporabu:</a:t>
            </a:r>
          </a:p>
          <a:p>
            <a:r>
              <a:rPr lang="hr-HR" dirty="0"/>
              <a:t>Dobro je uzeti sirovu matičnu mliječ pod jezik, liofilizirane tablete ili dok se potpuno ne otopi u slini (najmanje 2-5 minuta).</a:t>
            </a:r>
          </a:p>
        </p:txBody>
      </p:sp>
    </p:spTree>
    <p:extLst>
      <p:ext uri="{BB962C8B-B14F-4D97-AF65-F5344CB8AC3E}">
        <p14:creationId xmlns:p14="http://schemas.microsoft.com/office/powerpoint/2010/main" val="170319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Matična mliječ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lnSpcReduction="10000"/>
          </a:bodyPr>
          <a:lstStyle/>
          <a:p>
            <a:r>
              <a:rPr lang="hr-HR" dirty="0"/>
              <a:t>Matična mliječ ima vrlo stabilan sastav od različitih vrsta pčelinjih zajednica.Njezin stabilnost vjerovatno čini temelje genetske stabilnosti pčelinjih zajednica. Stoga je izuzetno važno za život kolonije.</a:t>
            </a:r>
          </a:p>
          <a:p>
            <a:r>
              <a:rPr lang="hr-HR" dirty="0"/>
              <a:t>Glavni sastojci matične mliječi su:</a:t>
            </a:r>
          </a:p>
          <a:p>
            <a:r>
              <a:rPr lang="hr-HR" dirty="0"/>
              <a:t>Voda,</a:t>
            </a:r>
          </a:p>
          <a:p>
            <a:r>
              <a:rPr lang="hr-HR" dirty="0"/>
              <a:t>proteini,</a:t>
            </a:r>
          </a:p>
          <a:p>
            <a:r>
              <a:rPr lang="hr-HR" dirty="0"/>
              <a:t>šećeri,</a:t>
            </a:r>
          </a:p>
          <a:p>
            <a:r>
              <a:rPr lang="hr-HR" dirty="0"/>
              <a:t>lipidi,</a:t>
            </a:r>
          </a:p>
          <a:p>
            <a:r>
              <a:rPr lang="hr-HR" dirty="0"/>
              <a:t>minerali</a:t>
            </a:r>
          </a:p>
          <a:p>
            <a:r>
              <a:rPr lang="hr-HR" dirty="0"/>
              <a:t>Voda čini otprilike 2/3 svježe matične mliječi, ali iz suhog dijela su bjelančevine i šećeri (fruktoza i glukoza) daleko najveće komponente.</a:t>
            </a:r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Matična mliječ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Ukupno 29 aminokiselina i derivata je identificirano u matičnoj mliječi, od njih najvažnija su aspartična kiselina i glutaminska kiselina.</a:t>
            </a:r>
          </a:p>
          <a:p>
            <a:r>
              <a:rPr lang="hr-HR" dirty="0"/>
              <a:t>Sve esencijalne aminokiseline ljudskog tijela prisutne su u njenom sastavu.</a:t>
            </a:r>
          </a:p>
          <a:p>
            <a:r>
              <a:rPr lang="hr-HR" dirty="0"/>
              <a:t>Druga vrlo važna tvar prisutna u matičnoj mliječi je kiselina 10-hidroksi-dekanska, čija je koncentracija dobar pokazatelj  za potvru kvalitete od matične mliječi. To bi trebalo biti više od 1,8 % suhe tvari.</a:t>
            </a:r>
          </a:p>
        </p:txBody>
      </p:sp>
    </p:spTree>
    <p:extLst>
      <p:ext uri="{BB962C8B-B14F-4D97-AF65-F5344CB8AC3E}">
        <p14:creationId xmlns:p14="http://schemas.microsoft.com/office/powerpoint/2010/main" val="19948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Matična mliječ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sz="2400" dirty="0"/>
              <a:t>Matična mliječ je složena tvar koju proizvode pčele radilice kako bi nahranile maticu košnice (kraljicu pčela). </a:t>
            </a:r>
          </a:p>
          <a:p>
            <a:r>
              <a:rPr lang="hr-HR" sz="2400" dirty="0"/>
              <a:t>Njena koncentracija hranjivih tvari omogućuje matici da preživi više od 5 godina, dok je prosječni vijek pčele radilice samo od 2 do 4 mjeseca.</a:t>
            </a:r>
          </a:p>
          <a:p>
            <a:endParaRPr lang="hr-HR" sz="2400" dirty="0"/>
          </a:p>
          <a:p>
            <a:r>
              <a:rPr lang="hr-HR" sz="2400" dirty="0"/>
              <a:t>Sastav matične mliječi je toliko nutritivan da matica može položiti i do 2,000 do 3,000 jaja u samo jednom danu</a:t>
            </a:r>
          </a:p>
        </p:txBody>
      </p:sp>
    </p:spTree>
    <p:extLst>
      <p:ext uri="{BB962C8B-B14F-4D97-AF65-F5344CB8AC3E}">
        <p14:creationId xmlns:p14="http://schemas.microsoft.com/office/powerpoint/2010/main" val="265937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Matična mliječ 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en-GB" sz="2800" dirty="0"/>
              <a:t>Indi</a:t>
            </a:r>
            <a:r>
              <a:rPr lang="hr-HR" sz="2800" dirty="0"/>
              <a:t>kacije za uporabu matične mliječi</a:t>
            </a:r>
            <a:r>
              <a:rPr lang="en-GB" sz="2800" dirty="0"/>
              <a:t>: 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E91ED13B-49B5-4FB0-8B5C-22958BB18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079681"/>
              </p:ext>
            </p:extLst>
          </p:nvPr>
        </p:nvGraphicFramePr>
        <p:xfrm>
          <a:off x="611560" y="2420888"/>
          <a:ext cx="8075240" cy="44805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037620">
                  <a:extLst>
                    <a:ext uri="{9D8B030D-6E8A-4147-A177-3AD203B41FA5}">
                      <a16:colId xmlns:a16="http://schemas.microsoft.com/office/drawing/2014/main" val="979359776"/>
                    </a:ext>
                  </a:extLst>
                </a:gridCol>
                <a:gridCol w="4037620">
                  <a:extLst>
                    <a:ext uri="{9D8B030D-6E8A-4147-A177-3AD203B41FA5}">
                      <a16:colId xmlns:a16="http://schemas.microsoft.com/office/drawing/2014/main" val="351212788"/>
                    </a:ext>
                  </a:extLst>
                </a:gridCol>
              </a:tblGrid>
              <a:tr h="39604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Prehrambene i metaboličke bolesti,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krvne bolesti,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kardiovaskularne bolesti,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Bolesti  pluća,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otorinolaringologija,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stomatologija,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bolesti imunološkog sustava,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dijabetes,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bubrežne</a:t>
                      </a:r>
                      <a:r>
                        <a:rPr lang="hr-H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bolesti</a:t>
                      </a: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reumatologija,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endokrinologija,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bolesti nadbubrežne žlijezde,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zarazne bolesti,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pedijatrija,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Onkologija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66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55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GB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erapeutski i ljekoviti učinci matične mliječi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8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Terapeutska i ljekovita svojstva matične mliječi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Matična mliječ blagotvorno djeluje na jetru:</a:t>
            </a:r>
          </a:p>
          <a:p>
            <a:r>
              <a:rPr lang="hr-HR" dirty="0"/>
              <a:t>Smanjuje težinu jetre,</a:t>
            </a:r>
          </a:p>
          <a:p>
            <a:r>
              <a:rPr lang="hr-HR" dirty="0"/>
              <a:t>poboljšava njenu strukturu i funkciju rada, </a:t>
            </a:r>
          </a:p>
          <a:p>
            <a:r>
              <a:rPr lang="hr-HR" dirty="0"/>
              <a:t>povećava razinu albumina/globulina, </a:t>
            </a:r>
          </a:p>
          <a:p>
            <a:r>
              <a:rPr lang="hr-HR" dirty="0"/>
              <a:t>ima vrlo važan učinak u liječenju jetrenih bolesti,</a:t>
            </a:r>
          </a:p>
          <a:p>
            <a:r>
              <a:rPr lang="hr-HR" dirty="0"/>
              <a:t>posebno hepatitisa, </a:t>
            </a:r>
          </a:p>
          <a:p>
            <a:r>
              <a:rPr lang="hr-HR" dirty="0"/>
              <a:t>označava  povećanje množenja jetrenih stanica.</a:t>
            </a:r>
          </a:p>
          <a:p>
            <a:endParaRPr lang="hr-HR" dirty="0"/>
          </a:p>
          <a:p>
            <a:r>
              <a:rPr lang="hr-HR" dirty="0"/>
              <a:t>Matična mliječ blagotvorno djeluje na jetru i miokardiju tkiva:</a:t>
            </a:r>
          </a:p>
          <a:p>
            <a:r>
              <a:rPr lang="hr-HR" dirty="0"/>
              <a:t>Povećava potrošnju kisika, matična mliječ ima opće efekte usklađivanja; to razvija životne strukture i njihovu energiju.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435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Terapeutska i ljekovita svojstva matične mliječi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Matična mliječ djeluje na upale: </a:t>
            </a:r>
          </a:p>
          <a:p>
            <a:r>
              <a:rPr lang="hr-HR" dirty="0"/>
              <a:t>Stimulira i ubrzava napredovanje aseptičnog upalnog procesa, </a:t>
            </a:r>
          </a:p>
          <a:p>
            <a:r>
              <a:rPr lang="hr-HR" dirty="0"/>
              <a:t>pomaže pri zacjeljivanju upaljenih tkiva.</a:t>
            </a:r>
          </a:p>
          <a:p>
            <a:r>
              <a:rPr lang="hr-HR" dirty="0"/>
              <a:t>Matična mliječ blagotvorno djeluje na kardiovaskularni sustav: </a:t>
            </a:r>
          </a:p>
          <a:p>
            <a:r>
              <a:rPr lang="hr-HR" dirty="0"/>
              <a:t>Smanjuje aterosklerozu</a:t>
            </a:r>
          </a:p>
          <a:p>
            <a:r>
              <a:rPr lang="hr-HR" dirty="0"/>
              <a:t>Matična mliječ dobro je poznata kao prirodni proizvod koji produžava život; Dugovječnost je uvijek povezana sa zdravljem i biološki sa mladošću arterija.</a:t>
            </a:r>
          </a:p>
        </p:txBody>
      </p:sp>
    </p:spTree>
    <p:extLst>
      <p:ext uri="{BB962C8B-B14F-4D97-AF65-F5344CB8AC3E}">
        <p14:creationId xmlns:p14="http://schemas.microsoft.com/office/powerpoint/2010/main" val="85046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Primjena matične mliječi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1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2230</TotalTime>
  <Words>636</Words>
  <Application>Microsoft Office PowerPoint</Application>
  <PresentationFormat>On-screen Show (4:3)</PresentationFormat>
  <Paragraphs>115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</vt:lpstr>
      <vt:lpstr>Arial Black</vt:lpstr>
      <vt:lpstr>Calibri</vt:lpstr>
      <vt:lpstr>Základné</vt:lpstr>
      <vt:lpstr>Matična mliječ</vt:lpstr>
      <vt:lpstr>Matična mliječ</vt:lpstr>
      <vt:lpstr>Matična mliječ</vt:lpstr>
      <vt:lpstr>Matična mliječ</vt:lpstr>
      <vt:lpstr>Matična mliječ </vt:lpstr>
      <vt:lpstr>Terapeutski i ljekoviti učinci matične mliječi </vt:lpstr>
      <vt:lpstr>Terapeutska i ljekovita svojstva matične mliječi</vt:lpstr>
      <vt:lpstr>Terapeutska i ljekovita svojstva matične mliječi</vt:lpstr>
      <vt:lpstr>Primjena matične mliječi </vt:lpstr>
      <vt:lpstr>Primjena matične mliječi – unutarnja </vt:lpstr>
      <vt:lpstr>Primjena matične mliječi – unutarnja </vt:lpstr>
      <vt:lpstr>Primjena matične mliječi – vanjska</vt:lpstr>
      <vt:lpstr>Primjena matične mliječi – vanjska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Κόβας Κωνσταντίνος</cp:lastModifiedBy>
  <cp:revision>197</cp:revision>
  <cp:lastPrinted>2019-02-12T08:21:40Z</cp:lastPrinted>
  <dcterms:created xsi:type="dcterms:W3CDTF">2019-02-10T21:49:04Z</dcterms:created>
  <dcterms:modified xsi:type="dcterms:W3CDTF">2020-10-31T09:37:40Z</dcterms:modified>
</cp:coreProperties>
</file>