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7315200" cy="9601200"/>
  <p:embeddedFontLst>
    <p:embeddedFont>
      <p:font typeface="Arial Black"/>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0" roundtripDataSignature="AMtx7mg1norMwfMz1iRmHzHnOLyaHBMS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ArialBlack-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10: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64" name="Google Shape;164;p10: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1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71" name="Google Shape;171;p1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2: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78" name="Google Shape;178;p12: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3: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85" name="Google Shape;185;p13: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2: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05" name="Google Shape;105;p2: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3: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rPr b="1" lang="en-GB"/>
              <a:t>Mierea de lăcuste -</a:t>
            </a:r>
            <a:r>
              <a:rPr lang="en-GB"/>
              <a:t> este transparentă imediat după recoltare, dar culoarea sa va depinde de fagurii în care a fost făcută. Astfel, poate avea nuanțe de galben pal sau galben deschis. Mierea de lăcuste are un gust plăcut, este un fluid vâscos și nu dă semne de cristalizare când este proaspătă. Are un efect calmant asupra tusei, mierea de lăcuste este antiseptică, este utilă în tratarea oboselii și, de asemenea, în tratamentul nevrozei.</a:t>
            </a:r>
            <a:endParaRPr/>
          </a:p>
          <a:p>
            <a:pPr indent="0" lvl="0" marL="0" marR="0" rtl="0" algn="l">
              <a:lnSpc>
                <a:spcPct val="100000"/>
              </a:lnSpc>
              <a:spcBef>
                <a:spcPts val="0"/>
              </a:spcBef>
              <a:spcAft>
                <a:spcPts val="0"/>
              </a:spcAft>
              <a:buClr>
                <a:schemeClr val="dk1"/>
              </a:buClr>
              <a:buSzPts val="1100"/>
              <a:buFont typeface="Arial"/>
              <a:buNone/>
            </a:pPr>
            <a:r>
              <a:rPr b="1" lang="en-GB"/>
              <a:t>Mierea de coriandru - </a:t>
            </a:r>
            <a:r>
              <a:rPr lang="en-GB"/>
              <a:t>are o culoare roșiatică, o aromă și un miros puternic. Are efecte benefice asupra tratamentului ulcerului și gastritei hiperacide. Mierea de coriandru protejează și ficatul și ajută la tratarea constipației, balonării și indigestiilor.</a:t>
            </a:r>
            <a:endParaRPr/>
          </a:p>
          <a:p>
            <a:pPr indent="0" lvl="0" marL="0" marR="0" rtl="0" algn="l">
              <a:lnSpc>
                <a:spcPct val="100000"/>
              </a:lnSpc>
              <a:spcBef>
                <a:spcPts val="0"/>
              </a:spcBef>
              <a:spcAft>
                <a:spcPts val="0"/>
              </a:spcAft>
              <a:buClr>
                <a:schemeClr val="dk1"/>
              </a:buClr>
              <a:buSzPts val="1100"/>
              <a:buFont typeface="Arial"/>
              <a:buNone/>
            </a:pPr>
            <a:r>
              <a:rPr b="1" lang="en-GB"/>
              <a:t>Mierea de conifere - </a:t>
            </a:r>
            <a:r>
              <a:rPr lang="en-GB"/>
              <a:t>are proprietăți excepționale asupra plămânilor și a sistemului respirator, beneficiind de proprietățile antiinfecțioase și antitusive.</a:t>
            </a:r>
            <a:endParaRPr/>
          </a:p>
          <a:p>
            <a:pPr indent="0" lvl="0" marL="0" marR="0" rtl="0" algn="l">
              <a:lnSpc>
                <a:spcPct val="100000"/>
              </a:lnSpc>
              <a:spcBef>
                <a:spcPts val="0"/>
              </a:spcBef>
              <a:spcAft>
                <a:spcPts val="0"/>
              </a:spcAft>
              <a:buClr>
                <a:schemeClr val="dk1"/>
              </a:buClr>
              <a:buSzPts val="1100"/>
              <a:buFont typeface="Arial"/>
              <a:buNone/>
            </a:pPr>
            <a:r>
              <a:rPr b="1" lang="en-GB"/>
              <a:t>Mierea de mentă - </a:t>
            </a:r>
            <a:r>
              <a:rPr lang="en-GB"/>
              <a:t>este utilizată ca antitusiv, analgezic, antispastic. Ușurează digestia și combate balonarea.</a:t>
            </a:r>
            <a:endParaRPr/>
          </a:p>
          <a:p>
            <a:pPr indent="0" lvl="0" marL="0" marR="0" rtl="0" algn="l">
              <a:lnSpc>
                <a:spcPct val="100000"/>
              </a:lnSpc>
              <a:spcBef>
                <a:spcPts val="0"/>
              </a:spcBef>
              <a:spcAft>
                <a:spcPts val="0"/>
              </a:spcAft>
              <a:buClr>
                <a:schemeClr val="dk1"/>
              </a:buClr>
              <a:buSzPts val="1100"/>
              <a:buFont typeface="Arial"/>
              <a:buNone/>
            </a:pPr>
            <a:r>
              <a:rPr b="1" lang="en-GB"/>
              <a:t>Mierea polifloră - </a:t>
            </a:r>
            <a:r>
              <a:rPr lang="en-GB"/>
              <a:t>deoarece include nectarul de la zeci sau sute de ierburi, mierea polifloră își împrumută proprietățile terapeutice și, prin urmare, este una dintre cele mai complexe tipuri de miere, luând în considerare acțiunile sale terapeutice. Principalele proprietăți ale acestui tip de miere sunt: ​​dezinfectant, antiseptic, sedativ, diuretic, laxativ.</a:t>
            </a:r>
            <a:endParaRPr/>
          </a:p>
          <a:p>
            <a:pPr indent="0" lvl="0" marL="0" marR="0" rtl="0" algn="l">
              <a:lnSpc>
                <a:spcPct val="100000"/>
              </a:lnSpc>
              <a:spcBef>
                <a:spcPts val="0"/>
              </a:spcBef>
              <a:spcAft>
                <a:spcPts val="0"/>
              </a:spcAft>
              <a:buClr>
                <a:schemeClr val="dk1"/>
              </a:buClr>
              <a:buSzPts val="1200"/>
              <a:buFont typeface="Calibri"/>
              <a:buNone/>
            </a:pPr>
            <a:r>
              <a:t/>
            </a:r>
            <a:endParaRPr/>
          </a:p>
        </p:txBody>
      </p:sp>
      <p:sp>
        <p:nvSpPr>
          <p:cNvPr id="112" name="Google Shape;112;p3: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4: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19" name="Google Shape;119;p4: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26" name="Google Shape;126;p5: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6: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6: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7: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43" name="Google Shape;143;p7: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8: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50" name="Google Shape;150;p8: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9: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57" name="Google Shape;157;p9: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5"/>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5"/>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5"/>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5"/>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pic>
        <p:nvPicPr>
          <p:cNvPr id="26" name="Google Shape;26;p15"/>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4"/>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5"/>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3" name="Shape 33"/>
        <p:cNvGrpSpPr/>
        <p:nvPr/>
      </p:nvGrpSpPr>
      <p:grpSpPr>
        <a:xfrm>
          <a:off x="0" y="0"/>
          <a:ext cx="0" cy="0"/>
          <a:chOff x="0" y="0"/>
          <a:chExt cx="0" cy="0"/>
        </a:xfrm>
      </p:grpSpPr>
      <p:sp>
        <p:nvSpPr>
          <p:cNvPr id="34" name="Google Shape;34;p17"/>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6" name="Google Shape;36;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38" name="Google Shape;38;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9" name="Shape 39"/>
        <p:cNvGrpSpPr/>
        <p:nvPr/>
      </p:nvGrpSpPr>
      <p:grpSpPr>
        <a:xfrm>
          <a:off x="0" y="0"/>
          <a:ext cx="0" cy="0"/>
          <a:chOff x="0" y="0"/>
          <a:chExt cx="0" cy="0"/>
        </a:xfrm>
      </p:grpSpPr>
      <p:sp>
        <p:nvSpPr>
          <p:cNvPr id="40" name="Google Shape;40;p1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8"/>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18"/>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3" name="Google Shape;43;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6" name="Shape 46"/>
        <p:cNvGrpSpPr/>
        <p:nvPr/>
      </p:nvGrpSpPr>
      <p:grpSpPr>
        <a:xfrm>
          <a:off x="0" y="0"/>
          <a:ext cx="0" cy="0"/>
          <a:chOff x="0" y="0"/>
          <a:chExt cx="0" cy="0"/>
        </a:xfrm>
      </p:grpSpPr>
      <p:sp>
        <p:nvSpPr>
          <p:cNvPr id="47" name="Google Shape;47;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9"/>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9" name="Google Shape;49;p19"/>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0" name="Google Shape;50;p19"/>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1" name="Google Shape;51;p19"/>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2" name="Google Shape;52;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2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22"/>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22"/>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70" name="Google Shape;70;p2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23"/>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23"/>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23"/>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
        <p:nvSpPr>
          <p:cNvPr id="78" name="Google Shape;78;p23"/>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3"/>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
        <p:nvSpPr>
          <p:cNvPr id="15" name="Google Shape;15;p14"/>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4"/>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4"/>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n-GB" sz="4000">
                <a:solidFill>
                  <a:srgbClr val="08A5EF"/>
                </a:solidFill>
                <a:latin typeface="Calibri"/>
                <a:ea typeface="Calibri"/>
                <a:cs typeface="Calibri"/>
                <a:sym typeface="Calibri"/>
              </a:rPr>
              <a:t>Miere</a:t>
            </a:r>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GB"/>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2018-3-HR01-KA205-060151</a:t>
            </a:r>
            <a:endParaRPr/>
          </a:p>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EF8E7B"/>
                </a:solidFill>
              </a:rPr>
              <a:t>Terapia apicultorului</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en-GB"/>
              <a:t>PROPRIETĂȚI TERAPEUTICE ALE MIERII</a:t>
            </a:r>
            <a:endParaRPr/>
          </a:p>
        </p:txBody>
      </p:sp>
      <p:sp>
        <p:nvSpPr>
          <p:cNvPr id="167" name="Google Shape;167;p10"/>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a:t>Mierea este </a:t>
            </a:r>
            <a:r>
              <a:rPr i="1" lang="en-GB"/>
              <a:t>purificatoare</a:t>
            </a:r>
            <a:r>
              <a:rPr lang="en-GB"/>
              <a:t>:</a:t>
            </a:r>
            <a:endParaRPr/>
          </a:p>
          <a:p>
            <a:pPr indent="-342900" lvl="0" marL="342900" rtl="0" algn="l">
              <a:spcBef>
                <a:spcPts val="1000"/>
              </a:spcBef>
              <a:spcAft>
                <a:spcPts val="0"/>
              </a:spcAft>
              <a:buClr>
                <a:schemeClr val="dk1"/>
              </a:buClr>
              <a:buSzPts val="2000"/>
              <a:buFont typeface="Arial"/>
              <a:buChar char="•"/>
            </a:pPr>
            <a:r>
              <a:rPr lang="en-GB"/>
              <a:t>Ajută mecanismele de detoxifiere ale organismului; mierea conține mai multă fructoză (în special mierea din salcâm) care ajută direct mecanismele energetice ale ficatului; un ficat sănătos înseamnă o mai bună detoxifiere biochimică</a:t>
            </a:r>
            <a:endParaRPr/>
          </a:p>
          <a:p>
            <a:pPr indent="0" lvl="0" marL="0" rtl="0" algn="l">
              <a:spcBef>
                <a:spcPts val="1000"/>
              </a:spcBef>
              <a:spcAft>
                <a:spcPts val="0"/>
              </a:spcAft>
              <a:buClr>
                <a:schemeClr val="dk1"/>
              </a:buClr>
              <a:buSzPts val="2000"/>
              <a:buNone/>
            </a:pPr>
            <a:r>
              <a:rPr lang="en-GB"/>
              <a:t>Mierea este </a:t>
            </a:r>
            <a:r>
              <a:rPr i="1" lang="en-GB"/>
              <a:t>energie</a:t>
            </a:r>
            <a:r>
              <a:rPr lang="en-GB"/>
              <a:t>:</a:t>
            </a:r>
            <a:endParaRPr/>
          </a:p>
          <a:p>
            <a:pPr indent="-342900" lvl="0" marL="342900" rtl="0" algn="l">
              <a:spcBef>
                <a:spcPts val="1000"/>
              </a:spcBef>
              <a:spcAft>
                <a:spcPts val="0"/>
              </a:spcAft>
              <a:buSzPts val="2000"/>
              <a:buChar char="•"/>
            </a:pPr>
            <a:r>
              <a:rPr lang="en-GB"/>
              <a:t>Carbohidrații din miere ard ușor și cel mai adesea (când oxigenul este suficient) la apă și CO2, deci nu rămâne niciun reziduu pentru a reduce calitatea energiei</a:t>
            </a:r>
            <a:endParaRPr/>
          </a:p>
          <a:p>
            <a:pPr indent="-342900" lvl="0" marL="342900" rtl="0" algn="l">
              <a:spcBef>
                <a:spcPts val="1000"/>
              </a:spcBef>
              <a:spcAft>
                <a:spcPts val="0"/>
              </a:spcAft>
              <a:buSzPts val="2000"/>
              <a:buChar char="•"/>
            </a:pPr>
            <a:r>
              <a:rPr lang="en-GB"/>
              <a:t>Fructoza conținută în miere crește nivelul de energie al corpului uman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en-GB"/>
              <a:t>PROPRIETĂȚI TERAPEUTICE ALE MIERII</a:t>
            </a:r>
            <a:endParaRPr/>
          </a:p>
        </p:txBody>
      </p:sp>
      <p:sp>
        <p:nvSpPr>
          <p:cNvPr id="174" name="Google Shape;174;p11"/>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SzPts val="2000"/>
              <a:buNone/>
            </a:pPr>
            <a:r>
              <a:rPr lang="en-GB"/>
              <a:t>Mierea este </a:t>
            </a:r>
            <a:r>
              <a:rPr i="1" lang="en-GB"/>
              <a:t>laxativă</a:t>
            </a:r>
            <a:r>
              <a:rPr lang="en-GB"/>
              <a:t>:</a:t>
            </a:r>
            <a:endParaRPr/>
          </a:p>
          <a:p>
            <a:pPr indent="-342900" lvl="0" marL="342900" rtl="0" algn="l">
              <a:spcBef>
                <a:spcPts val="1000"/>
              </a:spcBef>
              <a:spcAft>
                <a:spcPts val="0"/>
              </a:spcAft>
              <a:buSzPts val="2000"/>
              <a:buChar char="•"/>
            </a:pPr>
            <a:r>
              <a:rPr lang="en-GB"/>
              <a:t>Mierea este higroscopică (atrage apa)</a:t>
            </a:r>
            <a:endParaRPr/>
          </a:p>
          <a:p>
            <a:pPr indent="-342900" lvl="0" marL="342900" rtl="0" algn="l">
              <a:spcBef>
                <a:spcPts val="1000"/>
              </a:spcBef>
              <a:spcAft>
                <a:spcPts val="0"/>
              </a:spcAft>
              <a:buSzPts val="2000"/>
              <a:buChar char="•"/>
            </a:pPr>
            <a:r>
              <a:rPr lang="en-GB"/>
              <a:t>Reglează flora intestinului</a:t>
            </a:r>
            <a:endParaRPr/>
          </a:p>
          <a:p>
            <a:pPr indent="-342900" lvl="0" marL="342900" rtl="0" algn="l">
              <a:spcBef>
                <a:spcPts val="1000"/>
              </a:spcBef>
              <a:spcAft>
                <a:spcPts val="0"/>
              </a:spcAft>
              <a:buSzPts val="2000"/>
              <a:buChar char="•"/>
            </a:pPr>
            <a:r>
              <a:rPr lang="en-GB"/>
              <a:t>Ajută mai bine funcționarea pancreasului și a ficatului; prin urmare, aceste organe vor produce mai multe sucuri digestive</a:t>
            </a:r>
            <a:endParaRPr/>
          </a:p>
          <a:p>
            <a:pPr indent="0" lvl="0" marL="0" rtl="0" algn="l">
              <a:spcBef>
                <a:spcPts val="1000"/>
              </a:spcBef>
              <a:spcAft>
                <a:spcPts val="0"/>
              </a:spcAft>
              <a:buClr>
                <a:schemeClr val="dk1"/>
              </a:buClr>
              <a:buSzPts val="2000"/>
              <a:buNone/>
            </a:pPr>
            <a:r>
              <a:rPr lang="en-GB"/>
              <a:t>Mierea este </a:t>
            </a:r>
            <a:r>
              <a:rPr i="1" lang="en-GB"/>
              <a:t>nutritivă</a:t>
            </a:r>
            <a:r>
              <a:rPr lang="en-GB"/>
              <a:t>:</a:t>
            </a:r>
            <a:endParaRPr/>
          </a:p>
          <a:p>
            <a:pPr indent="-342900" lvl="0" marL="342900" rtl="0" algn="l">
              <a:spcBef>
                <a:spcPts val="1000"/>
              </a:spcBef>
              <a:spcAft>
                <a:spcPts val="0"/>
              </a:spcAft>
              <a:buSzPts val="2000"/>
              <a:buChar char="•"/>
            </a:pPr>
            <a:r>
              <a:rPr lang="en-GB"/>
              <a:t>Carbohidrații găsiți în miere ajută la construirea țesutului conjunctiv</a:t>
            </a:r>
            <a:endParaRPr/>
          </a:p>
          <a:p>
            <a:pPr indent="-342900" lvl="0" marL="342900" rtl="0" algn="l">
              <a:spcBef>
                <a:spcPts val="1000"/>
              </a:spcBef>
              <a:spcAft>
                <a:spcPts val="0"/>
              </a:spcAft>
              <a:buSzPts val="2000"/>
              <a:buChar char="•"/>
            </a:pPr>
            <a:r>
              <a:rPr lang="en-GB"/>
              <a:t>Mierea reprezintă cea mai bună energie pentru toți mușchii, inclusiv inima, care este în primul rând „pompa musculară”</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INDICAȚII PENTRU UTILIZAREA MIERII</a:t>
            </a:r>
            <a:endParaRPr/>
          </a:p>
        </p:txBody>
      </p:sp>
      <p:sp>
        <p:nvSpPr>
          <p:cNvPr id="181" name="Google Shape;181;p12"/>
          <p:cNvSpPr txBox="1"/>
          <p:nvPr>
            <p:ph idx="1" type="body"/>
          </p:nvPr>
        </p:nvSpPr>
        <p:spPr>
          <a:xfrm>
            <a:off x="457200" y="1752600"/>
            <a:ext cx="7978500" cy="4912200"/>
          </a:xfrm>
          <a:prstGeom prst="rect">
            <a:avLst/>
          </a:prstGeom>
          <a:noFill/>
          <a:ln>
            <a:noFill/>
          </a:ln>
        </p:spPr>
        <p:txBody>
          <a:bodyPr anchorCtr="0" anchor="t" bIns="45700" lIns="91425" spcFirstLastPara="1" rIns="91425" wrap="square" tIns="45700">
            <a:normAutofit/>
          </a:bodyPr>
          <a:lstStyle/>
          <a:p>
            <a:pPr indent="-352425" lvl="0" marL="342900" rtl="0" algn="just">
              <a:spcBef>
                <a:spcPts val="970"/>
              </a:spcBef>
              <a:spcAft>
                <a:spcPts val="0"/>
              </a:spcAft>
              <a:buSzPts val="2000"/>
              <a:buChar char="•"/>
            </a:pPr>
            <a:r>
              <a:rPr lang="en-GB"/>
              <a:t>Boli care afectează întregul corp: </a:t>
            </a:r>
            <a:r>
              <a:rPr b="0" lang="en-GB"/>
              <a:t>anorexie, convalescență (mierea oferă energie după intervenții chirurgicale sau boli de consum), febră (mierea oferă energie leucocitelor care pot elimina cu ușurință cauzele febrei: bacterii, viruși, celule moarte etc.);</a:t>
            </a:r>
            <a:endParaRPr b="0"/>
          </a:p>
          <a:p>
            <a:pPr indent="-352425" lvl="0" marL="342900" rtl="0" algn="just">
              <a:spcBef>
                <a:spcPts val="970"/>
              </a:spcBef>
              <a:spcAft>
                <a:spcPts val="0"/>
              </a:spcAft>
              <a:buSzPts val="2000"/>
              <a:buChar char="•"/>
            </a:pPr>
            <a:r>
              <a:rPr lang="en-GB"/>
              <a:t>Boli ale gurii și buzelor: </a:t>
            </a:r>
            <a:r>
              <a:rPr b="0" lang="en-GB"/>
              <a:t>ulcerații (mierea este un agent natural antibacterian și regenerator), carii (mierea hrănește gingiile, care la rândul lor hrănesc dinții), gingivită;</a:t>
            </a:r>
            <a:endParaRPr b="0"/>
          </a:p>
          <a:p>
            <a:pPr indent="0" lvl="0" marL="0" rtl="0" algn="just">
              <a:spcBef>
                <a:spcPts val="970"/>
              </a:spcBef>
              <a:spcAft>
                <a:spcPts val="0"/>
              </a:spcAft>
              <a:buNone/>
            </a:pPr>
            <a:r>
              <a:t/>
            </a:r>
            <a:endParaRPr b="0"/>
          </a:p>
          <a:p>
            <a:pPr indent="-352425" lvl="0" marL="342900" rtl="0" algn="just">
              <a:spcBef>
                <a:spcPts val="970"/>
              </a:spcBef>
              <a:spcAft>
                <a:spcPts val="0"/>
              </a:spcAft>
              <a:buSzPts val="2000"/>
              <a:buChar char="•"/>
            </a:pPr>
            <a:r>
              <a:rPr lang="en-GB"/>
              <a:t>Otorinolaringologie: </a:t>
            </a:r>
            <a:r>
              <a:rPr b="0" lang="en-GB"/>
              <a:t>faringită și durere în gât (mierea este antiinflamatoare, antibacteriană și regenerativă);</a:t>
            </a:r>
            <a:endParaRPr b="0"/>
          </a:p>
          <a:p>
            <a:pPr indent="-352425" lvl="0" marL="342900" rtl="0" algn="just">
              <a:spcBef>
                <a:spcPts val="970"/>
              </a:spcBef>
              <a:spcAft>
                <a:spcPts val="0"/>
              </a:spcAft>
              <a:buSzPts val="2000"/>
              <a:buChar char="•"/>
            </a:pPr>
            <a:r>
              <a:rPr lang="en-GB"/>
              <a:t>Boli respiratorii:</a:t>
            </a:r>
            <a:r>
              <a:rPr b="0" lang="en-GB"/>
              <a:t> astm (mierea este o sursă de energie pentru musculatura bronșică), tuse (mierea este un agent antibacterian și emolient), răceli (mierea ajută sistemul imunitar);</a:t>
            </a:r>
            <a:endParaRPr b="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INDICAȚII PENTRU UTILIZAREA MIERII</a:t>
            </a:r>
            <a:endParaRPr/>
          </a:p>
        </p:txBody>
      </p:sp>
      <p:sp>
        <p:nvSpPr>
          <p:cNvPr id="188" name="Google Shape;188;p13"/>
          <p:cNvSpPr txBox="1"/>
          <p:nvPr>
            <p:ph idx="1" type="body"/>
          </p:nvPr>
        </p:nvSpPr>
        <p:spPr>
          <a:xfrm>
            <a:off x="457200" y="1752600"/>
            <a:ext cx="8284200" cy="4700700"/>
          </a:xfrm>
          <a:prstGeom prst="rect">
            <a:avLst/>
          </a:prstGeom>
          <a:noFill/>
          <a:ln>
            <a:noFill/>
          </a:ln>
        </p:spPr>
        <p:txBody>
          <a:bodyPr anchorCtr="0" anchor="t" bIns="45700" lIns="91425" spcFirstLastPara="1" rIns="91425" wrap="square" tIns="45700">
            <a:normAutofit lnSpcReduction="10000"/>
          </a:bodyPr>
          <a:lstStyle/>
          <a:p>
            <a:pPr indent="-342900" lvl="0" marL="457200" rtl="0" algn="l">
              <a:spcBef>
                <a:spcPts val="600"/>
              </a:spcBef>
              <a:spcAft>
                <a:spcPts val="0"/>
              </a:spcAft>
              <a:buSzPts val="1800"/>
              <a:buChar char="●"/>
            </a:pPr>
            <a:r>
              <a:rPr lang="en-GB"/>
              <a:t>Boli cardiovasculare: </a:t>
            </a:r>
            <a:r>
              <a:rPr b="0" lang="en-GB"/>
              <a:t>boli de inimă (mierea este cea mai bună sursă de energie pentru celulele inimii, ajută circulația sângelui și scade tensiunea arterială atunci când este prea mare, îmbunătățește și structura vaselor de sânge)</a:t>
            </a:r>
            <a:endParaRPr b="0"/>
          </a:p>
          <a:p>
            <a:pPr indent="-342900" lvl="0" marL="457200" rtl="0" algn="l">
              <a:spcBef>
                <a:spcPts val="0"/>
              </a:spcBef>
              <a:spcAft>
                <a:spcPts val="0"/>
              </a:spcAft>
              <a:buSzPts val="1800"/>
              <a:buChar char="●"/>
            </a:pPr>
            <a:r>
              <a:rPr lang="en-GB"/>
              <a:t>Tulburări ale sistemului nervos: </a:t>
            </a:r>
            <a:r>
              <a:rPr b="0" lang="en-GB"/>
              <a:t>astenie (mierea furnizează energie tuturor celulelor corpului), insomnie (în special mierea obținută din flori de tei este un foarte bun sedativ atunci când este folosită înainte de culcare), neurastenie (mierea este o sursă excelentă de energie pentru sistemul nervos, cel puțin 30 % din acesta este glucoză, care este hrana pentru creier)</a:t>
            </a:r>
            <a:endParaRPr b="0"/>
          </a:p>
          <a:p>
            <a:pPr indent="-342900" lvl="0" marL="457200" rtl="0" algn="l">
              <a:spcBef>
                <a:spcPts val="0"/>
              </a:spcBef>
              <a:spcAft>
                <a:spcPts val="0"/>
              </a:spcAft>
              <a:buSzPts val="1800"/>
              <a:buChar char="●"/>
            </a:pPr>
            <a:r>
              <a:rPr lang="en-GB"/>
              <a:t>Boli hepatice: </a:t>
            </a:r>
            <a:r>
              <a:rPr b="0" lang="en-GB"/>
              <a:t>ciroză hepatică (mierea, mai ales dacă este făcută din flori de salcâm, conține cantități mari de fructoză care este utilizată pentru creșterea nivelului de glicogen din ficat)</a:t>
            </a:r>
            <a:endParaRPr b="0"/>
          </a:p>
          <a:p>
            <a:pPr indent="-342900" lvl="0" marL="457200" rtl="0" algn="l">
              <a:spcBef>
                <a:spcPts val="0"/>
              </a:spcBef>
              <a:spcAft>
                <a:spcPts val="0"/>
              </a:spcAft>
              <a:buSzPts val="1800"/>
              <a:buChar char="●"/>
            </a:pPr>
            <a:r>
              <a:rPr lang="en-GB"/>
              <a:t>Tulburări ale sângelui: </a:t>
            </a:r>
            <a:r>
              <a:rPr b="0" lang="en-GB"/>
              <a:t>anemie (mierea îmbunătățește pofta de mâncare, ajută la absorbția fierului, furnizează energie măduvei osoase, ficatului și splinei)</a:t>
            </a:r>
            <a:endParaRPr b="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GB"/>
              <a:t>MIERE</a:t>
            </a:r>
            <a:endParaRPr/>
          </a:p>
        </p:txBody>
      </p:sp>
      <p:sp>
        <p:nvSpPr>
          <p:cNvPr id="108" name="Google Shape;108;p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lnSpcReduction="20000"/>
          </a:bodyPr>
          <a:lstStyle/>
          <a:p>
            <a:pPr indent="0" lvl="0" marL="0" rtl="0" algn="l">
              <a:spcBef>
                <a:spcPts val="0"/>
              </a:spcBef>
              <a:spcAft>
                <a:spcPts val="0"/>
              </a:spcAft>
              <a:buClr>
                <a:schemeClr val="dk1"/>
              </a:buClr>
              <a:buSzPts val="2000"/>
              <a:buNone/>
            </a:pPr>
            <a:r>
              <a:rPr lang="en-GB"/>
              <a:t>Miere:</a:t>
            </a:r>
            <a:endParaRPr/>
          </a:p>
          <a:p>
            <a:pPr indent="-352425" lvl="0" marL="342900" rtl="0" algn="l">
              <a:spcBef>
                <a:spcPts val="970"/>
              </a:spcBef>
              <a:spcAft>
                <a:spcPts val="0"/>
              </a:spcAft>
              <a:buSzPts val="2000"/>
              <a:buChar char="•"/>
            </a:pPr>
            <a:r>
              <a:rPr lang="en-GB"/>
              <a:t>surse potențiale de peste 2.000 de flori</a:t>
            </a:r>
            <a:endParaRPr/>
          </a:p>
          <a:p>
            <a:pPr indent="-352425" lvl="0" marL="342900" rtl="0" algn="l">
              <a:spcBef>
                <a:spcPts val="970"/>
              </a:spcBef>
              <a:spcAft>
                <a:spcPts val="0"/>
              </a:spcAft>
              <a:buSzPts val="2000"/>
              <a:buChar char="•"/>
            </a:pPr>
            <a:r>
              <a:rPr lang="en-GB"/>
              <a:t>caracteristici extrem de variabile</a:t>
            </a:r>
            <a:endParaRPr/>
          </a:p>
          <a:p>
            <a:pPr indent="-352425" lvl="0" marL="342900" rtl="0" algn="l">
              <a:spcBef>
                <a:spcPts val="970"/>
              </a:spcBef>
              <a:spcAft>
                <a:spcPts val="0"/>
              </a:spcAft>
              <a:buSzPts val="2000"/>
              <a:buChar char="•"/>
            </a:pPr>
            <a:r>
              <a:rPr lang="en-GB"/>
              <a:t>terapeutul trebuie să poată determina calitatea generală a mierii și / sau calitățile sale terapeutice</a:t>
            </a:r>
            <a:endParaRPr/>
          </a:p>
          <a:p>
            <a:pPr indent="0" lvl="0" marL="0" rtl="0" algn="l">
              <a:spcBef>
                <a:spcPts val="970"/>
              </a:spcBef>
              <a:spcAft>
                <a:spcPts val="0"/>
              </a:spcAft>
              <a:buClr>
                <a:schemeClr val="dk1"/>
              </a:buClr>
              <a:buSzPts val="2000"/>
              <a:buNone/>
            </a:pPr>
            <a:r>
              <a:rPr lang="en-GB"/>
              <a:t>Miere crudă:</a:t>
            </a:r>
            <a:endParaRPr/>
          </a:p>
          <a:p>
            <a:pPr indent="-352425" lvl="0" marL="342900" rtl="0" algn="l">
              <a:spcBef>
                <a:spcPts val="970"/>
              </a:spcBef>
              <a:spcAft>
                <a:spcPts val="0"/>
              </a:spcAft>
              <a:buSzPts val="2000"/>
              <a:buChar char="•"/>
            </a:pPr>
            <a:r>
              <a:rPr lang="en-GB"/>
              <a:t>nu este filtrată, tratată termic sau prelucrată</a:t>
            </a:r>
            <a:endParaRPr/>
          </a:p>
          <a:p>
            <a:pPr indent="-352425" lvl="0" marL="342900" rtl="0" algn="l">
              <a:spcBef>
                <a:spcPts val="970"/>
              </a:spcBef>
              <a:spcAft>
                <a:spcPts val="0"/>
              </a:spcAft>
              <a:buSzPts val="2000"/>
              <a:buChar char="•"/>
            </a:pPr>
            <a:r>
              <a:rPr lang="en-GB"/>
              <a:t>este un remediu eficient, indiferent dacă este administrat intern sau local</a:t>
            </a:r>
            <a:endParaRPr/>
          </a:p>
          <a:p>
            <a:pPr indent="-352425" lvl="0" marL="342900" rtl="0" algn="l">
              <a:spcBef>
                <a:spcPts val="970"/>
              </a:spcBef>
              <a:spcAft>
                <a:spcPts val="0"/>
              </a:spcAft>
              <a:buSzPts val="2000"/>
              <a:buChar char="•"/>
            </a:pPr>
            <a:r>
              <a:rPr lang="en-GB"/>
              <a:t>compoziția sa chimică o face mai ușor de digerat decât zahărul</a:t>
            </a:r>
            <a:endParaRPr/>
          </a:p>
          <a:p>
            <a:pPr indent="-352425" lvl="0" marL="342900" rtl="0" algn="l">
              <a:spcBef>
                <a:spcPts val="970"/>
              </a:spcBef>
              <a:spcAft>
                <a:spcPts val="0"/>
              </a:spcAft>
              <a:buSzPts val="2000"/>
              <a:buChar char="•"/>
            </a:pPr>
            <a:r>
              <a:rPr lang="en-GB"/>
              <a:t>metabolismul nu stimulează secreția de insulină la fel ca zahărul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lang="en-GB" sz="3200"/>
              <a:t>CLASIFICAREA MIERII</a:t>
            </a:r>
            <a:endParaRPr/>
          </a:p>
        </p:txBody>
      </p:sp>
      <p:sp>
        <p:nvSpPr>
          <p:cNvPr id="115" name="Google Shape;115;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342900" lvl="0" marL="342900" rtl="0" algn="l">
              <a:spcBef>
                <a:spcPts val="1000"/>
              </a:spcBef>
              <a:spcAft>
                <a:spcPts val="0"/>
              </a:spcAft>
              <a:buSzPts val="2000"/>
              <a:buChar char="•"/>
            </a:pPr>
            <a:r>
              <a:rPr lang="en-GB"/>
              <a:t>Mierea de tei - are cea mai plăcută și mai puternică aromă dintre toate mierile. Are calități liniștitoare și antiseptice fiind recomandată pentru tratament afecțiunilor precum: tulburări ale sistemului nervos, insomnie, febră, dureri de stomac, migrene, pneumonie, astm, tuberculoză</a:t>
            </a:r>
            <a:endParaRPr/>
          </a:p>
          <a:p>
            <a:pPr indent="-342900" lvl="0" marL="342900" rtl="0" algn="l">
              <a:spcBef>
                <a:spcPts val="1000"/>
              </a:spcBef>
              <a:spcAft>
                <a:spcPts val="0"/>
              </a:spcAft>
              <a:buSzPts val="2000"/>
              <a:buChar char="•"/>
            </a:pPr>
            <a:r>
              <a:rPr lang="en-GB"/>
              <a:t>Mierea de floarea soarelui - are proprietăți tonice, este un afrodisiac și stimulează imunitatea</a:t>
            </a:r>
            <a:endParaRPr/>
          </a:p>
          <a:p>
            <a:pPr indent="-342900" lvl="0" marL="342900" rtl="0" algn="l">
              <a:spcBef>
                <a:spcPts val="1000"/>
              </a:spcBef>
              <a:spcAft>
                <a:spcPts val="0"/>
              </a:spcAft>
              <a:buSzPts val="2000"/>
              <a:buChar char="•"/>
            </a:pPr>
            <a:r>
              <a:rPr lang="en-GB"/>
              <a:t>Mierea de mană - acest tip de miere are cele mai puternice proprietăți laxative decât orice alt tip de miere; are și efecte antiinflamatorii asupra tractului digestiv și ajută la eliminarea toxinelor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4"/>
          <p:cNvSpPr txBox="1"/>
          <p:nvPr>
            <p:ph type="title"/>
          </p:nvPr>
        </p:nvSpPr>
        <p:spPr>
          <a:xfrm>
            <a:off x="457200" y="456147"/>
            <a:ext cx="5791200" cy="76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lang="en-GB" sz="3200"/>
              <a:t>CLASIFICAREA MIERII</a:t>
            </a:r>
            <a:endParaRPr sz="3200"/>
          </a:p>
        </p:txBody>
      </p:sp>
      <p:sp>
        <p:nvSpPr>
          <p:cNvPr id="122" name="Google Shape;122;p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1000"/>
              </a:spcBef>
              <a:spcAft>
                <a:spcPts val="0"/>
              </a:spcAft>
              <a:buClr>
                <a:schemeClr val="dk1"/>
              </a:buClr>
              <a:buSzPts val="2000"/>
              <a:buNone/>
            </a:pPr>
            <a:r>
              <a:rPr lang="en-GB"/>
              <a:t>Mierea de lăcuste - </a:t>
            </a:r>
            <a:r>
              <a:rPr b="0" lang="en-GB"/>
              <a:t>este transparentă imediat după recoltare, dar culoarea sa va depinde de fagurii în care a fost făcută. Astfel, poate avea nuanțe de galben pal sau galben deschis. Mierea de lăcuste are un gust plăcut, este un fluid vâscos și nu dă semne de cristalizare când este proaspătă. Are un efect calmant asupra tusei, mierea de lăcuste este antiseptică, este utilă în tratarea oboselii și, de asemenea, în tratamentul nevrozei.</a:t>
            </a:r>
            <a:endParaRPr b="0"/>
          </a:p>
          <a:p>
            <a:pPr indent="0" lvl="0" marL="0" rtl="0" algn="l">
              <a:spcBef>
                <a:spcPts val="1000"/>
              </a:spcBef>
              <a:spcAft>
                <a:spcPts val="0"/>
              </a:spcAft>
              <a:buClr>
                <a:schemeClr val="dk1"/>
              </a:buClr>
              <a:buSzPts val="2000"/>
              <a:buNone/>
            </a:pPr>
            <a:r>
              <a:rPr lang="en-GB"/>
              <a:t>Mierea de coriandru - </a:t>
            </a:r>
            <a:r>
              <a:rPr b="0" lang="en-GB"/>
              <a:t>are o culoare roșiatică, o aromă și un miros puternic. Are efecte benefice asupra tratamentului ulcerului și gastritei hiperacide. Mierea de coriandru protejează și ficatul și ajută la tratarea constipației, balonării și indigestiilor.</a:t>
            </a:r>
            <a:endParaRPr b="0"/>
          </a:p>
          <a:p>
            <a:pPr indent="0" lvl="0" marL="0" rtl="0" algn="l">
              <a:spcBef>
                <a:spcPts val="1000"/>
              </a:spcBef>
              <a:spcAft>
                <a:spcPts val="0"/>
              </a:spcAft>
              <a:buClr>
                <a:schemeClr val="dk1"/>
              </a:buClr>
              <a:buSzPts val="2000"/>
              <a:buFont typeface="Arial"/>
              <a:buNone/>
            </a:pPr>
            <a:r>
              <a:rPr lang="en-GB"/>
              <a:t>Mierea de conifere - </a:t>
            </a:r>
            <a:r>
              <a:rPr b="0" lang="en-GB"/>
              <a:t>are proprietăți excepționale asupra plămânilor și a sistemului respirator, beneficiind de proprietățile antiinfecțioase și antitusive.</a:t>
            </a:r>
            <a:endParaRPr b="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lang="en-GB" sz="3200"/>
              <a:t>CLASIFICAREA MIERII</a:t>
            </a:r>
            <a:endParaRPr sz="3200"/>
          </a:p>
          <a:p>
            <a:pPr indent="0" lvl="0" marL="0" rtl="0" algn="l">
              <a:spcBef>
                <a:spcPts val="0"/>
              </a:spcBef>
              <a:spcAft>
                <a:spcPts val="0"/>
              </a:spcAft>
              <a:buClr>
                <a:schemeClr val="accent6"/>
              </a:buClr>
              <a:buSzPts val="3200"/>
              <a:buFont typeface="Arial "/>
              <a:buNone/>
            </a:pPr>
            <a:r>
              <a:t/>
            </a:r>
            <a:endParaRPr sz="3200"/>
          </a:p>
        </p:txBody>
      </p:sp>
      <p:sp>
        <p:nvSpPr>
          <p:cNvPr id="129" name="Google Shape;129;p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2000"/>
              <a:buNone/>
            </a:pPr>
            <a:r>
              <a:rPr lang="en-GB"/>
              <a:t>Mierea de mentă - </a:t>
            </a:r>
            <a:r>
              <a:rPr b="0" lang="en-GB"/>
              <a:t>este utilizată ca antitusiv, analgezic, antispastic. Ușurează digestia și combate balonarea.</a:t>
            </a:r>
            <a:endParaRPr b="0"/>
          </a:p>
          <a:p>
            <a:pPr indent="0" lvl="0" marL="0" rtl="0" algn="l">
              <a:spcBef>
                <a:spcPts val="1000"/>
              </a:spcBef>
              <a:spcAft>
                <a:spcPts val="0"/>
              </a:spcAft>
              <a:buClr>
                <a:schemeClr val="dk1"/>
              </a:buClr>
              <a:buSzPts val="2000"/>
              <a:buNone/>
            </a:pPr>
            <a:r>
              <a:rPr lang="en-GB"/>
              <a:t>Mierea polifloră - </a:t>
            </a:r>
            <a:r>
              <a:rPr b="0" lang="en-GB"/>
              <a:t>deoarece include nectarul de la zeci sau sute de ierburi, mierea polifloră își împrumută proprietățile terapeutice și, prin urmare, este una dintre cele mai complexe tipuri de miere, luând în considerare acțiunile sale terapeutice. Principalele proprietăți ale acestui tip de miere sunt: ​​dezinfectant, antiseptic, sedativ, diuretic, laxativ.</a:t>
            </a:r>
            <a:endParaRPr b="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6"/>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n-GB" sz="4000">
                <a:solidFill>
                  <a:srgbClr val="08A5EF"/>
                </a:solidFill>
                <a:latin typeface="Calibri"/>
                <a:ea typeface="Calibri"/>
                <a:cs typeface="Calibri"/>
                <a:sym typeface="Calibri"/>
              </a:rPr>
              <a:t>Efectele terapeutice ale mierii</a:t>
            </a:r>
            <a:endParaRPr/>
          </a:p>
        </p:txBody>
      </p:sp>
      <p:sp>
        <p:nvSpPr>
          <p:cNvPr id="136" name="Google Shape;136;p6"/>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GB"/>
              <a:t> </a:t>
            </a:r>
            <a:endParaRPr/>
          </a:p>
        </p:txBody>
      </p:sp>
      <p:pic>
        <p:nvPicPr>
          <p:cNvPr id="137" name="Google Shape;137;p6"/>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38" name="Google Shape;138;p6"/>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2018-3-HR01-KA205-060151</a:t>
            </a:r>
            <a:endParaRPr/>
          </a:p>
          <a:p>
            <a:pPr indent="0" lvl="0" marL="0" marR="0" rtl="0" algn="ctr">
              <a:spcBef>
                <a:spcPts val="0"/>
              </a:spcBef>
              <a:spcAft>
                <a:spcPts val="0"/>
              </a:spcAft>
              <a:buNone/>
            </a:pPr>
            <a:r>
              <a:rPr b="0" i="0" lang="en-GB" sz="1200" u="none" cap="none" strike="noStrike">
                <a:solidFill>
                  <a:schemeClr val="dk2"/>
                </a:solidFill>
                <a:latin typeface="Arial"/>
                <a:ea typeface="Arial"/>
                <a:cs typeface="Arial"/>
                <a:sym typeface="Arial"/>
              </a:rPr>
              <a:t> </a:t>
            </a:r>
            <a:endParaRPr/>
          </a:p>
        </p:txBody>
      </p:sp>
      <p:sp>
        <p:nvSpPr>
          <p:cNvPr id="139" name="Google Shape;139;p6"/>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EF8E7B"/>
                </a:solidFill>
              </a:rPr>
              <a:t>Terapia apicultorului</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en-GB"/>
              <a:t>PROPRIETĂȚI TERAPEUTICE ALE MIERII</a:t>
            </a:r>
            <a:endParaRPr/>
          </a:p>
        </p:txBody>
      </p:sp>
      <p:sp>
        <p:nvSpPr>
          <p:cNvPr id="146" name="Google Shape;146;p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a:t>Mierea este </a:t>
            </a:r>
            <a:r>
              <a:rPr i="1" lang="en-GB"/>
              <a:t>antibacteriană</a:t>
            </a:r>
            <a:r>
              <a:rPr lang="en-GB"/>
              <a:t>:</a:t>
            </a:r>
            <a:endParaRPr/>
          </a:p>
          <a:p>
            <a:pPr indent="-342900" lvl="0" marL="342900" rtl="0" algn="l">
              <a:spcBef>
                <a:spcPts val="1000"/>
              </a:spcBef>
              <a:spcAft>
                <a:spcPts val="0"/>
              </a:spcAft>
              <a:buSzPts val="2000"/>
              <a:buChar char="•"/>
            </a:pPr>
            <a:r>
              <a:rPr lang="en-GB"/>
              <a:t>Mierea conține cantități mici de apă, grăsimi și proteine, are un pH relativ scăzut, o osmolaritate ridicată, ceea ce înseamnă „condiții dure de viață” pentru bacterii</a:t>
            </a:r>
            <a:endParaRPr/>
          </a:p>
          <a:p>
            <a:pPr indent="-342900" lvl="0" marL="342900" rtl="0" algn="l">
              <a:spcBef>
                <a:spcPts val="1000"/>
              </a:spcBef>
              <a:spcAft>
                <a:spcPts val="0"/>
              </a:spcAft>
              <a:buSzPts val="2000"/>
              <a:buChar char="•"/>
            </a:pPr>
            <a:r>
              <a:rPr lang="en-GB"/>
              <a:t>Bioflavonoidele găsite în miere au un efect antibacterian direct</a:t>
            </a:r>
            <a:endParaRPr/>
          </a:p>
          <a:p>
            <a:pPr indent="-342900" lvl="0" marL="342900" rtl="0" algn="l">
              <a:spcBef>
                <a:spcPts val="1000"/>
              </a:spcBef>
              <a:spcAft>
                <a:spcPts val="0"/>
              </a:spcAft>
              <a:buSzPts val="2000"/>
              <a:buChar char="•"/>
            </a:pPr>
            <a:r>
              <a:rPr lang="en-GB"/>
              <a:t>Multe dintre enzimele găsite în miere sunt toate antibacteriene</a:t>
            </a:r>
            <a:endParaRPr/>
          </a:p>
          <a:p>
            <a:pPr indent="0" lvl="0" marL="0" rtl="0" algn="l">
              <a:spcBef>
                <a:spcPts val="1000"/>
              </a:spcBef>
              <a:spcAft>
                <a:spcPts val="0"/>
              </a:spcAft>
              <a:buClr>
                <a:schemeClr val="dk1"/>
              </a:buClr>
              <a:buSzPts val="2000"/>
              <a:buNone/>
            </a:pPr>
            <a:r>
              <a:rPr lang="en-GB"/>
              <a:t> </a:t>
            </a:r>
            <a:r>
              <a:rPr lang="en-GB"/>
              <a:t>Mierea este </a:t>
            </a:r>
            <a:r>
              <a:rPr i="1" lang="en-GB"/>
              <a:t>antibiotic</a:t>
            </a:r>
            <a:r>
              <a:rPr lang="en-GB"/>
              <a:t>:</a:t>
            </a:r>
            <a:endParaRPr/>
          </a:p>
          <a:p>
            <a:pPr indent="-342900" lvl="0" marL="342900" rtl="0" algn="l">
              <a:spcBef>
                <a:spcPts val="1000"/>
              </a:spcBef>
              <a:spcAft>
                <a:spcPts val="0"/>
              </a:spcAft>
              <a:buClr>
                <a:schemeClr val="dk1"/>
              </a:buClr>
              <a:buSzPts val="2000"/>
              <a:buFont typeface="Arial"/>
              <a:buChar char="•"/>
            </a:pPr>
            <a:r>
              <a:rPr lang="en-GB"/>
              <a:t>spectrul proprietăților antimicrobiene ale mierii este destul de larg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en-GB"/>
              <a:t>PROPRIETĂȚI TERAPEUTICE ALE MIERII</a:t>
            </a:r>
            <a:endParaRPr/>
          </a:p>
        </p:txBody>
      </p:sp>
      <p:sp>
        <p:nvSpPr>
          <p:cNvPr id="153" name="Google Shape;153;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a:t>Mierea este un </a:t>
            </a:r>
            <a:r>
              <a:rPr i="1" lang="en-GB"/>
              <a:t>antioxidant în alimente</a:t>
            </a:r>
            <a:r>
              <a:rPr lang="en-GB"/>
              <a:t>:</a:t>
            </a:r>
            <a:endParaRPr/>
          </a:p>
          <a:p>
            <a:pPr indent="-342900" lvl="0" marL="342900" rtl="0" algn="l">
              <a:spcBef>
                <a:spcPts val="1000"/>
              </a:spcBef>
              <a:spcAft>
                <a:spcPts val="0"/>
              </a:spcAft>
              <a:buClr>
                <a:schemeClr val="dk1"/>
              </a:buClr>
              <a:buSzPts val="2000"/>
              <a:buFont typeface="Arial"/>
              <a:buChar char="•"/>
            </a:pPr>
            <a:r>
              <a:rPr lang="en-GB"/>
              <a:t>Mierea are capacități anti-oxidative; oxidarea scăzută a alimentelor înseamnă o nutriție mai bună; o nutriție mai bună înseamnă o sănătate mai bună.</a:t>
            </a:r>
            <a:endParaRPr/>
          </a:p>
          <a:p>
            <a:pPr indent="0" lvl="0" marL="0" rtl="0" algn="l">
              <a:spcBef>
                <a:spcPts val="1000"/>
              </a:spcBef>
              <a:spcAft>
                <a:spcPts val="0"/>
              </a:spcAft>
              <a:buClr>
                <a:schemeClr val="dk1"/>
              </a:buClr>
              <a:buSzPts val="2000"/>
              <a:buNone/>
            </a:pPr>
            <a:r>
              <a:rPr lang="en-GB"/>
              <a:t>Mierea este un </a:t>
            </a:r>
            <a:r>
              <a:rPr i="1" lang="en-GB"/>
              <a:t>produs apicol anti-carie</a:t>
            </a:r>
            <a:r>
              <a:rPr lang="en-GB"/>
              <a:t>:</a:t>
            </a:r>
            <a:endParaRPr/>
          </a:p>
          <a:p>
            <a:pPr indent="-342900" lvl="0" marL="342900" rtl="0" algn="l">
              <a:spcBef>
                <a:spcPts val="1000"/>
              </a:spcBef>
              <a:spcAft>
                <a:spcPts val="0"/>
              </a:spcAft>
              <a:buSzPts val="2000"/>
              <a:buChar char="•"/>
            </a:pPr>
            <a:r>
              <a:rPr lang="en-GB"/>
              <a:t>Mierea este, în general, o substanță antibacteriană;</a:t>
            </a:r>
            <a:endParaRPr/>
          </a:p>
          <a:p>
            <a:pPr indent="-342900" lvl="0" marL="342900" rtl="0" algn="l">
              <a:spcBef>
                <a:spcPts val="1000"/>
              </a:spcBef>
              <a:spcAft>
                <a:spcPts val="0"/>
              </a:spcAft>
              <a:buSzPts val="2000"/>
              <a:buChar char="•"/>
            </a:pPr>
            <a:r>
              <a:rPr lang="en-GB"/>
              <a:t>Mierea hrănește gingiile, ajutând la o mai bună hrănire a dinților.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lang="en-GB"/>
              <a:t>PROPRIETĂȚI TERAPEUTICE ALE MIERII</a:t>
            </a:r>
            <a:endParaRPr/>
          </a:p>
        </p:txBody>
      </p:sp>
      <p:sp>
        <p:nvSpPr>
          <p:cNvPr id="160" name="Google Shape;160;p9"/>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a:t>Mierea este </a:t>
            </a:r>
            <a:r>
              <a:rPr i="1" lang="en-GB"/>
              <a:t>antiinflamatoare</a:t>
            </a:r>
            <a:r>
              <a:rPr lang="en-GB"/>
              <a:t>:</a:t>
            </a:r>
            <a:endParaRPr/>
          </a:p>
          <a:p>
            <a:pPr indent="-342900" lvl="0" marL="342900" rtl="0" algn="l">
              <a:spcBef>
                <a:spcPts val="1000"/>
              </a:spcBef>
              <a:spcAft>
                <a:spcPts val="0"/>
              </a:spcAft>
              <a:buSzPts val="2000"/>
              <a:buChar char="•"/>
            </a:pPr>
            <a:r>
              <a:rPr lang="en-GB"/>
              <a:t>Mierea este un bun antioxidant</a:t>
            </a:r>
            <a:endParaRPr/>
          </a:p>
          <a:p>
            <a:pPr indent="-342900" lvl="0" marL="342900" rtl="0" algn="l">
              <a:spcBef>
                <a:spcPts val="1000"/>
              </a:spcBef>
              <a:spcAft>
                <a:spcPts val="0"/>
              </a:spcAft>
              <a:buSzPts val="2000"/>
              <a:buChar char="•"/>
            </a:pPr>
            <a:r>
              <a:rPr lang="en-GB"/>
              <a:t>Conține bioflavonoizi cu proprietăți antiinflamatorii</a:t>
            </a:r>
            <a:endParaRPr/>
          </a:p>
          <a:p>
            <a:pPr indent="-342900" lvl="0" marL="342900" rtl="0" algn="l">
              <a:spcBef>
                <a:spcPts val="1000"/>
              </a:spcBef>
              <a:spcAft>
                <a:spcPts val="0"/>
              </a:spcAft>
              <a:buSzPts val="2000"/>
              <a:buChar char="•"/>
            </a:pPr>
            <a:r>
              <a:rPr lang="en-GB"/>
              <a:t>Mierea poate absorbi mai mult „foc” din zona inflamată, potrivit Medicinii Tradiționale Chineze</a:t>
            </a:r>
            <a:endParaRPr/>
          </a:p>
          <a:p>
            <a:pPr indent="0" lvl="0" marL="0" rtl="0" algn="l">
              <a:spcBef>
                <a:spcPts val="1000"/>
              </a:spcBef>
              <a:spcAft>
                <a:spcPts val="0"/>
              </a:spcAft>
              <a:buClr>
                <a:schemeClr val="dk1"/>
              </a:buClr>
              <a:buSzPts val="2000"/>
              <a:buNone/>
            </a:pPr>
            <a:r>
              <a:rPr lang="en-GB"/>
              <a:t>Mierea este </a:t>
            </a:r>
            <a:r>
              <a:rPr i="1" lang="en-GB"/>
              <a:t>bio-stimulantă</a:t>
            </a:r>
            <a:r>
              <a:rPr lang="en-GB"/>
              <a:t>:</a:t>
            </a:r>
            <a:endParaRPr/>
          </a:p>
          <a:p>
            <a:pPr indent="-342900" lvl="0" marL="342900" rtl="0" algn="l">
              <a:spcBef>
                <a:spcPts val="1000"/>
              </a:spcBef>
              <a:spcAft>
                <a:spcPts val="0"/>
              </a:spcAft>
              <a:buSzPts val="2000"/>
              <a:buChar char="•"/>
            </a:pPr>
            <a:r>
              <a:rPr lang="en-GB"/>
              <a:t>Mierea este un „aliment viu” cu multă bioenergie</a:t>
            </a:r>
            <a:endParaRPr/>
          </a:p>
          <a:p>
            <a:pPr indent="-342900" lvl="0" marL="342900" rtl="0" algn="l">
              <a:spcBef>
                <a:spcPts val="1000"/>
              </a:spcBef>
              <a:spcAft>
                <a:spcPts val="0"/>
              </a:spcAft>
              <a:buSzPts val="2000"/>
              <a:buChar char="•"/>
            </a:pPr>
            <a:r>
              <a:rPr lang="en-GB"/>
              <a:t>Oferă cea mai bună energie pentru celulele vii</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