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7315200" cy="9601200"/>
  <p:embeddedFontLst>
    <p:embeddedFont>
      <p:font typeface="Arial Black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6" roundtripDataSignature="AMtx7miig6I1Uo6bvOdKmgEcRN6Fzhbu6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Black-regular.fntdata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587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5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6" name="Google Shape;126;p5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6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3" name="Google Shape;133;p6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7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0" name="Google Shape;140;p7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p8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8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9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7" name="Google Shape;157;p9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1"/>
          <p:cNvSpPr txBox="1"/>
          <p:nvPr>
            <p:ph type="ctrTitle"/>
          </p:nvPr>
        </p:nvSpPr>
        <p:spPr>
          <a:xfrm>
            <a:off x="457200" y="1626915"/>
            <a:ext cx="7772400" cy="3173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600"/>
              <a:buFont typeface="Arial Black"/>
              <a:buNone/>
              <a:defRPr sz="66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1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1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6" name="Google Shape;2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Arial Black"/>
              <a:buNone/>
              <a:defRPr b="0" sz="72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14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1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5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5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5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6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8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8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0" name="Google Shape;70;p18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showMasterSp="0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9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9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9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9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" name="Google Shape;15;p10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0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357158" y="2786058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lang="en-GB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Propolis</a:t>
            </a:r>
            <a:endParaRPr/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GB"/>
              <a:t> 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EF8E7B"/>
                </a:solidFill>
              </a:rPr>
              <a:t>Terapia apicultorului</a:t>
            </a:r>
            <a:endParaRPr b="0" i="0" sz="1800" u="none" cap="none" strike="noStrike">
              <a:solidFill>
                <a:srgbClr val="EF8E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n-GB"/>
              <a:t>PROPOLIS</a:t>
            </a:r>
            <a:endParaRPr/>
          </a:p>
        </p:txBody>
      </p:sp>
      <p:sp>
        <p:nvSpPr>
          <p:cNvPr id="108" name="Google Shape;108;p2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Dintre toate produsele apicole, propolisul este probabil cel mai „medicinal“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Compoziția sa este un subiect fascinant, proprietățile și indicațiile sale farmacologice fiind studiate de mii de cercetători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Propolisul este cel mai natural antibiotic folosit vreodată de om. Este remarcabil faptul că această descoperire datează de peste 2000 de ani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Efectele sale bactericide sunt cunoscute încă de la apariția primelor scrieri istorice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În medicina populară propolisul este bine cunoscut și utilizat pe scară largă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/>
          <p:nvPr>
            <p:ph type="title"/>
          </p:nvPr>
        </p:nvSpPr>
        <p:spPr>
          <a:xfrm>
            <a:off x="457200" y="152725"/>
            <a:ext cx="6648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Arial"/>
              <a:buNone/>
            </a:pPr>
            <a:r>
              <a:rPr lang="en-GB"/>
              <a:t>EFECTE TERAPEUTICE ȘI CURATIVE ALE PROPOLISULUI</a:t>
            </a:r>
            <a:endParaRPr/>
          </a:p>
        </p:txBody>
      </p:sp>
      <p:sp>
        <p:nvSpPr>
          <p:cNvPr id="115" name="Google Shape;115;p3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/>
              <a:t>Propolis:</a:t>
            </a:r>
            <a:endParaRPr/>
          </a:p>
          <a:p>
            <a:pPr indent="-457200" lvl="0" marL="457200" rtl="0" algn="l">
              <a:spcBef>
                <a:spcPts val="1240"/>
              </a:spcBef>
              <a:spcAft>
                <a:spcPts val="0"/>
              </a:spcAft>
              <a:buSzPts val="3200"/>
              <a:buChar char="•"/>
            </a:pPr>
            <a:r>
              <a:rPr lang="en-GB" sz="3200"/>
              <a:t>produsul apicol „medicinal” cu peste 70 de proprietăți farmacologice dovedite</a:t>
            </a:r>
            <a:endParaRPr sz="3200"/>
          </a:p>
          <a:p>
            <a:pPr indent="-457200" lvl="0" marL="457200" rtl="0" algn="l">
              <a:spcBef>
                <a:spcPts val="1240"/>
              </a:spcBef>
              <a:spcAft>
                <a:spcPts val="0"/>
              </a:spcAft>
              <a:buSzPts val="3200"/>
              <a:buChar char="•"/>
            </a:pPr>
            <a:r>
              <a:rPr lang="en-GB" sz="3200"/>
              <a:t>sute de indicații</a:t>
            </a:r>
            <a:endParaRPr sz="3200"/>
          </a:p>
          <a:p>
            <a:pPr indent="-457200" lvl="0" marL="457200" rtl="0" algn="l">
              <a:spcBef>
                <a:spcPts val="1240"/>
              </a:spcBef>
              <a:spcAft>
                <a:spcPts val="0"/>
              </a:spcAft>
              <a:buSzPts val="3200"/>
              <a:buChar char="•"/>
            </a:pPr>
            <a:r>
              <a:rPr lang="en-GB" sz="3200"/>
              <a:t>a fost folosit în scopuri terapeutice încă din cele mai vechi timpuri</a:t>
            </a:r>
            <a:endParaRPr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/>
          <p:nvPr>
            <p:ph type="title"/>
          </p:nvPr>
        </p:nvSpPr>
        <p:spPr>
          <a:xfrm>
            <a:off x="457200" y="152725"/>
            <a:ext cx="64668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Arial"/>
              <a:buNone/>
            </a:pPr>
            <a:r>
              <a:rPr lang="en-GB"/>
              <a:t>EFECTE TERAPEUTICE ȘI CURATIVE ALE PROPOLISULUI</a:t>
            </a:r>
            <a:endParaRPr/>
          </a:p>
        </p:txBody>
      </p:sp>
      <p:sp>
        <p:nvSpPr>
          <p:cNvPr id="122" name="Google Shape;122;p4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Cavitatea bucală: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afte recurente cronice comune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moniliază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parodontite periferice cronice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stomatită după amigdalectomie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stomatită ulcerativă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stomatită ulceronecrotică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/>
          <p:nvPr>
            <p:ph type="title"/>
          </p:nvPr>
        </p:nvSpPr>
        <p:spPr>
          <a:xfrm>
            <a:off x="457200" y="152725"/>
            <a:ext cx="64503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Arial"/>
              <a:buNone/>
            </a:pPr>
            <a:r>
              <a:rPr lang="en-GB"/>
              <a:t>EFECTE TERAPEUTICE ȘI CURATIVE ALE PROPOLISULUI</a:t>
            </a:r>
            <a:endParaRPr/>
          </a:p>
        </p:txBody>
      </p:sp>
      <p:sp>
        <p:nvSpPr>
          <p:cNvPr id="129" name="Google Shape;129;p5"/>
          <p:cNvSpPr txBox="1"/>
          <p:nvPr>
            <p:ph idx="1" type="body"/>
          </p:nvPr>
        </p:nvSpPr>
        <p:spPr>
          <a:xfrm>
            <a:off x="457200" y="1752600"/>
            <a:ext cx="7620000" cy="4628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Otorinolaringologie: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amigdalită acută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inflamație acută a urechii medii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faringită cronică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faringita posttraumatică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pierderea auzului (deficiențe de auz)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Boli pulmonare (pneumologie):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astm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bronșiectazii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bronșită astmatică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"/>
          <p:cNvSpPr txBox="1"/>
          <p:nvPr>
            <p:ph type="title"/>
          </p:nvPr>
        </p:nvSpPr>
        <p:spPr>
          <a:xfrm>
            <a:off x="457200" y="152725"/>
            <a:ext cx="6582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Arial"/>
              <a:buNone/>
            </a:pPr>
            <a:r>
              <a:rPr lang="en-GB"/>
              <a:t>EFECTE TERAPEUTICE ȘI CURATIVE ALE PROPOLISULUI</a:t>
            </a:r>
            <a:endParaRPr/>
          </a:p>
        </p:txBody>
      </p:sp>
      <p:sp>
        <p:nvSpPr>
          <p:cNvPr id="136" name="Google Shape;136;p6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Oftalmologie: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boală inflamatorie microbiană a polului anterior al ochiului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arsuri ale anexelor oculare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leziuni oculare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trauma anexelor oculare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Boli digestive: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colita subacută și cronică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constipație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gastrită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"/>
          <p:cNvSpPr txBox="1"/>
          <p:nvPr>
            <p:ph type="title"/>
          </p:nvPr>
        </p:nvSpPr>
        <p:spPr>
          <a:xfrm>
            <a:off x="457200" y="152725"/>
            <a:ext cx="6582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Arial"/>
              <a:buNone/>
            </a:pPr>
            <a:r>
              <a:rPr lang="en-GB"/>
              <a:t>EFECTE TERAPEUTICE ȘI CURATIVE ALE PROPOLISULUI</a:t>
            </a:r>
            <a:endParaRPr/>
          </a:p>
        </p:txBody>
      </p:sp>
      <p:sp>
        <p:nvSpPr>
          <p:cNvPr id="143" name="Google Shape;143;p7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Otorinolaringologie: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amigdalită acută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inflamație acută a urechii medii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faringită cronică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faringită posttraumatică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pierderea auzului (deficiențe de auz)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"/>
          <p:cNvSpPr txBox="1"/>
          <p:nvPr>
            <p:ph type="ctrTitle"/>
          </p:nvPr>
        </p:nvSpPr>
        <p:spPr>
          <a:xfrm>
            <a:off x="357158" y="2786058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lang="en-GB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Propolis - cum să-l pregătiți</a:t>
            </a:r>
            <a:endParaRPr/>
          </a:p>
        </p:txBody>
      </p:sp>
      <p:sp>
        <p:nvSpPr>
          <p:cNvPr id="150" name="Google Shape;150;p8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GB"/>
              <a:t> </a:t>
            </a:r>
            <a:endParaRPr/>
          </a:p>
        </p:txBody>
      </p:sp>
      <p:pic>
        <p:nvPicPr>
          <p:cNvPr id="151" name="Google Shape;15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8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3" name="Google Shape;153;p8"/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EF8E7B"/>
                </a:solidFill>
              </a:rPr>
              <a:t>Terapia apicultorului</a:t>
            </a:r>
            <a:endParaRPr b="0" i="0" sz="1800" u="none" cap="none" strike="noStrike">
              <a:solidFill>
                <a:srgbClr val="EF8E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/>
          <p:nvPr>
            <p:ph type="title"/>
          </p:nvPr>
        </p:nvSpPr>
        <p:spPr>
          <a:xfrm>
            <a:off x="457200" y="152725"/>
            <a:ext cx="6913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3184"/>
              <a:buFont typeface="Arial"/>
              <a:buNone/>
            </a:pPr>
            <a:r>
              <a:rPr lang="en-GB" sz="3140"/>
              <a:t>METODA DE PREGĂTIREA PENTRU TINCTURĂ DE  PROPOLIS</a:t>
            </a:r>
            <a:endParaRPr sz="3140"/>
          </a:p>
        </p:txBody>
      </p:sp>
      <p:sp>
        <p:nvSpPr>
          <p:cNvPr id="160" name="Google Shape;160;p9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la 100 g alcool de 80 ° - 86 °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Se adaugă 20 g de propolis solid, păstrat la frigider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combinația de alcool amestecat cu propolis este plasată într-un balon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încălzit la 30 ° C-40 ° C și amestecat bine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această procedură se repetă de 6-7 ori într-o săptămână, apoi amestecul este lăsat să se stabilească, pentru ca lichidul curat să fie turnat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Základné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