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7315200" cy="9601200"/>
  <p:embeddedFontLst>
    <p:embeddedFont>
      <p:font typeface="Arial Black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hWjjerJk1dK2+qzSVz9tDnC7Cv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4939886-3C61-405A-ABD4-B801B3290F3A}">
  <a:tblStyle styleId="{74939886-3C61-405A-ABD4-B801B3290F3A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6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6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Black-regular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customschemas.google.com/relationships/presentationmetadata" Target="meta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0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8" name="Google Shape;168;p10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p1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2" name="Google Shape;182;p12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9" name="Google Shape;189;p1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4" name="Google Shape;144;p7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9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9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6" name="Google Shape;26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8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9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9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9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2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22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2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2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3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23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14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4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Lăptișor de matcă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EF8E7B"/>
                </a:solidFill>
              </a:rPr>
              <a:t>Terapia apicultorului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ADMINISTRAREA LĂPTIȘORULUI DE MATCĂ</a:t>
            </a:r>
            <a:endParaRPr sz="3200"/>
          </a:p>
        </p:txBody>
      </p:sp>
      <p:sp>
        <p:nvSpPr>
          <p:cNvPr id="171" name="Google Shape;171;p10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zona gurii: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singur sau combinat cu alte remedii naturale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lăptișorul de matcă crud poate fi utilizat local pentru tratarea afecțiunilor cavității bucale, cum ar fi sângerarea gingiilor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tulburările faringo-laringiene: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spray liofilizat de lăptișor de matcă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zona gastro-intestinală:</a:t>
            </a:r>
            <a:r>
              <a:rPr lang="en-GB"/>
              <a:t>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crud, singur sau combinat cu miere, ierburi și alte remedii naturale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ADMINISTRAREA LĂPTIȘORULUI DE MATCĂ</a:t>
            </a:r>
            <a:endParaRPr sz="3200"/>
          </a:p>
        </p:txBody>
      </p:sp>
      <p:sp>
        <p:nvSpPr>
          <p:cNvPr id="178" name="Google Shape;178;p11"/>
          <p:cNvSpPr txBox="1"/>
          <p:nvPr>
            <p:ph idx="1" type="body"/>
          </p:nvPr>
        </p:nvSpPr>
        <p:spPr>
          <a:xfrm>
            <a:off x="457200" y="1752600"/>
            <a:ext cx="7620000" cy="38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Ca produs suplimentar sau medicamentos: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comprimate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capsule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liofilizate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Ca injecții subcutanate: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ajută la stimularea sistemului imunitar, în special la vârstnici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ADMINISTRAREA LĂPTIȘORULUI DE MATCĂ</a:t>
            </a:r>
            <a:endParaRPr sz="3200"/>
          </a:p>
        </p:txBody>
      </p:sp>
      <p:sp>
        <p:nvSpPr>
          <p:cNvPr id="185" name="Google Shape;185;p12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tulburări oculare: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ca micele moleculare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lăptișorul de matcă poate fi combinat cu soluție salină fiziologică micro-pulverizată în ochi cu un dispozitiv special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ca unguent, pentru bolile pleoapelor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o piele sănătoasă, sub formă de: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creme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loțiuni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șampoane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săpunuri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5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ADMINISTRAREA LĂPTIȘORULUI DE MATCĂ</a:t>
            </a:r>
            <a:endParaRPr sz="3200"/>
          </a:p>
        </p:txBody>
      </p:sp>
      <p:sp>
        <p:nvSpPr>
          <p:cNvPr id="192" name="Google Shape;192;p13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adulți: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doza zilnică uzuală este de aproximativ 500 mg (800-1000 mg, dacă este necesar)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copii: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doza este de 30-50% din doza normală pentru adulți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Pentru uz oral și gastro-intestinal: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este bine să luați lăptișor de matcă crud sub limbă, comprimate liofilizate sau până când este complet dizolvat în salivă (minim 2-5 minute)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LĂPTIȘOR DE MATCĂ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Lăptișorul de matcă are o compoziție foarte stabilă obținută din diferite rase de colonii de albine. Stabilitatea sa stă la baza stabilității genetice a coloniei de albine.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Prin urmare, este extrem de important pentru viața coloniei.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Principalii constituenți ai lăptișorului de matcă sunt: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apă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proteine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zaharuri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lipide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minerale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Apa constituie aproximativ 2/3 din lăptișorul de matcă proaspăt, dar din partea uscată, proteinele și zaharurile (fructoză și glucoză) sunt de departe cele mai mari fracțiuni.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LĂPTIȘOR DE MATCĂ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Un număr total de 29 de aminoacizi și derivați au fost identificați în lăptișorul de matcă, dintre care cei mai importanți sunt acidul aspartic și acidul glutamic.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Toți aminoacizii esențiali pentru corpul uman sunt prezenți în compoziție.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O altă substanță foarte importantă prezentă în lăptișorul de matcă, este acidul 10 - hidroxi - decenoic, concentrația sa fiind un bun indicativ pentru validarea calității lăptișorului de matcă.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Aceasta ar trebui să reprezinte mai mult de 1,8% din materia uscată.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LĂPTIȘOR DE MATCĂ</a:t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/>
              <a:t>Lăptișorul de matcă este o substanță complexă produsă de albinele lucrătoare pentru a hrăni regina stupului (albina regină).</a:t>
            </a:r>
            <a:endParaRPr sz="2400"/>
          </a:p>
          <a:p>
            <a:pPr indent="0" lvl="0" marL="0" rtl="0" algn="just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/>
              <a:t>Concentrația sa de nutrienți permite reginei să supraviețuiască mai mult de 5 ani, în timp ce durata medie de viață a unei albine lucrătoare este de doar 2-4 luni.</a:t>
            </a:r>
            <a:endParaRPr sz="2400"/>
          </a:p>
          <a:p>
            <a:pPr indent="0" lvl="0" marL="0" rtl="0" algn="just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/>
              <a:t>Compoziția lăptișorului de matcă este atât de hrănitoare, încât albina regină este capabilă să depună 2.000-3.000 de ouă într-o singură zi.</a:t>
            </a:r>
            <a:endParaRPr sz="2400"/>
          </a:p>
          <a:p>
            <a:pPr indent="0" lvl="0" marL="0" rtl="0" algn="just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LĂPTIȘOR DE MATCĂ</a:t>
            </a:r>
            <a:endParaRPr/>
          </a:p>
        </p:txBody>
      </p:sp>
      <p:sp>
        <p:nvSpPr>
          <p:cNvPr id="129" name="Google Shape;129;p5"/>
          <p:cNvSpPr txBox="1"/>
          <p:nvPr>
            <p:ph idx="1" type="body"/>
          </p:nvPr>
        </p:nvSpPr>
        <p:spPr>
          <a:xfrm>
            <a:off x="380075" y="1752600"/>
            <a:ext cx="8152500" cy="48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/>
              <a:t>Indicații pentru utilizarea lăptișorului de matcă:</a:t>
            </a:r>
            <a:endParaRPr/>
          </a:p>
        </p:txBody>
      </p:sp>
      <p:graphicFrame>
        <p:nvGraphicFramePr>
          <p:cNvPr id="130" name="Google Shape;130;p5"/>
          <p:cNvGraphicFramePr/>
          <p:nvPr/>
        </p:nvGraphicFramePr>
        <p:xfrm>
          <a:off x="611560" y="24208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{74939886-3C61-405A-ABD4-B801B3290F3A}</a:tableStyleId>
              </a:tblPr>
              <a:tblGrid>
                <a:gridCol w="4037625"/>
                <a:gridCol w="4037625"/>
              </a:tblGrid>
              <a:tr h="39604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nutriționale și metabolice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de sânge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boala cardiovasculara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ale plămânilor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otorinolaringologie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stomatologie</a:t>
                      </a:r>
                      <a:endParaRPr sz="2400"/>
                    </a:p>
                    <a:p>
                      <a:pPr indent="-342900" lvl="0" marL="342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ale sistemului imunitar</a:t>
                      </a:r>
                      <a:endParaRPr sz="2400"/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  <a:p>
                      <a:pPr indent="-1905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diabet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renale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reumatologie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endocrinologie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ale glandelor suprarenale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boli infecțioase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pediatrie</a:t>
                      </a:r>
                      <a:endParaRPr sz="2400"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Char char="•"/>
                      </a:pPr>
                      <a:r>
                        <a:rPr lang="en-GB" sz="2400"/>
                        <a:t>oncologie</a:t>
                      </a:r>
                      <a:endParaRPr sz="2400"/>
                    </a:p>
                    <a:p>
                      <a:pPr indent="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Proprietăți terapeutice și curative ale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Lăptișorului de matcă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38" name="Google Shape;13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6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800">
                <a:solidFill>
                  <a:srgbClr val="EF8E7B"/>
                </a:solidFill>
              </a:rPr>
              <a:t>Terapia apicultorului</a:t>
            </a:r>
            <a:endParaRPr sz="1800">
              <a:solidFill>
                <a:srgbClr val="EF8E7B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8E7B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"/>
          <p:cNvSpPr txBox="1"/>
          <p:nvPr>
            <p:ph type="title"/>
          </p:nvPr>
        </p:nvSpPr>
        <p:spPr>
          <a:xfrm>
            <a:off x="457200" y="251875"/>
            <a:ext cx="63843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Arial "/>
              <a:buNone/>
            </a:pPr>
            <a:r>
              <a:rPr lang="en-GB"/>
              <a:t>PROPRIETĂȚI TERAPEUTICE ȘI CURATIVE ALE LĂPTIȘORULUI DE MATCĂ</a:t>
            </a:r>
            <a:endParaRPr/>
          </a:p>
        </p:txBody>
      </p:sp>
      <p:sp>
        <p:nvSpPr>
          <p:cNvPr id="147" name="Google Shape;147;p7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Lăptișorul de matcă are efecte benefice asupra ficatului: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Reduce greutatea ficatului, îmbunătățește structura și funcțiile sale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Crește nivelul albuminei / globulinei, având un efect foarte important în tratamentul bolilor hepatice, în special a hepatitei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Indică o creștere a multiplicării celulelor hepatice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Lăptișorul de matcă are efecte benefice asupra ficatului și a țesuturilor miocardice: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Crește consumul de oxigen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Lăptișorul de matcă are efecte generale de armonizare; dezvoltă structurile vii și energia lor</a:t>
            </a:r>
            <a:endParaRPr/>
          </a:p>
          <a:p>
            <a:pPr indent="-215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"/>
          <p:cNvSpPr txBox="1"/>
          <p:nvPr>
            <p:ph type="title"/>
          </p:nvPr>
        </p:nvSpPr>
        <p:spPr>
          <a:xfrm>
            <a:off x="457200" y="301450"/>
            <a:ext cx="67149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100000"/>
              <a:buFont typeface="Arial "/>
              <a:buNone/>
            </a:pPr>
            <a:r>
              <a:rPr lang="en-GB"/>
              <a:t>PROPRIETĂȚI TERAPEUTICE ȘI CURATIVE ALE LĂPTIȘORULUI DE MATCĂ</a:t>
            </a:r>
            <a:endParaRPr/>
          </a:p>
        </p:txBody>
      </p:sp>
      <p:sp>
        <p:nvSpPr>
          <p:cNvPr id="154" name="Google Shape;154;p8"/>
          <p:cNvSpPr txBox="1"/>
          <p:nvPr>
            <p:ph idx="1" type="body"/>
          </p:nvPr>
        </p:nvSpPr>
        <p:spPr>
          <a:xfrm>
            <a:off x="457200" y="2013250"/>
            <a:ext cx="7620000" cy="43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Lăptișorul de matcă are efecte asupra inflamației: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Stimulează și accelerează progresia procesului inflamator aseptic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Ajută la vindecarea țesuturilor inflamate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Lăptișorul de matcă are efecte benefice asupra sistemului cardiovascular: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Reduce ateroscleroza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Lăptișorul de matcă este bine cunoscut ca un produs natural care prelungește viața; longevitatea este întotdeauna legată de sănătate și biologic de tinerețea arterelor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Administrarea lăptișorului de matcă</a:t>
            </a:r>
            <a:endParaRPr/>
          </a:p>
        </p:txBody>
      </p:sp>
      <p:sp>
        <p:nvSpPr>
          <p:cNvPr id="161" name="Google Shape;161;p9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62" name="Google Shape;16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9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4" name="Google Shape;164;p9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800">
                <a:solidFill>
                  <a:srgbClr val="EF8E7B"/>
                </a:solidFill>
              </a:rPr>
              <a:t>Terapia apicultorului</a:t>
            </a:r>
            <a:endParaRPr sz="1800">
              <a:solidFill>
                <a:srgbClr val="EF8E7B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EF8E7B"/>
              </a:solidFill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8E7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