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9144000"/>
  <p:notesSz cx="7315200" cy="9601200"/>
  <p:embeddedFontLst>
    <p:embeddedFont>
      <p:font typeface="Arial Black"/>
      <p:regular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hWjjerJk1dK2+qzSVz9tDnC7Cv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4939886-3C61-405A-ABD4-B801B3290F3A}">
  <a:tblStyle styleId="{74939886-3C61-405A-ABD4-B801B3290F3A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6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6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127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127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Black-regular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customschemas.google.com/relationships/presentationmetadata" Target="meta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587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0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10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8" name="Google Shape;168;p10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11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5" name="Google Shape;175;p11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p12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2" name="Google Shape;182;p12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8" name="Google Shape;188;p13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9" name="Google Shape;189;p13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5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6" name="Google Shape;126;p5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6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6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p7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4" name="Google Shape;144;p7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p8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1" name="Google Shape;151;p8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p9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9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5"/>
          <p:cNvSpPr txBox="1"/>
          <p:nvPr>
            <p:ph type="ctrTitle"/>
          </p:nvPr>
        </p:nvSpPr>
        <p:spPr>
          <a:xfrm>
            <a:off x="457200" y="1626915"/>
            <a:ext cx="7772400" cy="3173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600"/>
              <a:buFont typeface="Arial Black"/>
              <a:buNone/>
              <a:defRPr sz="66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1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5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5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6" name="Google Shape;26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4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5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  <a:defRPr b="1">
                <a:latin typeface="Arial "/>
                <a:ea typeface="Arial "/>
                <a:cs typeface="Arial "/>
                <a:sym typeface="Arial 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Arial Black"/>
              <a:buNone/>
              <a:defRPr b="0" sz="72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" name="Google Shape;38;p1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8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8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18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1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9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9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9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9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2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22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2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0" name="Google Shape;70;p2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showMasterSp="0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3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23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23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2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23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4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" name="Google Shape;15;p14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4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1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357158" y="2786058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lang="en-GB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Lăptișor de matcă</a:t>
            </a:r>
            <a:endParaRPr/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GB"/>
              <a:t> 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EF8E7B"/>
                </a:solidFill>
              </a:rPr>
              <a:t>Terapia apicultorului</a:t>
            </a:r>
            <a:endParaRPr b="0" i="0" sz="1800" u="none" cap="none" strike="noStrike">
              <a:solidFill>
                <a:srgbClr val="EF8E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7500"/>
              <a:buFont typeface="Arial"/>
              <a:buNone/>
            </a:pPr>
            <a:r>
              <a:rPr lang="en-GB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ADMINISTRAREA LĂPTIȘORULUI DE MATCĂ</a:t>
            </a:r>
            <a:endParaRPr sz="3200"/>
          </a:p>
        </p:txBody>
      </p:sp>
      <p:sp>
        <p:nvSpPr>
          <p:cNvPr id="171" name="Google Shape;171;p10"/>
          <p:cNvSpPr txBox="1"/>
          <p:nvPr>
            <p:ph idx="1" type="body"/>
          </p:nvPr>
        </p:nvSpPr>
        <p:spPr>
          <a:xfrm>
            <a:off x="457200" y="1752600"/>
            <a:ext cx="7620000" cy="4844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Pentru zona gurii: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singur sau combinat cu alte remedii naturale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lăptișorul de matcă crud poate fi utilizat local pentru tratarea afecțiunilor cavității bucale, cum ar fi sângerarea gingiilor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Pentru tulburările faringo-laringiene: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/>
              <a:t>spray liofilizat de lăptișor de matcă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Pentru zona gastro-intestinală:</a:t>
            </a:r>
            <a:r>
              <a:rPr lang="en-GB"/>
              <a:t>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/>
              <a:t>crud, singur sau combinat cu miere, ierburi și alte remedii naturale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1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7500"/>
              <a:buFont typeface="Arial"/>
              <a:buNone/>
            </a:pPr>
            <a:r>
              <a:rPr lang="en-GB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ADMINISTRAREA LĂPTIȘORULUI DE MATCĂ</a:t>
            </a:r>
            <a:endParaRPr sz="3200"/>
          </a:p>
        </p:txBody>
      </p:sp>
      <p:sp>
        <p:nvSpPr>
          <p:cNvPr id="178" name="Google Shape;178;p11"/>
          <p:cNvSpPr txBox="1"/>
          <p:nvPr>
            <p:ph idx="1" type="body"/>
          </p:nvPr>
        </p:nvSpPr>
        <p:spPr>
          <a:xfrm>
            <a:off x="457200" y="1752600"/>
            <a:ext cx="7620000" cy="3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Ca produs suplimentar sau medicamentos: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comprimate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capsule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liofilizate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Ca injecții subcutanate: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/>
              <a:t>ajută la stimularea sistemului imunitar, în special la vârstnici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7500"/>
              <a:buFont typeface="Arial"/>
              <a:buNone/>
            </a:pPr>
            <a:r>
              <a:rPr lang="en-GB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ADMINISTRAREA LĂPTIȘORULUI DE MATCĂ</a:t>
            </a:r>
            <a:endParaRPr sz="3200"/>
          </a:p>
        </p:txBody>
      </p:sp>
      <p:sp>
        <p:nvSpPr>
          <p:cNvPr id="185" name="Google Shape;185;p12"/>
          <p:cNvSpPr txBox="1"/>
          <p:nvPr>
            <p:ph idx="1" type="body"/>
          </p:nvPr>
        </p:nvSpPr>
        <p:spPr>
          <a:xfrm>
            <a:off x="457200" y="1752600"/>
            <a:ext cx="7620000" cy="4844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Pentru tulburări oculare: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ca micele moleculare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lăptișorul de matcă poate fi combinat cu soluție salină fiziologică micro-pulverizată în ochi cu un dispozitiv special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ca unguent, pentru bolile pleoapelor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Pentru o piele sănătoasă, sub formă de: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creme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loțiuni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șampoane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săpunuri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7500"/>
              <a:buFont typeface="Arial"/>
              <a:buNone/>
            </a:pPr>
            <a:r>
              <a:rPr lang="en-GB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ADMINISTRAREA LĂPTIȘORULUI DE MATCĂ</a:t>
            </a:r>
            <a:endParaRPr sz="3200"/>
          </a:p>
        </p:txBody>
      </p:sp>
      <p:sp>
        <p:nvSpPr>
          <p:cNvPr id="192" name="Google Shape;192;p13"/>
          <p:cNvSpPr txBox="1"/>
          <p:nvPr>
            <p:ph idx="1" type="body"/>
          </p:nvPr>
        </p:nvSpPr>
        <p:spPr>
          <a:xfrm>
            <a:off x="457200" y="1752600"/>
            <a:ext cx="7620000" cy="4844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Pentru adulți: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/>
              <a:t>doza zilnică uzuală este de aproximativ 500 mg (800-1000 mg, dacă este necesar)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Pentru copii: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/>
              <a:t>doza este de 30-50% din doza normală pentru adulți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Pentru uz oral și gastro-intestinal: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/>
              <a:t>este bine să luați lăptișor de matcă crud sub limbă, comprimate liofilizate sau până când este complet dizolvat în salivă (minim 2-5 minute)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en-GB"/>
              <a:t>LĂPTIȘOR DE MATCĂ</a:t>
            </a:r>
            <a:endParaRPr/>
          </a:p>
        </p:txBody>
      </p:sp>
      <p:sp>
        <p:nvSpPr>
          <p:cNvPr id="108" name="Google Shape;108;p2"/>
          <p:cNvSpPr txBox="1"/>
          <p:nvPr>
            <p:ph idx="1" type="body"/>
          </p:nvPr>
        </p:nvSpPr>
        <p:spPr>
          <a:xfrm>
            <a:off x="457200" y="1752600"/>
            <a:ext cx="7620000" cy="4844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Lăptișorul de matcă are o compoziție foarte stabilă obținută din diferite rase de colonii de albine. Stabilitatea sa stă la baza stabilității genetice a coloniei de albine.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Prin urmare, este extrem de important pentru viața coloniei.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Principalii constituenți ai lăptișorului de matcă sunt: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apă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proteine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zaharuri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lipide</a:t>
            </a:r>
            <a:endParaRPr/>
          </a:p>
          <a:p>
            <a:pPr indent="-342900" lvl="0" marL="342900" rtl="0" algn="just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minerale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Apa constituie aproximativ 2/3 din lăptișorul de matcă proaspăt, dar din partea uscată, proteinele și zaharurile (fructoză și glucoză) sunt de departe cele mai mari fracțiuni.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en-GB"/>
              <a:t>LĂPTIȘOR DE MATCĂ</a:t>
            </a:r>
            <a:endParaRPr/>
          </a:p>
        </p:txBody>
      </p:sp>
      <p:sp>
        <p:nvSpPr>
          <p:cNvPr id="115" name="Google Shape;115;p3"/>
          <p:cNvSpPr txBox="1"/>
          <p:nvPr>
            <p:ph idx="1" type="body"/>
          </p:nvPr>
        </p:nvSpPr>
        <p:spPr>
          <a:xfrm>
            <a:off x="457200" y="1752600"/>
            <a:ext cx="7620000" cy="4844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Un număr total de 29 de aminoacizi și derivați au fost identificați în lăptișorul de matcă, dintre care cei mai importanți sunt acidul aspartic și acidul glutamic.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Toți aminoacizii esențiali pentru corpul uman sunt prezenți în compoziție.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O altă substanță foarte importantă prezentă în lăptișorul de matcă, este acidul 10 - hidroxi - decenoic, concentrația sa fiind un bun indicativ pentru validarea calității lăptișorului de matcă.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Aceasta ar trebui să reprezinte mai mult de 1,8% din materia uscată.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en-GB"/>
              <a:t>LĂPTIȘOR DE MATCĂ</a:t>
            </a:r>
            <a:endParaRPr/>
          </a:p>
        </p:txBody>
      </p:sp>
      <p:sp>
        <p:nvSpPr>
          <p:cNvPr id="122" name="Google Shape;122;p4"/>
          <p:cNvSpPr txBox="1"/>
          <p:nvPr>
            <p:ph idx="1" type="body"/>
          </p:nvPr>
        </p:nvSpPr>
        <p:spPr>
          <a:xfrm>
            <a:off x="457200" y="1752600"/>
            <a:ext cx="7620000" cy="4844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/>
              <a:t>Lăptișorul de matcă este o substanță complexă produsă de albinele lucrătoare pentru a hrăni regina stupului (albina regină).</a:t>
            </a:r>
            <a:endParaRPr sz="2400"/>
          </a:p>
          <a:p>
            <a:pPr indent="0" lvl="0" marL="0" rtl="0" algn="just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/>
              <a:t>Concentrația sa de nutrienți permite reginei să supraviețuiască mai mult de 5 ani, în timp ce durata medie de viață a unei albine lucrătoare este de doar 2-4 luni.</a:t>
            </a:r>
            <a:endParaRPr sz="2400"/>
          </a:p>
          <a:p>
            <a:pPr indent="0" lvl="0" marL="0" rtl="0" algn="just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/>
              <a:t>Compoziția lăptișorului de matcă este atât de hrănitoare, încât albina regină este capabilă să depună 2.000-3.000 de ouă într-o singură zi.</a:t>
            </a:r>
            <a:endParaRPr sz="2400"/>
          </a:p>
          <a:p>
            <a:pPr indent="0" lvl="0" marL="0" rtl="0" algn="just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en-GB"/>
              <a:t>LĂPTIȘOR DE MATCĂ</a:t>
            </a:r>
            <a:endParaRPr/>
          </a:p>
        </p:txBody>
      </p:sp>
      <p:sp>
        <p:nvSpPr>
          <p:cNvPr id="129" name="Google Shape;129;p5"/>
          <p:cNvSpPr txBox="1"/>
          <p:nvPr>
            <p:ph idx="1" type="body"/>
          </p:nvPr>
        </p:nvSpPr>
        <p:spPr>
          <a:xfrm>
            <a:off x="380075" y="1752600"/>
            <a:ext cx="8152500" cy="48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sz="2800"/>
              <a:t>Indicații pentru utilizarea lăptișorului de matcă:</a:t>
            </a:r>
            <a:endParaRPr/>
          </a:p>
        </p:txBody>
      </p:sp>
      <p:graphicFrame>
        <p:nvGraphicFramePr>
          <p:cNvPr id="130" name="Google Shape;130;p5"/>
          <p:cNvGraphicFramePr/>
          <p:nvPr/>
        </p:nvGraphicFramePr>
        <p:xfrm>
          <a:off x="611560" y="242088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{74939886-3C61-405A-ABD4-B801B3290F3A}</a:tableStyleId>
              </a:tblPr>
              <a:tblGrid>
                <a:gridCol w="4037625"/>
                <a:gridCol w="4037625"/>
              </a:tblGrid>
              <a:tr h="396045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Char char="•"/>
                      </a:pPr>
                      <a:r>
                        <a:rPr lang="en-GB" sz="2400"/>
                        <a:t>boli nutriționale și metabolice</a:t>
                      </a:r>
                      <a:endParaRPr sz="2400"/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Char char="•"/>
                      </a:pPr>
                      <a:r>
                        <a:rPr lang="en-GB" sz="2400"/>
                        <a:t>boli de sânge</a:t>
                      </a:r>
                      <a:endParaRPr sz="2400"/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Char char="•"/>
                      </a:pPr>
                      <a:r>
                        <a:rPr lang="en-GB" sz="2400"/>
                        <a:t>boala cardiovasculara</a:t>
                      </a:r>
                      <a:endParaRPr sz="2400"/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Char char="•"/>
                      </a:pPr>
                      <a:r>
                        <a:rPr lang="en-GB" sz="2400"/>
                        <a:t>boli ale plămânilor</a:t>
                      </a:r>
                      <a:endParaRPr sz="2400"/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Char char="•"/>
                      </a:pPr>
                      <a:r>
                        <a:rPr lang="en-GB" sz="2400"/>
                        <a:t>otorinolaringologie</a:t>
                      </a:r>
                      <a:endParaRPr sz="2400"/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Char char="•"/>
                      </a:pPr>
                      <a:r>
                        <a:rPr lang="en-GB" sz="2400"/>
                        <a:t>stomatologie</a:t>
                      </a:r>
                      <a:endParaRPr sz="2400"/>
                    </a:p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Char char="•"/>
                      </a:pPr>
                      <a:r>
                        <a:rPr lang="en-GB" sz="2400"/>
                        <a:t>boli ale sistemului imunitar</a:t>
                      </a:r>
                      <a:endParaRPr sz="2400"/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/>
                    </a:p>
                    <a:p>
                      <a:pPr indent="-1905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Char char="•"/>
                      </a:pPr>
                      <a:r>
                        <a:rPr lang="en-GB" sz="2400"/>
                        <a:t>diabet</a:t>
                      </a:r>
                      <a:endParaRPr sz="2400"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Char char="•"/>
                      </a:pPr>
                      <a:r>
                        <a:rPr lang="en-GB" sz="2400"/>
                        <a:t>boli renale</a:t>
                      </a:r>
                      <a:endParaRPr sz="2400"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Char char="•"/>
                      </a:pPr>
                      <a:r>
                        <a:rPr lang="en-GB" sz="2400"/>
                        <a:t>reumatologie</a:t>
                      </a:r>
                      <a:endParaRPr sz="2400"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Char char="•"/>
                      </a:pPr>
                      <a:r>
                        <a:rPr lang="en-GB" sz="2400"/>
                        <a:t>endocrinologie</a:t>
                      </a:r>
                      <a:endParaRPr sz="2400"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Char char="•"/>
                      </a:pPr>
                      <a:r>
                        <a:rPr lang="en-GB" sz="2400"/>
                        <a:t>boli ale glandelor suprarenale</a:t>
                      </a:r>
                      <a:endParaRPr sz="2400"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Char char="•"/>
                      </a:pPr>
                      <a:r>
                        <a:rPr lang="en-GB" sz="2400"/>
                        <a:t>boli infecțioase</a:t>
                      </a:r>
                      <a:endParaRPr sz="2400"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Char char="•"/>
                      </a:pPr>
                      <a:r>
                        <a:rPr lang="en-GB" sz="2400"/>
                        <a:t>pediatrie</a:t>
                      </a:r>
                      <a:endParaRPr sz="2400"/>
                    </a:p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Char char="•"/>
                      </a:pPr>
                      <a:r>
                        <a:rPr lang="en-GB" sz="2400"/>
                        <a:t>oncologie</a:t>
                      </a:r>
                      <a:endParaRPr sz="2400"/>
                    </a:p>
                    <a:p>
                      <a:pPr indent="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"/>
          <p:cNvSpPr txBox="1"/>
          <p:nvPr>
            <p:ph type="ctrTitle"/>
          </p:nvPr>
        </p:nvSpPr>
        <p:spPr>
          <a:xfrm>
            <a:off x="357158" y="2786058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Proprietăți terapeutice și curative ale</a:t>
            </a:r>
            <a:endParaRPr sz="4000">
              <a:solidFill>
                <a:srgbClr val="08A5E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Lăptișorului de matcă</a:t>
            </a:r>
            <a:endParaRPr sz="4000">
              <a:solidFill>
                <a:srgbClr val="08A5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6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GB"/>
              <a:t> </a:t>
            </a:r>
            <a:endParaRPr/>
          </a:p>
        </p:txBody>
      </p:sp>
      <p:pic>
        <p:nvPicPr>
          <p:cNvPr id="138" name="Google Shape;13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6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40" name="Google Shape;140;p6"/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800">
                <a:solidFill>
                  <a:srgbClr val="EF8E7B"/>
                </a:solidFill>
              </a:rPr>
              <a:t>Terapia apicultorului</a:t>
            </a:r>
            <a:endParaRPr sz="1800">
              <a:solidFill>
                <a:srgbClr val="EF8E7B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EF8E7B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"/>
          <p:cNvSpPr txBox="1"/>
          <p:nvPr>
            <p:ph type="title"/>
          </p:nvPr>
        </p:nvSpPr>
        <p:spPr>
          <a:xfrm>
            <a:off x="457200" y="251875"/>
            <a:ext cx="63843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Arial "/>
              <a:buNone/>
            </a:pPr>
            <a:r>
              <a:rPr lang="en-GB"/>
              <a:t>PROPRIETĂȚI TERAPEUTICE ȘI CURATIVE ALE LĂPTIȘORULUI DE MATCĂ</a:t>
            </a:r>
            <a:endParaRPr/>
          </a:p>
        </p:txBody>
      </p:sp>
      <p:sp>
        <p:nvSpPr>
          <p:cNvPr id="147" name="Google Shape;147;p7"/>
          <p:cNvSpPr txBox="1"/>
          <p:nvPr>
            <p:ph idx="1" type="body"/>
          </p:nvPr>
        </p:nvSpPr>
        <p:spPr>
          <a:xfrm>
            <a:off x="457200" y="1752600"/>
            <a:ext cx="7620000" cy="4844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Lăptișorul de matcă are efecte benefice asupra ficatului: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Reduce greutatea ficatului, îmbunătățește structura și funcțiile sale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Crește nivelul albuminei / globulinei, având un efect foarte important în tratamentul bolilor hepatice, în special a hepatitei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Indică o creștere a multiplicării celulelor hepatice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Lăptișorul de matcă are efecte benefice asupra ficatului și a țesuturilor miocardice: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Crește consumul de oxigen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Lăptișorul de matcă are efecte generale de armonizare; dezvoltă structurile vii și energia lor</a:t>
            </a:r>
            <a:endParaRPr/>
          </a:p>
          <a:p>
            <a:pPr indent="-215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"/>
          <p:cNvSpPr txBox="1"/>
          <p:nvPr>
            <p:ph type="title"/>
          </p:nvPr>
        </p:nvSpPr>
        <p:spPr>
          <a:xfrm>
            <a:off x="457200" y="301450"/>
            <a:ext cx="67149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Arial "/>
              <a:buNone/>
            </a:pPr>
            <a:r>
              <a:rPr lang="en-GB"/>
              <a:t>PROPRIETĂȚI TERAPEUTICE ȘI CURATIVE ALE LĂPTIȘORULUI DE MATCĂ</a:t>
            </a:r>
            <a:endParaRPr/>
          </a:p>
        </p:txBody>
      </p:sp>
      <p:sp>
        <p:nvSpPr>
          <p:cNvPr id="154" name="Google Shape;154;p8"/>
          <p:cNvSpPr txBox="1"/>
          <p:nvPr>
            <p:ph idx="1" type="body"/>
          </p:nvPr>
        </p:nvSpPr>
        <p:spPr>
          <a:xfrm>
            <a:off x="457200" y="2013250"/>
            <a:ext cx="7620000" cy="43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Lăptișorul de matcă are efecte asupra inflamației: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Stimulează și accelerează progresia procesului inflamator aseptic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Ajută la vindecarea țesuturilor inflamate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/>
              <a:t>Lăptișorul de matcă are efecte benefice asupra sistemului cardiovascular: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Reduce ateroscleroza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Lăptișorul de matcă este bine cunoscut ca un produs natural care prelungește viața; longevitatea este întotdeauna legată de sănătate și biologic de tinerețea arterelor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"/>
          <p:cNvSpPr txBox="1"/>
          <p:nvPr>
            <p:ph type="ctrTitle"/>
          </p:nvPr>
        </p:nvSpPr>
        <p:spPr>
          <a:xfrm>
            <a:off x="357158" y="2786058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lang="en-GB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Administrarea lăptișorului de matcă</a:t>
            </a:r>
            <a:endParaRPr/>
          </a:p>
        </p:txBody>
      </p:sp>
      <p:sp>
        <p:nvSpPr>
          <p:cNvPr id="161" name="Google Shape;161;p9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GB"/>
              <a:t> </a:t>
            </a:r>
            <a:endParaRPr/>
          </a:p>
        </p:txBody>
      </p:sp>
      <p:pic>
        <p:nvPicPr>
          <p:cNvPr id="162" name="Google Shape;16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9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4" name="Google Shape;164;p9"/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800">
                <a:solidFill>
                  <a:srgbClr val="EF8E7B"/>
                </a:solidFill>
              </a:rPr>
              <a:t>Terapia apicultorului</a:t>
            </a:r>
            <a:endParaRPr sz="1800">
              <a:solidFill>
                <a:srgbClr val="EF8E7B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EF8E7B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EF8E7B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Základné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