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03" autoAdjust="0"/>
    <p:restoredTop sz="66709" autoAdjust="0"/>
  </p:normalViewPr>
  <p:slideViewPr>
    <p:cSldViewPr>
      <p:cViewPr varScale="1">
        <p:scale>
          <a:sx n="54" d="100"/>
          <a:sy n="54" d="100"/>
        </p:scale>
        <p:origin x="134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605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319828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856432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584019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14144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3858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Svätojánsky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 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je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priehľadný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ihneď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zbere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jeho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farba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však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bude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závisieť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od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voštín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v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ktorých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bol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vyrobený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Môže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teda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mať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odtiene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bledožltej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alebo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svetložltej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farby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Svätojánsky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má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príjemnú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chuť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je to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viskózna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tekutina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po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čerstvom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stave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nedáva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žiadne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známky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kryštalizácie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Má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upokojujúci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účinok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kašeľ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kobylkový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 je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antiseptický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je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užitočný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liečbe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únavy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tiež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liečbe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neuróz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lvl="0"/>
            <a:r>
              <a:rPr lang="en-GB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Koriandrový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 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má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červenkastú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farbu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výraznú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chuť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vôňu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Má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priaznivé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účinky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liečbu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vredov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prekyslených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zápalov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žalúdka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Koriandrový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tiež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chráni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pečeň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pomáha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liečbe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zápchy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nadúvania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zažívacích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ťažkostí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lvl="0"/>
            <a:r>
              <a:rPr lang="en-GB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Ihličnatý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 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má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výnimočné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vlastnosti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pľúca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dýchaciu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sústavu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pričom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ťaží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protiinfekčných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antitusických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vlastností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lvl="0"/>
            <a:r>
              <a:rPr lang="en-GB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Mätový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 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používa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ako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antitusikum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analgetikum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spazmolytikum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Uľahčuje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trávenie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bojuje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proti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nadúvaniu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lvl="0"/>
            <a:r>
              <a:rPr lang="sk-SK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Kvetový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honey 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pretože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obsahuje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nektár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desiatok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alebo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stoviek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bylín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požičiava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ich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terapeutické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vlastnosti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 je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jedným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najkomplexnejších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medov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zohľadňujúcich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jeho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terapeutické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účinky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Hlavné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vlastnosti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tohto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typu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medu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sú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dezinfekčný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antiseptický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sedatívny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diuretický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laxatívny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GB" b="0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22895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47877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22279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3858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594941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45247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sk-SK" sz="4000" noProof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MED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sk-SK" noProof="0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rgbClr val="EF8E7B"/>
                </a:solidFill>
              </a:rPr>
              <a:t>ApiTherapy</a:t>
            </a:r>
            <a:endParaRPr lang="en-US" dirty="0">
              <a:solidFill>
                <a:srgbClr val="EF8E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kern="1200" cap="all" spc="-60" baseline="0" dirty="0">
                <a:solidFill>
                  <a:schemeClr val="accent6"/>
                </a:solidFill>
                <a:effectLst/>
                <a:latin typeface="Arial "/>
                <a:ea typeface="+mj-ea"/>
                <a:cs typeface="+mj-cs"/>
              </a:rPr>
              <a:t>Terapeutické vlastnosti medu</a:t>
            </a:r>
            <a:endParaRPr lang="sk-SK" noProof="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noProof="0" dirty="0"/>
              <a:t>Med má </a:t>
            </a:r>
            <a:r>
              <a:rPr lang="sk-SK" i="1" noProof="0" dirty="0"/>
              <a:t>čistiace</a:t>
            </a:r>
            <a:r>
              <a:rPr lang="sk-SK" i="1" baseline="0" noProof="0" dirty="0"/>
              <a:t> účinky</a:t>
            </a:r>
            <a:r>
              <a:rPr lang="sk-SK" noProof="0" dirty="0"/>
              <a:t>:</a:t>
            </a:r>
          </a:p>
          <a:p>
            <a:pPr marL="342900" indent="-34290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20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Pomáha </a:t>
            </a:r>
            <a:r>
              <a:rPr lang="sk-SK" sz="2000" b="1" kern="1200" noProof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detoxikačným</a:t>
            </a:r>
            <a:r>
              <a:rPr lang="sk-SK" sz="20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mechanizmom tela; med obsahuje viac fruktózy (najmä med vyrobený z akácie), ktorý priamo pomáha energetickým mechanizmom pečene; zdravá pečeň znamená lepšiu biochemickú detoxikáciu</a:t>
            </a:r>
          </a:p>
          <a:p>
            <a:r>
              <a:rPr lang="sk-SK" noProof="0" dirty="0"/>
              <a:t>Med je </a:t>
            </a:r>
            <a:r>
              <a:rPr lang="sk-SK" i="1" noProof="0" dirty="0"/>
              <a:t>energický</a:t>
            </a:r>
            <a:r>
              <a:rPr lang="sk-SK" noProof="0" dirty="0"/>
              <a:t>:</a:t>
            </a:r>
          </a:p>
          <a:p>
            <a:pPr marL="342900" indent="-34290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20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Sacharidy z medu sa ľahko a najčastejšie (pri dostatku kyslíka) spaľujú na vodu a CO</a:t>
            </a:r>
            <a:r>
              <a:rPr lang="sk-SK" sz="2000" b="1" kern="1200" baseline="-250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sk-SK" sz="20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takže nezostávajú zvyšky na zníženie kvality energie</a:t>
            </a:r>
          </a:p>
          <a:p>
            <a:pPr marL="342900" indent="-34290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20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Fruktóza obsiahnutá v mede zvyšuje energetickú hladinu ľudského tela</a:t>
            </a:r>
          </a:p>
        </p:txBody>
      </p:sp>
    </p:spTree>
    <p:extLst>
      <p:ext uri="{BB962C8B-B14F-4D97-AF65-F5344CB8AC3E}">
        <p14:creationId xmlns:p14="http://schemas.microsoft.com/office/powerpoint/2010/main" val="2622984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kern="1200" cap="all" spc="-60" baseline="0" dirty="0">
                <a:solidFill>
                  <a:schemeClr val="accent6"/>
                </a:solidFill>
                <a:effectLst/>
                <a:latin typeface="Arial "/>
                <a:ea typeface="+mj-ea"/>
                <a:cs typeface="+mj-cs"/>
              </a:rPr>
              <a:t>Terapeutické vlastnosti medu</a:t>
            </a:r>
            <a:endParaRPr lang="sk-SK" noProof="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noProof="0" dirty="0"/>
              <a:t>Med je </a:t>
            </a:r>
            <a:r>
              <a:rPr lang="sk-SK" i="1" noProof="0" dirty="0"/>
              <a:t>preháňadlo</a:t>
            </a:r>
            <a:r>
              <a:rPr lang="sk-SK" noProof="0" dirty="0"/>
              <a:t>:</a:t>
            </a:r>
          </a:p>
          <a:p>
            <a:pPr marL="342900" indent="-34290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20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 je </a:t>
            </a:r>
            <a:r>
              <a:rPr lang="sk-SK" sz="2000" b="1" kern="1200" noProof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hydroskopický</a:t>
            </a:r>
            <a:r>
              <a:rPr lang="sk-SK" sz="20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(priťahuje vodu)</a:t>
            </a:r>
          </a:p>
          <a:p>
            <a:pPr marL="342900" indent="-34290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20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Reguluje črevnú flóru</a:t>
            </a:r>
          </a:p>
          <a:p>
            <a:pPr marL="342900" indent="-34290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20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Pomáha lepšie fungovať pankreasu a pečeni; pomáha týmto orgánom produkovať viac tráviacich kyselín</a:t>
            </a:r>
          </a:p>
          <a:p>
            <a:r>
              <a:rPr lang="sk-SK" noProof="0" dirty="0"/>
              <a:t>Med je </a:t>
            </a:r>
            <a:r>
              <a:rPr lang="sk-SK" i="1" noProof="0" dirty="0"/>
              <a:t>výživný</a:t>
            </a:r>
            <a:r>
              <a:rPr lang="sk-SK" noProof="0" dirty="0"/>
              <a:t>:</a:t>
            </a:r>
          </a:p>
          <a:p>
            <a:pPr marL="342900" indent="-34290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20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Sacharidy obsiahnuté v mede pomáhajú pri vytváraní spojivového tkaniva</a:t>
            </a:r>
          </a:p>
          <a:p>
            <a:pPr marL="342900" indent="-34290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20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 predstavuje najlepšiu energiu pre všetky svaly vrátane srdca, ktoré je predovšetkým „svalovou pumpou“</a:t>
            </a:r>
          </a:p>
        </p:txBody>
      </p:sp>
    </p:spTree>
    <p:extLst>
      <p:ext uri="{BB962C8B-B14F-4D97-AF65-F5344CB8AC3E}">
        <p14:creationId xmlns:p14="http://schemas.microsoft.com/office/powerpoint/2010/main" val="126864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noProof="0" dirty="0"/>
              <a:t>Indikátory</a:t>
            </a:r>
            <a:r>
              <a:rPr lang="sk-SK" baseline="0" noProof="0" dirty="0"/>
              <a:t> pre použitie medu</a:t>
            </a:r>
            <a:r>
              <a:rPr lang="sk-SK" noProof="0" dirty="0"/>
              <a:t>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noProof="0" dirty="0"/>
              <a:t>Choroby postihujúce celé telo: </a:t>
            </a:r>
            <a:r>
              <a:rPr lang="sk-SK" noProof="0" dirty="0" err="1"/>
              <a:t>anorexia</a:t>
            </a:r>
            <a:r>
              <a:rPr lang="sk-SK" noProof="0" dirty="0"/>
              <a:t>, rekonvalescencia (med dodáva energiu po operáciách alebo konzumných chorobách), horúčka (med dodáva energiu leukocytom, ktoré ľahko eliminujú príčiny horúčky: baktérie, vírusy, mŕtve bunky atď.);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noProof="0" dirty="0"/>
              <a:t>Choroby úst a pier: </a:t>
            </a:r>
            <a:r>
              <a:rPr lang="sk-SK" noProof="0" dirty="0" err="1"/>
              <a:t>ulcerácie</a:t>
            </a:r>
            <a:r>
              <a:rPr lang="sk-SK" noProof="0" dirty="0"/>
              <a:t> (med je prírodný antibakteriálny a regeneračný prostriedok), kaz (med kŕmi ďasná, ktoré zase kŕmia zuby), zápal ďasien;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noProof="0" dirty="0" err="1"/>
              <a:t>Otorinolaryngológia</a:t>
            </a:r>
            <a:r>
              <a:rPr lang="sk-SK" noProof="0" dirty="0"/>
              <a:t>: </a:t>
            </a:r>
            <a:r>
              <a:rPr lang="sk-SK" noProof="0" dirty="0" err="1"/>
              <a:t>faryngitída</a:t>
            </a:r>
            <a:r>
              <a:rPr lang="sk-SK" noProof="0" dirty="0"/>
              <a:t> a bolesť v krku (med je protizápalový, antibakteriálny a regeneračný);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noProof="0" dirty="0"/>
              <a:t>Ochorenia dýchacích ciest: astma (med je zdrojom energie pre bronchiálne svalstvo), kašeľ (med je antibakteriálny a zmäkčujúci prostriedok), prechladnutie (med pomáha imunitnému systému);</a:t>
            </a:r>
          </a:p>
        </p:txBody>
      </p:sp>
    </p:spTree>
    <p:extLst>
      <p:ext uri="{BB962C8B-B14F-4D97-AF65-F5344CB8AC3E}">
        <p14:creationId xmlns:p14="http://schemas.microsoft.com/office/powerpoint/2010/main" val="1253279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kern="1200" cap="all" spc="-60" baseline="0" dirty="0">
                <a:solidFill>
                  <a:schemeClr val="accent6"/>
                </a:solidFill>
                <a:effectLst/>
                <a:latin typeface="Arial "/>
                <a:ea typeface="+mj-ea"/>
                <a:cs typeface="+mj-cs"/>
              </a:rPr>
              <a:t>Indikátory pre použitie medu</a:t>
            </a:r>
            <a:endParaRPr lang="sk-SK" noProof="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700736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noProof="0" dirty="0"/>
              <a:t>Kardiovaskulárne choroby: srdcové choroby (med je najlepším zdrojom energie pre srdcové bunky, pomáha krvnému obehu a pri príliš vysokom tlaku znižuje krvný tlak, zlepšuje tiež štruktúru krvných ciev)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noProof="0" dirty="0"/>
              <a:t>Poruchy nervového systému: asténia (med dodáva energiu všetkým bunkám tela), nespavosť (najmä med z lipových kvetov je veľmi dobrým sedatívom, ak sa užíva pred spaním), neurasténia (med je vynikajúcim zdrojom energie pre nervový systém, najmenej 30 % z toho je glukóza, ktorá je potravou pre mozog)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noProof="0" dirty="0"/>
              <a:t>Ochorenia pečene: cirhóza pečene (med, najmä ak je vyrobený z kvetov akácie, obsahuje veľké množstvo fruktózy, ktorá sa používa na zvýšenie hladiny glykogénu v pečeni)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noProof="0" dirty="0"/>
              <a:t>Poruchy krvi: anémia (med zlepšuje chuť do jedla, pomáha vstrebávaniu železa, dodáva energiu kostnej dreni, pečeni a slezine)</a:t>
            </a:r>
          </a:p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3040131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noProof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MED</a:t>
            </a:r>
            <a:endParaRPr lang="sk-SK" noProof="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noProof="0" dirty="0"/>
              <a:t>Med:</a:t>
            </a:r>
          </a:p>
          <a:p>
            <a:pPr marL="342900" lvl="0" indent="-34290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22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potenciálnym zdrojom je viac ako 2 000 kvetov</a:t>
            </a:r>
          </a:p>
          <a:p>
            <a:pPr marL="342900" lvl="0" indent="-34290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22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extrémne variabilné vlastnosti</a:t>
            </a:r>
          </a:p>
          <a:p>
            <a:pPr marL="342900" lvl="0" indent="-34290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22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terapeut musí byť schopný určiť celkovú kvalitu medu a / alebo jeho terapeutické vlastnosti</a:t>
            </a:r>
          </a:p>
          <a:p>
            <a:r>
              <a:rPr lang="sk-SK" noProof="0" dirty="0"/>
              <a:t>Prírodný med:</a:t>
            </a:r>
          </a:p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22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nefiltrované, tepelne ošetrené alebo spracované</a:t>
            </a:r>
          </a:p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22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účinný </a:t>
            </a:r>
            <a:r>
              <a:rPr lang="en-GB" sz="22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lie</a:t>
            </a:r>
            <a:r>
              <a:rPr lang="sk-SK" sz="2200" b="1" kern="1200" noProof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čivý</a:t>
            </a:r>
            <a:r>
              <a:rPr lang="sk-SK" sz="2200" b="1" kern="1200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22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prostriedok, či na</a:t>
            </a:r>
            <a:r>
              <a:rPr lang="sk-SK" sz="2200" b="1" kern="1200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vnútorné alebo vonkajšie použitie</a:t>
            </a:r>
            <a:endParaRPr lang="sk-SK" sz="2200" b="1" kern="12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22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vďaka svojmu chemickému zloženiu je ľahšie stráviteľný ako cukor</a:t>
            </a:r>
          </a:p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22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procese trávenia nestimuluje sekréciu inzulínu rovnakým spôsobom ako cukor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2677369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noProof="0" dirty="0"/>
              <a:t>Druhy</a:t>
            </a:r>
            <a:r>
              <a:rPr lang="sk-SK" sz="3200" baseline="0" noProof="0" dirty="0"/>
              <a:t> medu</a:t>
            </a:r>
            <a:endParaRPr lang="sk-SK" sz="3200" noProof="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noProof="0" dirty="0"/>
              <a:t>Lipový med </a:t>
            </a:r>
            <a:r>
              <a:rPr lang="sk-SK" b="0" noProof="0" dirty="0"/>
              <a:t>- má najpríjemnejšiu a najsilnejšiu príchuť zo všetkých medov. Má upokojujúce a antiseptické vlastnosti, ktoré sa odporúčajú na liečbu: porúch nervového systému, nespavosti, horúčky, bolesti žalúdka, prevencie migrény, zápalu pľúc, astmy, tuberkulózy.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noProof="0" dirty="0"/>
              <a:t>Slnečnicový </a:t>
            </a:r>
            <a:r>
              <a:rPr lang="sk-SK" b="0" noProof="0" dirty="0"/>
              <a:t>med - má tonizujúce vlastnosti, je afrodiziakum a stimuluje imunitu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noProof="0" dirty="0" err="1"/>
              <a:t>Manový</a:t>
            </a:r>
            <a:r>
              <a:rPr lang="sk-SK" noProof="0" dirty="0"/>
              <a:t> med </a:t>
            </a:r>
            <a:r>
              <a:rPr lang="sk-SK" b="0" noProof="0" dirty="0"/>
              <a:t>- tento druh medu má najsilnejšie </a:t>
            </a:r>
            <a:r>
              <a:rPr lang="sk-SK" b="0" noProof="0" dirty="0" err="1"/>
              <a:t>laxatívne</a:t>
            </a:r>
            <a:r>
              <a:rPr lang="sk-SK" b="0" noProof="0" dirty="0"/>
              <a:t> vlastnosti ako akýkoľvek iný druh medu; má tiež protizápalové účinky na tráviaci trakt a pomáha pri odstraňovaní toxínov</a:t>
            </a:r>
          </a:p>
        </p:txBody>
      </p:sp>
    </p:spTree>
    <p:extLst>
      <p:ext uri="{BB962C8B-B14F-4D97-AF65-F5344CB8AC3E}">
        <p14:creationId xmlns:p14="http://schemas.microsoft.com/office/powerpoint/2010/main" val="4146118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noProof="0" dirty="0"/>
              <a:t>Druhy medu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GB" sz="20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Svätojánsky</a:t>
            </a:r>
            <a:r>
              <a:rPr lang="en-GB" sz="2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 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je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priehľadný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ihneď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zbere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jeho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farba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však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bude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závisieť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od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voštín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v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ktorých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bol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vyrobený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Môže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teda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mať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odtiene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bledožltej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alebo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svetložltej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farby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Svätojánsky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má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príjemnú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chuť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je to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viskózna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tekutina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po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čerstvom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stave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nedáva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žiadne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známky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kryštalizácie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Má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upokojujúci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účinok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kašeľ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kobylkový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 je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antiseptický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je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užitočný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liečbe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únavy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tiež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liečbe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neuróz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sk-SK" dirty="0">
              <a:effectLst/>
            </a:endParaRPr>
          </a:p>
          <a:p>
            <a:pPr rtl="0" eaLnBrk="1" latinLnBrk="0" hangingPunct="1"/>
            <a:r>
              <a:rPr lang="en-GB" sz="20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Koriandrový</a:t>
            </a:r>
            <a:r>
              <a:rPr lang="en-GB" sz="2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 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má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červenkastú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farbu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výraznú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chuť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vôňu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Má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priaznivé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účinky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liečbu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vredov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prekyslených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zápalov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žalúdka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Koriandrový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tiež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chráni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pečeň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pomáha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liečbe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zápchy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nadúvania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zažívacích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ťažkostí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41657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kern="1200" cap="all" spc="-60" baseline="0" dirty="0">
                <a:solidFill>
                  <a:schemeClr val="accent6"/>
                </a:solidFill>
                <a:effectLst/>
                <a:latin typeface="Arial "/>
                <a:ea typeface="+mj-ea"/>
                <a:cs typeface="+mj-cs"/>
              </a:rPr>
              <a:t>Druhy medu</a:t>
            </a:r>
            <a:endParaRPr lang="sk-SK" sz="3200" noProof="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GB" sz="20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Ihličnatý</a:t>
            </a:r>
            <a:r>
              <a:rPr lang="en-GB" sz="2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 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má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výnimočné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vlastnosti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pľúca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dýchaciu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sústavu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pričom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ťaží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protiinfekčných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antitusických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vlastností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sk-SK" dirty="0">
              <a:effectLst/>
            </a:endParaRPr>
          </a:p>
          <a:p>
            <a:pPr rtl="0" eaLnBrk="1" latinLnBrk="0" hangingPunct="1"/>
            <a:r>
              <a:rPr lang="en-GB" sz="20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Mätový</a:t>
            </a:r>
            <a:r>
              <a:rPr lang="en-GB" sz="2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 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používa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ako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antitusikum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analgetikum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spazmolytikum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Uľahčuje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trávenie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bojuje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proti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nadúvaniu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sk-SK" dirty="0">
              <a:effectLst/>
            </a:endParaRPr>
          </a:p>
          <a:p>
            <a:pPr rtl="0" eaLnBrk="1" latinLnBrk="0" hangingPunct="1"/>
            <a:r>
              <a:rPr lang="sk-SK" sz="2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Kvetový</a:t>
            </a:r>
            <a:r>
              <a:rPr lang="en-GB" sz="2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honey 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pretože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obsahuje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nektár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desiatok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alebo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stoviek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bylín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požičiava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ich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terapeutické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vlastnosti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 je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jedným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najkomplexnejších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medov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zohľadňujúcich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jeho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terapeutické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účinky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Hlavné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vlastnosti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tohto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typu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medu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sú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dezinfekčný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antiseptický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sedatívny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diuretický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2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laxatívny</a:t>
            </a:r>
            <a:r>
              <a:rPr lang="en-GB" sz="2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30127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sk-SK" sz="4800" b="1" kern="1200" spc="-80" dirty="0">
                <a:solidFill>
                  <a:schemeClr val="accent6"/>
                </a:solidFill>
                <a:effectLst/>
              </a:rPr>
              <a:t>Terapeutické vlastnosti medu</a:t>
            </a:r>
            <a:endParaRPr lang="sk-SK" sz="2800" noProof="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sk-SK" noProof="0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rgbClr val="EF8E7B"/>
                </a:solidFill>
              </a:rPr>
              <a:t>ApiTherapy</a:t>
            </a:r>
            <a:endParaRPr lang="en-US" dirty="0">
              <a:solidFill>
                <a:srgbClr val="EF8E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710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kern="1200" cap="all" spc="-60" baseline="0" dirty="0">
                <a:solidFill>
                  <a:schemeClr val="accent6"/>
                </a:solidFill>
                <a:effectLst/>
                <a:latin typeface="Arial "/>
                <a:ea typeface="+mj-ea"/>
                <a:cs typeface="+mj-cs"/>
              </a:rPr>
              <a:t>Terapeutické vlastnosti medu</a:t>
            </a:r>
            <a:endParaRPr lang="sk-SK" noProof="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noProof="0" dirty="0"/>
              <a:t>Med je </a:t>
            </a:r>
            <a:r>
              <a:rPr lang="sk-SK" i="1" noProof="0" dirty="0"/>
              <a:t>antibakteriálny</a:t>
            </a:r>
            <a:r>
              <a:rPr lang="sk-SK" noProof="0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noProof="0" dirty="0"/>
              <a:t>med obsahuje malé množstvo vody, tukov a bielkovín, má relatívne nízke pH, vysokú </a:t>
            </a:r>
            <a:r>
              <a:rPr lang="sk-SK" noProof="0" dirty="0" err="1"/>
              <a:t>osmozitu</a:t>
            </a:r>
            <a:r>
              <a:rPr lang="sk-SK" noProof="0" dirty="0"/>
              <a:t>, čo pre baktérie znamená „drsné podmienky života“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noProof="0" dirty="0" err="1"/>
              <a:t>bioflavonoidy</a:t>
            </a:r>
            <a:r>
              <a:rPr lang="sk-SK" noProof="0" dirty="0"/>
              <a:t> nachádzajúce sa v mede majú priamy antibakteriálny účinok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noProof="0" dirty="0"/>
              <a:t>mnohé z enzýmov nachádzajúcich sa v mede sú  antibakteriálne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k-SK" noProof="0" dirty="0"/>
              <a:t>Med je </a:t>
            </a:r>
            <a:r>
              <a:rPr lang="sk-SK" i="1" noProof="0" dirty="0"/>
              <a:t>antibiotikum</a:t>
            </a:r>
            <a:r>
              <a:rPr lang="sk-SK" noProof="0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noProof="0" dirty="0"/>
              <a:t>spektrum </a:t>
            </a:r>
            <a:r>
              <a:rPr lang="sk-SK" noProof="0" dirty="0" err="1"/>
              <a:t>antimikrobiálnych</a:t>
            </a:r>
            <a:r>
              <a:rPr lang="sk-SK" noProof="0" dirty="0"/>
              <a:t> vlastností medu je pomerne široké</a:t>
            </a:r>
          </a:p>
        </p:txBody>
      </p:sp>
    </p:spTree>
    <p:extLst>
      <p:ext uri="{BB962C8B-B14F-4D97-AF65-F5344CB8AC3E}">
        <p14:creationId xmlns:p14="http://schemas.microsoft.com/office/powerpoint/2010/main" val="786594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kern="1200" cap="all" spc="-60" baseline="0" dirty="0">
                <a:solidFill>
                  <a:schemeClr val="accent6"/>
                </a:solidFill>
                <a:effectLst/>
                <a:latin typeface="Arial "/>
                <a:ea typeface="+mj-ea"/>
                <a:cs typeface="+mj-cs"/>
              </a:rPr>
              <a:t>Terapeutické vlastnosti medu</a:t>
            </a:r>
            <a:endParaRPr lang="sk-SK" noProof="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noProof="0" dirty="0"/>
              <a:t>Med je </a:t>
            </a:r>
            <a:r>
              <a:rPr lang="sk-SK" i="1" noProof="0" dirty="0"/>
              <a:t>antioxidant</a:t>
            </a:r>
            <a:r>
              <a:rPr lang="sk-SK" noProof="0" dirty="0"/>
              <a:t> v potravinách:</a:t>
            </a:r>
          </a:p>
          <a:p>
            <a:pPr marL="342900" indent="-34290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20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 má antioxidačné schopnosti; nízka oxidácia v potravinách znamená lepšiu výživu; lepšia výživa znamená lepšie zdravie.</a:t>
            </a:r>
          </a:p>
          <a:p>
            <a:r>
              <a:rPr lang="sk-SK" noProof="0" dirty="0"/>
              <a:t>Med je včelí produkt </a:t>
            </a:r>
            <a:r>
              <a:rPr lang="sk-SK" i="1" noProof="0" dirty="0"/>
              <a:t>proti zubnému kazu</a:t>
            </a:r>
            <a:r>
              <a:rPr lang="sk-SK" noProof="0" dirty="0"/>
              <a:t>:</a:t>
            </a:r>
          </a:p>
          <a:p>
            <a:pPr marL="342900" indent="-34290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20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 je vo všeobecnosti antibakteriálna látka;</a:t>
            </a:r>
          </a:p>
          <a:p>
            <a:pPr marL="342900" indent="-34290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20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 vyživuje ďasná a pomáha tak lepšie zásobovať</a:t>
            </a:r>
            <a:r>
              <a:rPr lang="sk-SK" sz="2000" b="1" kern="1200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20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zuby živinami.</a:t>
            </a:r>
          </a:p>
        </p:txBody>
      </p:sp>
    </p:spTree>
    <p:extLst>
      <p:ext uri="{BB962C8B-B14F-4D97-AF65-F5344CB8AC3E}">
        <p14:creationId xmlns:p14="http://schemas.microsoft.com/office/powerpoint/2010/main" val="947240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kern="1200" cap="all" spc="-60" baseline="0" dirty="0">
                <a:solidFill>
                  <a:schemeClr val="accent6"/>
                </a:solidFill>
                <a:effectLst/>
                <a:latin typeface="Arial "/>
                <a:ea typeface="+mj-ea"/>
                <a:cs typeface="+mj-cs"/>
              </a:rPr>
              <a:t>Terapeutické vlastnosti medu</a:t>
            </a:r>
            <a:endParaRPr lang="sk-SK" noProof="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noProof="0" dirty="0"/>
              <a:t>Med je </a:t>
            </a:r>
            <a:r>
              <a:rPr lang="sk-SK" i="1" noProof="0" dirty="0"/>
              <a:t>protizápalový</a:t>
            </a:r>
            <a:r>
              <a:rPr lang="sk-SK" noProof="0" dirty="0"/>
              <a:t>:</a:t>
            </a:r>
          </a:p>
          <a:p>
            <a:pPr marL="342900" indent="-34290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20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 je dobrý antioxidant</a:t>
            </a:r>
          </a:p>
          <a:p>
            <a:pPr marL="342900" indent="-34290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20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Obsahuje </a:t>
            </a:r>
            <a:r>
              <a:rPr lang="sk-SK" sz="2000" b="1" kern="1200" noProof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bioflavonoidy</a:t>
            </a:r>
            <a:r>
              <a:rPr lang="sk-SK" sz="20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 protizápalovými vlastnosťami</a:t>
            </a:r>
          </a:p>
          <a:p>
            <a:pPr marL="342900" indent="-34290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20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Podľa tradičnej čínskej medicíny môže med absorbovať viac „ohňa“ zo zapálenej oblasti</a:t>
            </a:r>
          </a:p>
          <a:p>
            <a:r>
              <a:rPr lang="sk-SK" noProof="0" dirty="0"/>
              <a:t>Med je </a:t>
            </a:r>
            <a:r>
              <a:rPr lang="sk-SK" i="1" noProof="0" dirty="0" err="1"/>
              <a:t>biostimulačný</a:t>
            </a:r>
            <a:r>
              <a:rPr lang="sk-SK" noProof="0" dirty="0"/>
              <a:t>:</a:t>
            </a:r>
          </a:p>
          <a:p>
            <a:pPr marL="342900" indent="-34290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20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 je „živá potravina“ s množstvom </a:t>
            </a:r>
            <a:r>
              <a:rPr lang="sk-SK" sz="2000" b="1" kern="1200" noProof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bioenergie</a:t>
            </a:r>
            <a:endParaRPr lang="sk-SK" sz="2000" b="1" kern="12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indent="-34290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20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Poskytuje najlepšiu energiu pre živé bunky</a:t>
            </a:r>
          </a:p>
        </p:txBody>
      </p:sp>
    </p:spTree>
    <p:extLst>
      <p:ext uri="{BB962C8B-B14F-4D97-AF65-F5344CB8AC3E}">
        <p14:creationId xmlns:p14="http://schemas.microsoft.com/office/powerpoint/2010/main" val="7871171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2203</TotalTime>
  <Words>1145</Words>
  <Application>Microsoft Office PowerPoint</Application>
  <PresentationFormat>Prezentácia na obrazovke (4:3)</PresentationFormat>
  <Paragraphs>94</Paragraphs>
  <Slides>13</Slides>
  <Notes>13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8" baseType="lpstr">
      <vt:lpstr>Arial</vt:lpstr>
      <vt:lpstr>Arial </vt:lpstr>
      <vt:lpstr>Arial Black</vt:lpstr>
      <vt:lpstr>Calibri</vt:lpstr>
      <vt:lpstr>Základné</vt:lpstr>
      <vt:lpstr>MED</vt:lpstr>
      <vt:lpstr>MED</vt:lpstr>
      <vt:lpstr>Druhy medu</vt:lpstr>
      <vt:lpstr>Druhy medu</vt:lpstr>
      <vt:lpstr>Druhy medu</vt:lpstr>
      <vt:lpstr>Terapeutické vlastnosti medu</vt:lpstr>
      <vt:lpstr>Terapeutické vlastnosti medu</vt:lpstr>
      <vt:lpstr>Terapeutické vlastnosti medu</vt:lpstr>
      <vt:lpstr>Terapeutické vlastnosti medu</vt:lpstr>
      <vt:lpstr>Terapeutické vlastnosti medu</vt:lpstr>
      <vt:lpstr>Terapeutické vlastnosti medu</vt:lpstr>
      <vt:lpstr>Indikátory pre použitie medu </vt:lpstr>
      <vt:lpstr>Indikátory pre použitie medu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Zuzana Palková</cp:lastModifiedBy>
  <cp:revision>163</cp:revision>
  <cp:lastPrinted>2019-02-12T08:21:40Z</cp:lastPrinted>
  <dcterms:created xsi:type="dcterms:W3CDTF">2019-02-10T21:49:04Z</dcterms:created>
  <dcterms:modified xsi:type="dcterms:W3CDTF">2021-03-24T18:08:41Z</dcterms:modified>
</cp:coreProperties>
</file>