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3" r:id="rId3"/>
    <p:sldId id="271" r:id="rId4"/>
    <p:sldId id="273" r:id="rId5"/>
    <p:sldId id="272" r:id="rId6"/>
    <p:sldId id="274" r:id="rId7"/>
    <p:sldId id="275" r:id="rId8"/>
    <p:sldId id="264" r:id="rId9"/>
    <p:sldId id="276" r:id="rId10"/>
    <p:sldId id="277" r:id="rId11"/>
    <p:sldId id="265" r:id="rId12"/>
    <p:sldId id="266" r:id="rId13"/>
    <p:sldId id="267" r:id="rId14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9" autoAdjust="0"/>
    <p:restoredTop sz="86398" autoAdjust="0"/>
  </p:normalViewPr>
  <p:slideViewPr>
    <p:cSldViewPr>
      <p:cViewPr varScale="1">
        <p:scale>
          <a:sx n="46" d="100"/>
          <a:sy n="46" d="100"/>
        </p:scale>
        <p:origin x="53" y="58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7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5853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9690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450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1316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9861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9374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2614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sk-SK" sz="4000" noProof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Materská kašička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sk-SK" noProof="0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noProof="0" dirty="0"/>
              <a:t>Použitie materskej kašičky - interne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pPr lvl="0"/>
            <a:r>
              <a:rPr lang="sk-SK" noProof="0" dirty="0"/>
              <a:t>Pre oblasť úst: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samostatne alebo v kombinácii s inými prírodnými prostriedkami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surovú materskú kašičku je možné lokálne použiť na liečbu ústnej dutiny, ako je krvácanie z ďasien </a:t>
            </a:r>
          </a:p>
          <a:p>
            <a:pPr lvl="0"/>
            <a:r>
              <a:rPr lang="sk-SK" noProof="0" dirty="0"/>
              <a:t>Pre poruchy hltanu a hrtana: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 err="1"/>
              <a:t>lyofilizovaný</a:t>
            </a:r>
            <a:r>
              <a:rPr lang="sk-SK" noProof="0" dirty="0"/>
              <a:t> sprej materskej kašičky </a:t>
            </a:r>
          </a:p>
          <a:p>
            <a:pPr lvl="0"/>
            <a:r>
              <a:rPr lang="sk-SK" noProof="0" dirty="0"/>
              <a:t>Pre gastrointestinálnu oblasť: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surové, samotné alebo v kombinácii s medom, bylinami a inými prírodnými prostriedkami </a:t>
            </a:r>
          </a:p>
        </p:txBody>
      </p:sp>
    </p:spTree>
    <p:extLst>
      <p:ext uri="{BB962C8B-B14F-4D97-AF65-F5344CB8AC3E}">
        <p14:creationId xmlns:p14="http://schemas.microsoft.com/office/powerpoint/2010/main" val="3170047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noProof="0" dirty="0"/>
              <a:t>Použitie materskej kašičky - interne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pPr lvl="0"/>
            <a:r>
              <a:rPr lang="sk-SK" noProof="0" dirty="0"/>
              <a:t>Ako doplnkový alebo liečivý liek: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tablety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kapsuly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 err="1"/>
              <a:t>lyofilizovaný</a:t>
            </a:r>
            <a:r>
              <a:rPr lang="sk-SK" noProof="0" dirty="0"/>
              <a:t> </a:t>
            </a:r>
          </a:p>
          <a:p>
            <a:pPr lvl="0"/>
            <a:r>
              <a:rPr lang="sk-SK" noProof="0" dirty="0"/>
              <a:t>Ako </a:t>
            </a:r>
            <a:r>
              <a:rPr lang="sk-SK" noProof="0" dirty="0" err="1"/>
              <a:t>subkutánne</a:t>
            </a:r>
            <a:r>
              <a:rPr lang="sk-SK" noProof="0" dirty="0"/>
              <a:t> injekcie: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pomáha stimulovať imunitný systém, najmä u starších ľudí </a:t>
            </a:r>
          </a:p>
        </p:txBody>
      </p:sp>
    </p:spTree>
    <p:extLst>
      <p:ext uri="{BB962C8B-B14F-4D97-AF65-F5344CB8AC3E}">
        <p14:creationId xmlns:p14="http://schemas.microsoft.com/office/powerpoint/2010/main" val="647319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noProof="0" dirty="0"/>
              <a:t>Použitie materskej kašičky - vonkajšie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pPr lvl="0"/>
            <a:r>
              <a:rPr lang="sk-SK" noProof="0" dirty="0"/>
              <a:t>Pre očné poruchy: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ako molekulárne </a:t>
            </a:r>
            <a:r>
              <a:rPr lang="sk-SK" noProof="0" dirty="0" err="1"/>
              <a:t>micely</a:t>
            </a:r>
            <a:r>
              <a:rPr lang="sk-SK" noProof="0" dirty="0"/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materská kašička sa dá kombinovať s fyziologickým roztokom, ktorý sa aplikuje do očí špeciálnym </a:t>
            </a:r>
            <a:r>
              <a:rPr lang="sk-SK" dirty="0" err="1"/>
              <a:t>mikrosprejom</a:t>
            </a:r>
            <a:r>
              <a:rPr lang="sk-SK" dirty="0"/>
              <a:t> </a:t>
            </a:r>
            <a:endParaRPr lang="sk-SK" noProof="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ako masť, na choroby očných viečok</a:t>
            </a:r>
          </a:p>
          <a:p>
            <a:pPr lvl="0"/>
            <a:r>
              <a:rPr lang="sk-SK" noProof="0" dirty="0"/>
              <a:t>Pre zdravú pokožku ako: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krémy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pleťové vody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šampóny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mydlá </a:t>
            </a:r>
          </a:p>
        </p:txBody>
      </p:sp>
    </p:spTree>
    <p:extLst>
      <p:ext uri="{BB962C8B-B14F-4D97-AF65-F5344CB8AC3E}">
        <p14:creationId xmlns:p14="http://schemas.microsoft.com/office/powerpoint/2010/main" val="3493804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noProof="0" dirty="0"/>
              <a:t>Použitie materskej kašičky - vonkajšie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pPr lvl="0"/>
            <a:r>
              <a:rPr lang="sk-SK" noProof="0" dirty="0"/>
              <a:t>Pre dospelých: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obvyklá denná dávka je asi 500 mg (v prípade potreby 800 - 1 000 mg) </a:t>
            </a:r>
          </a:p>
          <a:p>
            <a:pPr lvl="0"/>
            <a:r>
              <a:rPr lang="sk-SK" noProof="0" dirty="0"/>
              <a:t>Pre deti: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dávka je 30-50% z normálnej dávky pre dospelých </a:t>
            </a:r>
          </a:p>
          <a:p>
            <a:r>
              <a:rPr lang="sk-SK" noProof="0" dirty="0"/>
              <a:t>Na perorálne a gastrointestinálne použitie: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je dobré brať surové materské kašičky pod jazyk, </a:t>
            </a:r>
            <a:r>
              <a:rPr lang="sk-SK" noProof="0" dirty="0" err="1"/>
              <a:t>lyofilizované</a:t>
            </a:r>
            <a:r>
              <a:rPr lang="sk-SK" noProof="0" dirty="0"/>
              <a:t> tablety alebo do úplného rozpustenia v slinách (minimálne 2 - 5 minút) </a:t>
            </a:r>
          </a:p>
        </p:txBody>
      </p:sp>
    </p:spTree>
    <p:extLst>
      <p:ext uri="{BB962C8B-B14F-4D97-AF65-F5344CB8AC3E}">
        <p14:creationId xmlns:p14="http://schemas.microsoft.com/office/powerpoint/2010/main" val="170319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Materská kašička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lnSpcReduction="10000"/>
          </a:bodyPr>
          <a:lstStyle/>
          <a:p>
            <a:r>
              <a:rPr lang="sk-SK" noProof="0" dirty="0"/>
              <a:t>Materská kašička má vysoko stabilné zloženie získané z rôznych plemien včelstiev. Jeho stabilita pravdepodobne spočíva v genetickej stabilite včelstva </a:t>
            </a:r>
          </a:p>
          <a:p>
            <a:r>
              <a:rPr lang="sk-SK" noProof="0" dirty="0"/>
              <a:t>Preto je pre život kolónie mimoriadne dôležitý </a:t>
            </a:r>
          </a:p>
          <a:p>
            <a:r>
              <a:rPr lang="sk-SK" noProof="0" dirty="0"/>
              <a:t>Hlavnými zložkami materskej kašičky sú: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voda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bielkoviny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cukry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lipidy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minerály</a:t>
            </a:r>
          </a:p>
          <a:p>
            <a:r>
              <a:rPr lang="sk-SK" noProof="0" dirty="0"/>
              <a:t>Voda predstavuje približne 2/3 čerstvej materskej kašičky, ale zo suchej časti sú bielkoviny a cukry (fruktóza a glukóza) zďaleka najväčšou časťou. </a:t>
            </a:r>
          </a:p>
        </p:txBody>
      </p:sp>
    </p:spTree>
    <p:extLst>
      <p:ext uri="{BB962C8B-B14F-4D97-AF65-F5344CB8AC3E}">
        <p14:creationId xmlns:p14="http://schemas.microsoft.com/office/powerpoint/2010/main" val="267736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Materská kašička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sk-SK" noProof="0" dirty="0"/>
              <a:t>V materskej kašičke bolo identifikovaných celkom 29 aminokyselín a derivátov, z ktorých najdôležitejšie sú kyselina asparágová a kyselina glutámová </a:t>
            </a:r>
          </a:p>
          <a:p>
            <a:r>
              <a:rPr lang="sk-SK" noProof="0" dirty="0"/>
              <a:t>V zložení sú obsiahnuté všetky esenciálne aminokyseliny pre ľudské telo </a:t>
            </a:r>
          </a:p>
          <a:p>
            <a:r>
              <a:rPr lang="sk-SK" noProof="0" dirty="0"/>
              <a:t>Ďalšou veľmi dôležitou látkou v materskej kašičke je kyselina 10 - </a:t>
            </a:r>
            <a:r>
              <a:rPr lang="sk-SK" noProof="0" dirty="0" err="1"/>
              <a:t>hydroxy</a:t>
            </a:r>
            <a:r>
              <a:rPr lang="sk-SK" noProof="0" dirty="0"/>
              <a:t> - </a:t>
            </a:r>
            <a:r>
              <a:rPr lang="sk-SK" noProof="0" dirty="0" err="1"/>
              <a:t>dekanoická</a:t>
            </a:r>
            <a:r>
              <a:rPr lang="sk-SK" noProof="0" dirty="0"/>
              <a:t>, ktorej koncentrácia je dobrým indikátorom pre overenie kvality materskej kašičky. </a:t>
            </a:r>
          </a:p>
          <a:p>
            <a:r>
              <a:rPr lang="sk-SK" noProof="0" dirty="0"/>
              <a:t>Malo by to byť viac ako 1,8% sušiny</a:t>
            </a:r>
          </a:p>
        </p:txBody>
      </p:sp>
    </p:spTree>
    <p:extLst>
      <p:ext uri="{BB962C8B-B14F-4D97-AF65-F5344CB8AC3E}">
        <p14:creationId xmlns:p14="http://schemas.microsoft.com/office/powerpoint/2010/main" val="199487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Materská kašička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sk-SK" noProof="0" dirty="0"/>
              <a:t>Materská kašička je komplexná látka, ktorú produkujú včely robotnice na kŕmenie včelej kráľovnej (včelia kráľovná)</a:t>
            </a:r>
          </a:p>
          <a:p>
            <a:r>
              <a:rPr lang="sk-SK" noProof="0" dirty="0"/>
              <a:t>Jeho koncentrácia živín umožňuje kráľovnej prežiť viac ako 5 rokov, zatiaľ čo priemerná životnosť včely robotnice je iba 2 - 4 mesiace</a:t>
            </a:r>
          </a:p>
          <a:p>
            <a:r>
              <a:rPr lang="sk-SK" noProof="0" dirty="0"/>
              <a:t>Zloženie materskej kašičky je také výživné, že včelia kráľovná je schopná uložiť 2 000 - 3 000 vajec za jeden deň </a:t>
            </a:r>
          </a:p>
        </p:txBody>
      </p:sp>
    </p:spTree>
    <p:extLst>
      <p:ext uri="{BB962C8B-B14F-4D97-AF65-F5344CB8AC3E}">
        <p14:creationId xmlns:p14="http://schemas.microsoft.com/office/powerpoint/2010/main" val="2659373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Materská kašička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sk-SK" noProof="0" dirty="0"/>
              <a:t>Indikácie pre použitie materskej kašičky: </a:t>
            </a:r>
          </a:p>
        </p:txBody>
      </p:sp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E91ED13B-49B5-4FB0-8B5C-22958BB187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817539"/>
              </p:ext>
            </p:extLst>
          </p:nvPr>
        </p:nvGraphicFramePr>
        <p:xfrm>
          <a:off x="528181" y="2492896"/>
          <a:ext cx="8075240" cy="373430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037620">
                  <a:extLst>
                    <a:ext uri="{9D8B030D-6E8A-4147-A177-3AD203B41FA5}">
                      <a16:colId xmlns:a16="http://schemas.microsoft.com/office/drawing/2014/main" val="979359776"/>
                    </a:ext>
                  </a:extLst>
                </a:gridCol>
                <a:gridCol w="4037620">
                  <a:extLst>
                    <a:ext uri="{9D8B030D-6E8A-4147-A177-3AD203B41FA5}">
                      <a16:colId xmlns:a16="http://schemas.microsoft.com/office/drawing/2014/main" val="351212788"/>
                    </a:ext>
                  </a:extLst>
                </a:gridCol>
              </a:tblGrid>
              <a:tr h="3734308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choroby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výživy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metabolizmu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k-SK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krvné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choroby</a:t>
                      </a:r>
                      <a:endParaRPr lang="en-GB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srdcovo-cievne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ochorenie</a:t>
                      </a:r>
                      <a:endParaRPr lang="en-GB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choroby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pľúc</a:t>
                      </a:r>
                      <a:endParaRPr lang="en-GB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otorinolaryngológia</a:t>
                      </a:r>
                      <a:endParaRPr lang="en-GB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stomatológia</a:t>
                      </a:r>
                      <a:endParaRPr lang="en-GB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choroby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imunitného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systému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cukrovka</a:t>
                      </a:r>
                      <a:endParaRPr lang="en-GB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obličkový</a:t>
                      </a:r>
                      <a:endParaRPr lang="en-GB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reumatológia</a:t>
                      </a:r>
                      <a:endParaRPr lang="en-GB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endokrinológia</a:t>
                      </a:r>
                      <a:endParaRPr lang="en-GB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choroby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nadobličiek</a:t>
                      </a:r>
                      <a:endParaRPr lang="en-GB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infekčné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choroby</a:t>
                      </a:r>
                      <a:endParaRPr lang="en-GB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pediatria</a:t>
                      </a:r>
                      <a:endParaRPr lang="en-GB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onkológia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661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557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sk-SK" sz="4000" noProof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Terapeutické a liečivé účinky materskej kašičky </a:t>
            </a:r>
            <a:endParaRPr lang="sk-SK" sz="4000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sk-SK" noProof="0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4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noProof="0" dirty="0"/>
              <a:t>Terapeutické a liečivé vlastnosti materskej kašičky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sk-SK" noProof="0" dirty="0"/>
              <a:t>Materská kašička má </a:t>
            </a:r>
            <a:r>
              <a:rPr lang="sk-SK" i="1" noProof="0" dirty="0"/>
              <a:t>priaznivé účinky na pečeň</a:t>
            </a:r>
            <a:r>
              <a:rPr lang="sk-SK" noProof="0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znižuje hmotnosť pečene, zlepšuje jej štruktúru a funkcie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z</a:t>
            </a:r>
            <a:r>
              <a:rPr lang="sk-SK" noProof="0" dirty="0" err="1"/>
              <a:t>vyšuje</a:t>
            </a:r>
            <a:r>
              <a:rPr lang="sk-SK" noProof="0" dirty="0"/>
              <a:t> hladinu albumínu / globulínu, čo má veľmi dôležitý účinok pri liečbe chorôb pečene, najmä hepatitídy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podporuje</a:t>
            </a:r>
            <a:r>
              <a:rPr lang="sk-SK" noProof="0" dirty="0"/>
              <a:t> zvýšenie množenia pečeňových buniek </a:t>
            </a:r>
          </a:p>
          <a:p>
            <a:pPr lvl="0"/>
            <a:r>
              <a:rPr lang="sk-SK" noProof="0" dirty="0"/>
              <a:t>Materská kašička má </a:t>
            </a:r>
            <a:r>
              <a:rPr lang="sk-SK" i="1" noProof="0" dirty="0"/>
              <a:t>priaznivé účinky na pečeň a tkanivá myokardu</a:t>
            </a:r>
            <a:r>
              <a:rPr lang="sk-SK" noProof="0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zvyšuje spotrebu kyslíka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m</a:t>
            </a:r>
            <a:r>
              <a:rPr lang="sk-SK" noProof="0" dirty="0" err="1"/>
              <a:t>aterská</a:t>
            </a:r>
            <a:r>
              <a:rPr lang="sk-SK" noProof="0" dirty="0"/>
              <a:t> kašička má všeobecné účinky na harmonizáciu; rozvíja živé štruktúry a ich energiu </a:t>
            </a:r>
          </a:p>
        </p:txBody>
      </p:sp>
    </p:spTree>
    <p:extLst>
      <p:ext uri="{BB962C8B-B14F-4D97-AF65-F5344CB8AC3E}">
        <p14:creationId xmlns:p14="http://schemas.microsoft.com/office/powerpoint/2010/main" val="3058951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noProof="0" dirty="0"/>
              <a:t>Terapeutické a liečivé vlastnosti materskej kašičky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sk-SK" noProof="0" dirty="0"/>
              <a:t>Materská kašička má účinky na zápal: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s</a:t>
            </a:r>
            <a:r>
              <a:rPr lang="sk-SK" noProof="0" dirty="0" err="1"/>
              <a:t>timuluje</a:t>
            </a:r>
            <a:r>
              <a:rPr lang="sk-SK" noProof="0" dirty="0"/>
              <a:t> a urýchľuje progresiu aseptického zápalového procesu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p</a:t>
            </a:r>
            <a:r>
              <a:rPr lang="sk-SK" noProof="0" dirty="0" err="1"/>
              <a:t>omáha</a:t>
            </a:r>
            <a:r>
              <a:rPr lang="sk-SK" noProof="0" dirty="0"/>
              <a:t> pri hojení zapálených tkanív</a:t>
            </a:r>
          </a:p>
          <a:p>
            <a:r>
              <a:rPr lang="sk-SK" noProof="0" dirty="0"/>
              <a:t>Materská kašička má priaznivé účinky na kardiovaskulárny systém: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z</a:t>
            </a:r>
            <a:r>
              <a:rPr lang="sk-SK" noProof="0" dirty="0" err="1"/>
              <a:t>nižuje</a:t>
            </a:r>
            <a:r>
              <a:rPr lang="sk-SK" noProof="0" dirty="0"/>
              <a:t> aterosklerózu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dirty="0"/>
              <a:t>m</a:t>
            </a:r>
            <a:r>
              <a:rPr lang="sk-SK" noProof="0" dirty="0" err="1"/>
              <a:t>aterská</a:t>
            </a:r>
            <a:r>
              <a:rPr lang="sk-SK" noProof="0" dirty="0"/>
              <a:t> kašička je známa ako prírodný produkt, ktorý predlžuje životnosť; dlhovekosť vždy súvisí so zdravím a biologicky s mladosťou tepien </a:t>
            </a:r>
          </a:p>
        </p:txBody>
      </p:sp>
    </p:spTree>
    <p:extLst>
      <p:ext uri="{BB962C8B-B14F-4D97-AF65-F5344CB8AC3E}">
        <p14:creationId xmlns:p14="http://schemas.microsoft.com/office/powerpoint/2010/main" val="850464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sk-SK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Použitie</a:t>
            </a:r>
            <a:r>
              <a:rPr lang="sk-SK" sz="4000" noProof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materskej kašičky </a:t>
            </a:r>
            <a:endParaRPr lang="sk-SK" sz="4000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sk-SK" noProof="0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493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2239</TotalTime>
  <Words>600</Words>
  <Application>Microsoft Office PowerPoint</Application>
  <PresentationFormat>Prezentácia na obrazovke (4:3)</PresentationFormat>
  <Paragraphs>111</Paragraphs>
  <Slides>13</Slides>
  <Notes>13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Arial</vt:lpstr>
      <vt:lpstr>Arial </vt:lpstr>
      <vt:lpstr>Arial Black</vt:lpstr>
      <vt:lpstr>Calibri</vt:lpstr>
      <vt:lpstr>Základné</vt:lpstr>
      <vt:lpstr>Materská kašička</vt:lpstr>
      <vt:lpstr>Materská kašička</vt:lpstr>
      <vt:lpstr>Materská kašička</vt:lpstr>
      <vt:lpstr>Materská kašička</vt:lpstr>
      <vt:lpstr>Materská kašička</vt:lpstr>
      <vt:lpstr>Terapeutické a liečivé účinky materskej kašičky </vt:lpstr>
      <vt:lpstr>Terapeutické a liečivé vlastnosti materskej kašičky </vt:lpstr>
      <vt:lpstr>Terapeutické a liečivé vlastnosti materskej kašičky </vt:lpstr>
      <vt:lpstr>Použitie materskej kašičky </vt:lpstr>
      <vt:lpstr>Použitie materskej kašičky - interne </vt:lpstr>
      <vt:lpstr>Použitie materskej kašičky - interne</vt:lpstr>
      <vt:lpstr>Použitie materskej kašičky - vonkajšie </vt:lpstr>
      <vt:lpstr>Použitie materskej kašičky - vonkajšie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206</cp:revision>
  <cp:lastPrinted>2019-02-12T08:21:40Z</cp:lastPrinted>
  <dcterms:created xsi:type="dcterms:W3CDTF">2019-02-10T21:49:04Z</dcterms:created>
  <dcterms:modified xsi:type="dcterms:W3CDTF">2021-03-24T21:45:16Z</dcterms:modified>
</cp:coreProperties>
</file>