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8" r:id="rId3"/>
    <p:sldId id="297" r:id="rId4"/>
    <p:sldId id="269" r:id="rId5"/>
    <p:sldId id="271" r:id="rId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2308" autoAdjust="0"/>
  </p:normalViewPr>
  <p:slideViewPr>
    <p:cSldViewPr>
      <p:cViewPr>
        <p:scale>
          <a:sx n="100" d="100"/>
          <a:sy n="100" d="100"/>
        </p:scale>
        <p:origin x="10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23. 6. 2020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1. Επιχειρηματικότητα – Εισαγωγή και περιεχόμενο μαθήματος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Επιχειρηματικότητα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Επιχειρηματικοτητα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Συνιστά ένα </a:t>
            </a:r>
            <a:r>
              <a:rPr lang="el-GR" dirty="0"/>
              <a:t>διεπιστημονικό μάθημα σχεδιασμένο να διδάσκει στους μαθητές πώς να σκέφτονται και να ενεργούν επιχειρηματικά.</a:t>
            </a:r>
          </a:p>
          <a:p>
            <a:pPr algn="just"/>
            <a:r>
              <a:rPr lang="el-GR" dirty="0"/>
              <a:t>Επικεντρώνεται σε </a:t>
            </a:r>
            <a:r>
              <a:rPr lang="el-GR" dirty="0" smtClean="0"/>
              <a:t>διάφορα </a:t>
            </a:r>
            <a:r>
              <a:rPr lang="el-GR" dirty="0"/>
              <a:t>στάδια που σχετίζονται με την επιχειρηματική διαδικασία, όπως καινοτομία επιχειρηματικού μοντέλου, δημιουργία εσόδων, διαχείριση μικρών επιχειρήσεων καθώς και στρατηγικές που βελτιώνουν την απόδοση νέων επιχειρηματικών </a:t>
            </a:r>
            <a:r>
              <a:rPr lang="el-GR" dirty="0" smtClean="0"/>
              <a:t>εγχειρημάτων</a:t>
            </a:r>
            <a:r>
              <a:rPr lang="el-G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αγροτουρισμοσ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Με ποιο τρόπο ο </a:t>
            </a:r>
            <a:r>
              <a:rPr lang="el-GR" dirty="0" err="1" smtClean="0"/>
              <a:t>αγροτουρισμός</a:t>
            </a:r>
            <a:r>
              <a:rPr lang="el-GR" dirty="0" smtClean="0"/>
              <a:t> είναι παρόμοιος με και διαφέρει από άλλα είδη του τουρισμού;</a:t>
            </a:r>
          </a:p>
          <a:p>
            <a:pPr algn="just"/>
            <a:r>
              <a:rPr lang="el-GR" dirty="0" smtClean="0"/>
              <a:t>Ορισμοί και Τύποι του </a:t>
            </a:r>
            <a:r>
              <a:rPr lang="el-GR" dirty="0" err="1" smtClean="0"/>
              <a:t>Αγροτουρισμού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Περιγραφη</a:t>
            </a:r>
            <a:r>
              <a:rPr lang="el-GR" dirty="0" smtClean="0"/>
              <a:t> </a:t>
            </a:r>
            <a:r>
              <a:rPr lang="el-GR" dirty="0" err="1" smtClean="0"/>
              <a:t>μαθηματοσ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0"/>
            <a:ext cx="7931224" cy="4373563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Επικεντρωμένοι σ’ ένα </a:t>
            </a:r>
            <a:r>
              <a:rPr lang="el-GR" dirty="0"/>
              <a:t>μείγμα </a:t>
            </a:r>
            <a:r>
              <a:rPr lang="el-GR" dirty="0" smtClean="0"/>
              <a:t>μεταξ</a:t>
            </a:r>
            <a:r>
              <a:rPr lang="el-GR" dirty="0" smtClean="0"/>
              <a:t>ύ </a:t>
            </a:r>
            <a:r>
              <a:rPr lang="el-GR" dirty="0" smtClean="0"/>
              <a:t>θεωρητικής </a:t>
            </a:r>
            <a:r>
              <a:rPr lang="el-GR" dirty="0" smtClean="0"/>
              <a:t>έρευνας </a:t>
            </a:r>
            <a:r>
              <a:rPr lang="el-GR" dirty="0" smtClean="0"/>
              <a:t>και  μελετών </a:t>
            </a:r>
            <a:r>
              <a:rPr lang="el-GR" dirty="0" smtClean="0"/>
              <a:t>περιπτώσεων </a:t>
            </a:r>
            <a:r>
              <a:rPr lang="el-GR" dirty="0" smtClean="0"/>
              <a:t>από παραδείγματα </a:t>
            </a:r>
            <a:r>
              <a:rPr lang="el-GR" dirty="0" smtClean="0"/>
              <a:t>του πραγματικού </a:t>
            </a:r>
            <a:r>
              <a:rPr lang="el-GR" dirty="0"/>
              <a:t>κόσμου, οι μαθητές θα </a:t>
            </a:r>
            <a:r>
              <a:rPr lang="el-GR" dirty="0" smtClean="0"/>
              <a:t>μπορούν να αναπτύξουν την κατ’ ιδίαν δημιουργικότητα </a:t>
            </a:r>
            <a:r>
              <a:rPr lang="el-GR" dirty="0" smtClean="0"/>
              <a:t>και </a:t>
            </a:r>
            <a:r>
              <a:rPr lang="el-GR" dirty="0" smtClean="0"/>
              <a:t>επιχειρηματική πρωτοβουλία, </a:t>
            </a:r>
            <a:r>
              <a:rPr lang="el-GR" dirty="0" smtClean="0"/>
              <a:t>υιοθετώντας βασικά βήματα της περιγραφή  της επιχειρηματικής </a:t>
            </a:r>
            <a:r>
              <a:rPr lang="el-GR" dirty="0" smtClean="0"/>
              <a:t>ιδέας και </a:t>
            </a:r>
            <a:r>
              <a:rPr lang="el-GR" dirty="0" smtClean="0"/>
              <a:t>κατανοώντας τα στάδια της </a:t>
            </a:r>
            <a:r>
              <a:rPr lang="el-GR" dirty="0"/>
              <a:t>επιχειρηματικής διαδικασίας και </a:t>
            </a:r>
            <a:r>
              <a:rPr lang="el-GR" dirty="0" smtClean="0"/>
              <a:t>των απαραίτητων πόρων </a:t>
            </a:r>
            <a:r>
              <a:rPr lang="el-GR" dirty="0"/>
              <a:t>για την επιτυχή </a:t>
            </a:r>
            <a:r>
              <a:rPr lang="el-GR" dirty="0" smtClean="0"/>
              <a:t>θεμελίωση </a:t>
            </a:r>
            <a:r>
              <a:rPr lang="el-GR" dirty="0"/>
              <a:t>επιχειρηματικών </a:t>
            </a:r>
            <a:r>
              <a:rPr lang="el-GR" dirty="0" smtClean="0"/>
              <a:t>εγχειρημάτων.</a:t>
            </a:r>
            <a:endParaRPr lang="el-GR" dirty="0"/>
          </a:p>
          <a:p>
            <a:pPr algn="just"/>
            <a:r>
              <a:rPr lang="el-GR" dirty="0"/>
              <a:t>Οι έννοιες και οι δεξιότητες </a:t>
            </a:r>
            <a:r>
              <a:rPr lang="el-GR" dirty="0" smtClean="0"/>
              <a:t>θα ενισχυθούν, </a:t>
            </a:r>
            <a:r>
              <a:rPr lang="el-GR" dirty="0" smtClean="0"/>
              <a:t>δίνοντας </a:t>
            </a:r>
            <a:r>
              <a:rPr lang="el-GR" dirty="0"/>
              <a:t>έμφαση </a:t>
            </a:r>
            <a:r>
              <a:rPr lang="el-GR" dirty="0" smtClean="0"/>
              <a:t>στην πρακτική εξάσκηση.</a:t>
            </a:r>
            <a:endParaRPr lang="el-GR" dirty="0"/>
          </a:p>
          <a:p>
            <a:pPr algn="just"/>
            <a:r>
              <a:rPr lang="el-GR" dirty="0"/>
              <a:t>Ε</a:t>
            </a:r>
            <a:r>
              <a:rPr lang="el-GR" dirty="0" smtClean="0"/>
              <a:t>φαρμογές </a:t>
            </a:r>
            <a:r>
              <a:rPr lang="el-GR" dirty="0" smtClean="0"/>
              <a:t>σε κοινωνικό και ατομικό επίπεδο </a:t>
            </a:r>
            <a:r>
              <a:rPr lang="el-GR" dirty="0"/>
              <a:t>και </a:t>
            </a:r>
            <a:r>
              <a:rPr lang="el-GR" dirty="0" smtClean="0"/>
              <a:t>η </a:t>
            </a:r>
            <a:r>
              <a:rPr lang="el-GR" dirty="0"/>
              <a:t>χρήση της </a:t>
            </a:r>
            <a:r>
              <a:rPr lang="el-GR" dirty="0" smtClean="0"/>
              <a:t>τεχνολογίας έχουν συμπεριληφθεί.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79096" cy="1371600"/>
          </a:xfrm>
        </p:spPr>
        <p:txBody>
          <a:bodyPr/>
          <a:lstStyle/>
          <a:p>
            <a:r>
              <a:rPr lang="el-GR" dirty="0" err="1" smtClean="0"/>
              <a:t>Μαθησιακα</a:t>
            </a:r>
            <a:r>
              <a:rPr lang="el-GR" dirty="0" smtClean="0"/>
              <a:t> </a:t>
            </a:r>
            <a:r>
              <a:rPr lang="el-GR" dirty="0" err="1" smtClean="0"/>
              <a:t>αποτελεσματα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Προσδιορισμός </a:t>
            </a:r>
            <a:r>
              <a:rPr lang="el-GR" dirty="0" smtClean="0"/>
              <a:t>των βασικών </a:t>
            </a:r>
            <a:r>
              <a:rPr lang="el-GR" dirty="0" smtClean="0"/>
              <a:t>όρων της επιχειρηματικής και της </a:t>
            </a:r>
            <a:r>
              <a:rPr lang="el-GR" dirty="0"/>
              <a:t>οικογενειακής επιχείρησης και </a:t>
            </a:r>
            <a:r>
              <a:rPr lang="el-GR" dirty="0" smtClean="0"/>
              <a:t>ανάλυση του επιχειρηματικού περιβάλλοντος </a:t>
            </a:r>
            <a:r>
              <a:rPr lang="el-GR" dirty="0"/>
              <a:t>προκειμένου να </a:t>
            </a:r>
            <a:r>
              <a:rPr lang="el-GR" dirty="0" smtClean="0"/>
              <a:t>εντοπιστούν </a:t>
            </a:r>
            <a:r>
              <a:rPr lang="el-GR" dirty="0"/>
              <a:t>επιχειρηματικές ευκαιρίες.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Δημιουργία και εκμετ</a:t>
            </a:r>
            <a:r>
              <a:rPr lang="el-GR" dirty="0"/>
              <a:t>ά</a:t>
            </a:r>
            <a:r>
              <a:rPr lang="el-GR" dirty="0" smtClean="0"/>
              <a:t>λλευση καινοτόμων επιχειρηματικών ιδεών </a:t>
            </a:r>
            <a:r>
              <a:rPr lang="el-GR" dirty="0" smtClean="0"/>
              <a:t>και </a:t>
            </a:r>
            <a:r>
              <a:rPr lang="el-GR" dirty="0" smtClean="0"/>
              <a:t>ευκαιριών αγοράς, εντοπίζοντας τα στοιχεία εκείνα που οδηγούν στην επιτυχία των επιχειρηματικών εγχειρημάτων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Εφαρμογή των αρχών της βιωσιμότητας των επιχειρήσεων, νέες επιχειρηματικές προτάσεις, και ευκαιρίες εντός των υφιστάμενων επιχειρήσεων.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Μελέτη των νομικών και χρηματοοικονομικών συνθηκών για την εκκίνηση μιας επιχείρησης.</a:t>
            </a:r>
            <a:endParaRPr lang="en-U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Μετατροπή των ευκαιριών </a:t>
            </a:r>
            <a:r>
              <a:rPr lang="el-GR" dirty="0"/>
              <a:t>αγοράς σε επιχειρηματικό σχέδιο και </a:t>
            </a:r>
            <a:r>
              <a:rPr lang="el-GR" dirty="0" smtClean="0"/>
              <a:t>δημιουργία νοοτροπίας </a:t>
            </a:r>
            <a:r>
              <a:rPr lang="el-GR" dirty="0"/>
              <a:t>που </a:t>
            </a:r>
            <a:r>
              <a:rPr lang="el-GR" dirty="0" smtClean="0"/>
              <a:t>επικεντρώνεται στην ανάπτυξη καινούργιων και </a:t>
            </a:r>
            <a:r>
              <a:rPr lang="el-GR" dirty="0"/>
              <a:t>μοναδικών προσεγγίσεων </a:t>
            </a:r>
            <a:r>
              <a:rPr lang="el-GR" dirty="0" smtClean="0"/>
              <a:t>για τις </a:t>
            </a:r>
            <a:r>
              <a:rPr lang="el-GR" dirty="0"/>
              <a:t>ευκαιρίες της </a:t>
            </a:r>
            <a:r>
              <a:rPr lang="el-GR" dirty="0" smtClean="0"/>
              <a:t>αγοράς.</a:t>
            </a:r>
            <a:endParaRPr lang="el-GR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Εφαρμογή των αρχών προετοιμασίας ενός </a:t>
            </a:r>
            <a:r>
              <a:rPr lang="el-GR" dirty="0"/>
              <a:t>επιχειρηματικού </a:t>
            </a:r>
            <a:r>
              <a:rPr lang="el-GR" dirty="0" smtClean="0"/>
              <a:t>σχεδίου σε νεοφυείς επιχειρήσεις (</a:t>
            </a:r>
            <a:r>
              <a:rPr lang="en-US" dirty="0" smtClean="0"/>
              <a:t>startup</a:t>
            </a:r>
            <a:r>
              <a:rPr lang="el-GR" dirty="0" smtClean="0"/>
              <a:t>) </a:t>
            </a:r>
            <a:r>
              <a:rPr lang="el-GR" dirty="0"/>
              <a:t>με έμφαση στη χρηματοδότηση, </a:t>
            </a:r>
            <a:r>
              <a:rPr lang="el-GR" dirty="0" smtClean="0"/>
              <a:t>στο </a:t>
            </a:r>
            <a:r>
              <a:rPr lang="el-GR" dirty="0"/>
              <a:t>μάρκετινγκ και </a:t>
            </a:r>
            <a:r>
              <a:rPr lang="el-GR" dirty="0" smtClean="0"/>
              <a:t>στην </a:t>
            </a:r>
            <a:r>
              <a:rPr lang="el-GR" dirty="0"/>
              <a:t>οργάνωση.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Περιγραφή από </a:t>
            </a:r>
            <a:r>
              <a:rPr lang="el-GR" smtClean="0"/>
              <a:t>τους μαθητές των </a:t>
            </a:r>
            <a:r>
              <a:rPr lang="el-GR" dirty="0" smtClean="0"/>
              <a:t>δικών τους </a:t>
            </a:r>
            <a:r>
              <a:rPr lang="el-GR" smtClean="0"/>
              <a:t>επιχειρηματικών σχεδίων.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2675</TotalTime>
  <Words>307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</vt:lpstr>
      <vt:lpstr>Arial Black</vt:lpstr>
      <vt:lpstr>Calibri</vt:lpstr>
      <vt:lpstr>Montserrat</vt:lpstr>
      <vt:lpstr>Základné</vt:lpstr>
      <vt:lpstr>1. Επιχειρηματικότητα – Εισαγωγή και περιεχόμενο μαθήματος</vt:lpstr>
      <vt:lpstr>Επιχειρηματικοτητα</vt:lpstr>
      <vt:lpstr>αγροτουρισμοσ</vt:lpstr>
      <vt:lpstr>Περιγραφη μαθηματοσ</vt:lpstr>
      <vt:lpstr>Μαθησιακα αποτελεσματα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Stavroula Ioannou</cp:lastModifiedBy>
  <cp:revision>245</cp:revision>
  <cp:lastPrinted>2019-02-12T08:21:40Z</cp:lastPrinted>
  <dcterms:created xsi:type="dcterms:W3CDTF">2019-02-10T21:49:04Z</dcterms:created>
  <dcterms:modified xsi:type="dcterms:W3CDTF">2020-06-23T07:50:40Z</dcterms:modified>
</cp:coreProperties>
</file>