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9144000"/>
  <p:notesSz cx="7315200" cy="9601200"/>
  <p:embeddedFontLst>
    <p:embeddedFont>
      <p:font typeface="Arial Black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hS9a8gvpZYVvRQ4o170zBmaZ7B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l-G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0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2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2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pic>
        <p:nvPicPr>
          <p:cNvPr id="26" name="Google Shape;26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1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5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6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6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6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9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9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0" name="Google Shape;70;p1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20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8" name="Google Shape;78;p20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15" name="Google Shape;15;p11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1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1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535322" cy="2011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l-G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2. Επιχειρηματικότητα - </a:t>
            </a:r>
            <a:br>
              <a:rPr lang="el-G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l-G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Πως να ξεκινήσετε μια αγροτική επιχείρηση;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l-G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l-GR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Επιχειρηματικότητα</a:t>
            </a:r>
            <a:endParaRPr b="0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56" name="Google Shape;156;p10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Αφήστε τους πελάτες σας να διαφημίσουν την επιχείρησή σας για εσάς.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Χαρίστε τους διαφημιστικά είδη με το λογότυπο της επιχείρησή σας.</a:t>
            </a:r>
            <a:endParaRPr/>
          </a:p>
        </p:txBody>
      </p:sp>
      <p:pic>
        <p:nvPicPr>
          <p:cNvPr id="157" name="Google Shape;15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18899" y="2908980"/>
            <a:ext cx="3429501" cy="342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ΕΙΣΑΓΩΓΗ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8147248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Μια αγροτική επιχείρηση σημαίνει πολύ περισσότερα από την απλή  καλλιέργεια της γης και την κτηνοτροφία.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Πολλοί γεωργοί αγοράζουν ή πουλούν τα προϊόντα τους σε άλλους γεωργούς, αλλά άλλοι τύποι αγροτικών επιχειρήσεων παρέχουν υπηρεσίες οι οποίες διατηρούν τους γεωργούς στο επάγγελμα.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Οποιοδήποτε τύπο αγροτικής επιχείρησης και αν ξεκινήσετε, κάντε πρώτα έρευνα αγοράς, ώστε να μπορείτε να έχετε μια κερδοφόρα επιχείρηση.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"/>
          <p:cNvSpPr txBox="1"/>
          <p:nvPr>
            <p:ph type="title"/>
          </p:nvPr>
        </p:nvSpPr>
        <p:spPr>
          <a:xfrm>
            <a:off x="134075" y="152725"/>
            <a:ext cx="72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 sz="3500"/>
              <a:t>ΚΑΘΟΡΙΣΤΕ ΠΟΙΑ ΠΡΟΪΟΝΤΑ ΄Η ΥΠΗΡΕΣΙΕΣ ΘΑ ΠΩΛΕΙΤΕ</a:t>
            </a:r>
            <a:endParaRPr sz="3500"/>
          </a:p>
        </p:txBody>
      </p:sp>
      <p:sp>
        <p:nvSpPr>
          <p:cNvPr id="114" name="Google Shape;114;p3"/>
          <p:cNvSpPr txBox="1"/>
          <p:nvPr>
            <p:ph idx="1" type="body"/>
          </p:nvPr>
        </p:nvSpPr>
        <p:spPr>
          <a:xfrm>
            <a:off x="457200" y="1752600"/>
            <a:ext cx="8003232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Δημιουργήστε ένα επιχειρηματικό σχέδιο που σας επιτρέπει να υπολογίσετε τα κέρδη που σκοπεύετε να έχετε μακροπρόθεσμα.</a:t>
            </a:r>
            <a:endParaRPr/>
          </a:p>
          <a:p>
            <a:pPr indent="-234950" lvl="0" marL="23495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Συμπεριλάβετε σε αυτό το σχέδιο όλες τις δαπάνες, από προμήθειες, άδειες, ασφάλιση μέχρι και άλλα λειτουργικά έξοδα.</a:t>
            </a:r>
            <a:endParaRPr/>
          </a:p>
          <a:p>
            <a:pPr indent="-234950" lvl="0" marL="23495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Υποδείξετε το κόστος αγοράς ή μίσθωσης γης που απαιτείται για να ξεκινήσετε μια αγροτική επιχείρηση, καθώς και όλων των κτιρίων που θα χρειαστούν.</a:t>
            </a:r>
            <a:endParaRPr/>
          </a:p>
          <a:p>
            <a:pPr indent="-234950" lvl="0" marL="23495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Συμπεριλάβετε το κόστος του εξοπλισμού που απαιτείται για τη λειτουργία της επιχείρησής σας.</a:t>
            </a:r>
            <a:endParaRPr/>
          </a:p>
          <a:p>
            <a:pPr indent="-234950" lvl="0" marL="23495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Από αυτά τα κόστη, υπολογίστε πόσα χρήματα πιθανόν να χρειαστεί να δανειστείτε για να ξεκινήσετε την επιχείρησή σας.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ΖΗΤΗΣΤΕ ΧΡΗΜΑΤΟΔΟΤΗΣΗ	</a:t>
            </a:r>
            <a:endParaRPr/>
          </a:p>
        </p:txBody>
      </p:sp>
      <p:sp>
        <p:nvSpPr>
          <p:cNvPr id="120" name="Google Shape;120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Ζητήστε χρηματοδότηση από τράπεζα ή άλλο πιστωτικό ίδρυμα, το οποίο προσφέρει δάνεια αγροτικών επιχειρήσεων.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Αξιοποιήστε τις πληροφορίες από το επιχειρηματικό σας σχέδιο για να λάβετε πίστωση.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Εάν έχετε το κεφάλαιο για να ξεκινήσετε την επιχείρηση χωρίς τραπεζικό δάνειο, αποφύγετε αυτό το βήμα.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"/>
          <p:cNvSpPr txBox="1"/>
          <p:nvPr>
            <p:ph type="title"/>
          </p:nvPr>
        </p:nvSpPr>
        <p:spPr>
          <a:xfrm>
            <a:off x="457200" y="152718"/>
            <a:ext cx="6851104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ΕΓΓΡΑΨΕΤΕ ΤΗΝ ΕΤΑΙΡΙΑ ΣΑΣ </a:t>
            </a:r>
            <a:endParaRPr/>
          </a:p>
        </p:txBody>
      </p:sp>
      <p:sp>
        <p:nvSpPr>
          <p:cNvPr id="126" name="Google Shape;126;p5"/>
          <p:cNvSpPr txBox="1"/>
          <p:nvPr>
            <p:ph idx="1" type="body"/>
          </p:nvPr>
        </p:nvSpPr>
        <p:spPr>
          <a:xfrm>
            <a:off x="457200" y="1752600"/>
            <a:ext cx="807524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Εξασφαλίστε από την αρμόδια αρχή της χώρα σας όλες τις άδειες που απαιτούνται για να λειτουργήσει η επιχείρησή σας.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Εγγράψετε το όνομα της εταιρία σας και καταχωρήστε αίτημα για απόκτηση αριθμού φορολογικού μητρώου από τις αρμόδιες αρχές.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Εάν σκοπεύετε να λειτουργήσετε ως εταιρεία ή εταιρεία περιορισμένης ευθύνης, συμπληρώστε την απαραίτητη γραφειοκρατία στην αρμόδια υπηρεσία.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Εκπληρώστε τις ανάλογες απαιτήσεις της επιχείρησης όσον αφορά στον χώρο εγκατάστασής της σύμφωνα με τις αστικές αρχές.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ΕΠΑΓΓΕΛΜΑΤΙΚΗ ΑΔΕΙΑ</a:t>
            </a:r>
            <a:endParaRPr/>
          </a:p>
        </p:txBody>
      </p:sp>
      <p:sp>
        <p:nvSpPr>
          <p:cNvPr id="132" name="Google Shape;132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Υποβάλετε αίτηση για τυχόν ειδικές άδειες που χρειάζεστε σε κρατικό και ομοσπονδιακό επίπεδο.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Για παράδειγμα, μπορεί να χρειάζεστε άδεια ψεκασμού, εάν η επιχείρησή σας ψεκάζει τα ζιζάνια, χρησιμοποιώντας χημικά σκευάσματα.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Μπορεί να χρειάζονται ειδικές άδειες για την απόρριψη γεωργικών αποβλήτων από την αρμόδια αρχή.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ΥΛΙΚΟΙ ΠΟΡΟΙ</a:t>
            </a:r>
            <a:endParaRPr/>
          </a:p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Εγκαταστήστε την επιχείρησή σας στη γη που αγοράσατε ή νοικιάσατε.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Κατασκευάστε ή τροποποιήστε τα υπάρχοντα κτίρια ανάλογα με τις επιχειρηματικές σας ανάγκες.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Αγοράστε υλικά που σκοπεύετε να πουλήσετε στους πελάτες και στα μαγαζιά.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Αγοράστε αρκετά ακίνητα και ασφαλίστε τα, ώστε να είναι καλυμμένα από τυχόν ζημιές.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/>
          <p:nvPr>
            <p:ph type="title"/>
          </p:nvPr>
        </p:nvSpPr>
        <p:spPr>
          <a:xfrm>
            <a:off x="457200" y="152718"/>
            <a:ext cx="6851104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ΔΗΜΙΟΥΡΓΙΑ ΣΧΕΔΙΟΥ ΜΑΡΚΕΤΙΝΓΚ</a:t>
            </a:r>
            <a:endParaRPr/>
          </a:p>
        </p:txBody>
      </p:sp>
      <p:sp>
        <p:nvSpPr>
          <p:cNvPr id="144" name="Google Shape;144;p8"/>
          <p:cNvSpPr txBox="1"/>
          <p:nvPr>
            <p:ph idx="1" type="body"/>
          </p:nvPr>
        </p:nvSpPr>
        <p:spPr>
          <a:xfrm>
            <a:off x="457200" y="1628800"/>
            <a:ext cx="8219256" cy="47727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Δημιουργήστε σχέδιο μάρκετινγκ για να ξεκινήσετε μια αγροτική επιχείρηση που προωθεί την επωνυμία της επιχείρησή σας και σχεδιάστε ένα λογότυπο με το εμπορικό σας σήμα.</a:t>
            </a:r>
            <a:endParaRPr sz="1850"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Εντοπίστε την αγορά και προσδιορίστε τους τρόπους με τους οποίους μπορείτε να προσεγγίσετε τους πελάτες σας.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Σκεφτείτε μακροπρόθεσμα και βραχυπρόθεσμα καθώς σχεδιάζετε τις στρατηγικές μάρκετινγκ.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Αναζητήστε τρόπους διαφήμισης της επωνυμίας της επιχείρησή σας, οι οποίοι θα σας εξασφαλίσουν την υψηλότερη απόδοση σε εισόδημα.</a:t>
            </a:r>
            <a:endParaRPr sz="1850"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Διαφημίστε το προϊόν σας σε εφημερίδες, ραδιόφωνο και τηλεόραση, καθώς επίσης και αναρτήστε φυλλάδια σε πίνακες ανακοινώσεων σε μέρη, όπου οι πιθανοί σας πελάτες δραστηριοποιούνται.</a:t>
            </a:r>
            <a:endParaRPr/>
          </a:p>
          <a:p>
            <a:pPr indent="-342900" lvl="0" marL="342900" rtl="0" algn="just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Arial"/>
              <a:buChar char="•"/>
            </a:pPr>
            <a:r>
              <a:rPr lang="el-GR" sz="1850"/>
              <a:t>Εργοδοτήστε άτομο για να σας δημιουργήσει έναν ιστότοπο για την αγροτική επιχείρησή σας.</a:t>
            </a:r>
            <a:endParaRPr sz="18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</a:pPr>
            <a:r>
              <a:rPr lang="el-GR"/>
              <a:t>ΠΡΟΣΛΗΨΗ ΥΠΑΛΛΗΛΩΝ</a:t>
            </a:r>
            <a:endParaRPr/>
          </a:p>
        </p:txBody>
      </p:sp>
      <p:sp>
        <p:nvSpPr>
          <p:cNvPr id="150" name="Google Shape;150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Παρόλο που δεν απαιτείται εξειδικευμένη εκπαίδευση στις περισσότερες αγροτικές επιχειρήσεις, πιθανόν να υπάρχουν και εξαιρέσεις.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Προσλάβετε άτομα ικανά να μεταφέρουν βαριά φορτία, εάν πουλάτε προϊόντα τα οποία είναι σε συσκευασία άνω των 50 λιβρών. 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l-GR"/>
              <a:t>Επιλέξτε υπαλλήλους που είναι σε θέση να περάσουν τις δοκιμές που απαιτούνται για να λάβουν οποιαδήποτε ειδική άδεια χειριστή, όπως η εργασία με έναν ψεκαστήρα.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