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7315200" cy="9601200"/>
  <p:embeddedFontLst>
    <p:embeddedFont>
      <p:font typeface="Arial Black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i8fQw/wVIlkrAI+2k9mS6V8z//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Black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á snímka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type="ctrTitle"/>
          </p:nvPr>
        </p:nvSpPr>
        <p:spPr>
          <a:xfrm>
            <a:off x="457200" y="1626915"/>
            <a:ext cx="7772400" cy="317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Arial Black"/>
              <a:buNone/>
              <a:defRPr sz="6600" cap="none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6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7294" y="188640"/>
            <a:ext cx="1433736" cy="865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zvislý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" type="body"/>
          </p:nvPr>
        </p:nvSpPr>
        <p:spPr>
          <a:xfrm rot="5400000">
            <a:off x="2080418" y="129382"/>
            <a:ext cx="4373563" cy="7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vislý nadpis a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anie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7" name="Google Shape;37;p18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18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9" name="Google Shape;39;p1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lavička sekcie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Arial Black"/>
              <a:buNone/>
              <a:defRPr b="0" sz="7200" cap="none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1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1" name="Google Shape;51;p20"/>
          <p:cNvSpPr txBox="1"/>
          <p:nvPr>
            <p:ph idx="2" type="body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2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n nadpis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a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popisom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23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2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70" name="Google Shape;70;p23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ok s popisom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4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78" name="Google Shape;78;p24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17294" y="188640"/>
            <a:ext cx="1433736" cy="86502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ctrTitle"/>
          </p:nvPr>
        </p:nvSpPr>
        <p:spPr>
          <a:xfrm>
            <a:off x="357158" y="2786058"/>
            <a:ext cx="8072494" cy="129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l-GR" sz="4000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. Επιχειρηματικότητα - </a:t>
            </a:r>
            <a:br>
              <a:rPr lang="el-GR" sz="4000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4000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Επιχειρηματικό σχέδιο</a:t>
            </a:r>
            <a:endParaRPr sz="4000">
              <a:solidFill>
                <a:srgbClr val="08A5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>
            <p:ph idx="1" type="subTitle"/>
          </p:nvPr>
        </p:nvSpPr>
        <p:spPr>
          <a:xfrm>
            <a:off x="642910" y="4000504"/>
            <a:ext cx="7283152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l-GR"/>
              <a:t> </a:t>
            </a:r>
            <a:endParaRPr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44" y="285728"/>
            <a:ext cx="1928826" cy="54971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214282" y="785795"/>
            <a:ext cx="22145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2018-3-HR01-KA205-060151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Επιχειρηματικότητα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/>
          <p:nvPr>
            <p:ph type="title"/>
          </p:nvPr>
        </p:nvSpPr>
        <p:spPr>
          <a:xfrm>
            <a:off x="457200" y="152718"/>
            <a:ext cx="62750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40"/>
              <a:buFont typeface="Arial Black"/>
              <a:buNone/>
            </a:pPr>
            <a:r>
              <a:rPr lang="el-GR" sz="3240"/>
              <a:t>ΜΟΡΦΗ ΕΠΙΧΕΙΡΗΜΑΤΙΚΟΥ ΣΧΕΔΙΟΥ</a:t>
            </a:r>
            <a:endParaRPr sz="3240"/>
          </a:p>
        </p:txBody>
      </p:sp>
      <p:sp>
        <p:nvSpPr>
          <p:cNvPr id="188" name="Google Shape;188;p10"/>
          <p:cNvSpPr txBox="1"/>
          <p:nvPr>
            <p:ph idx="1" type="body"/>
          </p:nvPr>
        </p:nvSpPr>
        <p:spPr>
          <a:xfrm>
            <a:off x="1619672" y="1572768"/>
            <a:ext cx="640871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5. ΤΕΧΝΟΛΟΓΙΚΑ ΚΑΙ ΤΕΧΝΙΚΑ ΣΤΟΙΧΕΙΑ ΤΗΣ ΕΠΙΧΕΙΡΗΣΗΣ</a:t>
            </a:r>
            <a:endParaRPr sz="2000"/>
          </a:p>
        </p:txBody>
      </p:sp>
      <p:sp>
        <p:nvSpPr>
          <p:cNvPr id="189" name="Google Shape;189;p10"/>
          <p:cNvSpPr txBox="1"/>
          <p:nvPr>
            <p:ph idx="2" type="body"/>
          </p:nvPr>
        </p:nvSpPr>
        <p:spPr>
          <a:xfrm>
            <a:off x="1619672" y="2259366"/>
            <a:ext cx="3456384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5.1. Περιγραφή της δομής επένδυσης (τεχνική, τεχνολογική)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5.2. Οργανόγραμμα και καταμέτρηση του υφιστάμενου προσωπικού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5.3. Οργανόγραμμα, καταμέτρηση και δυναμική για νέο προσωπικό</a:t>
            </a:r>
            <a:endParaRPr sz="2000"/>
          </a:p>
        </p:txBody>
      </p:sp>
      <p:pic>
        <p:nvPicPr>
          <p:cNvPr id="190" name="Google Shape;190;p10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2259366"/>
            <a:ext cx="2949079" cy="2949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/>
          <p:nvPr>
            <p:ph type="title"/>
          </p:nvPr>
        </p:nvSpPr>
        <p:spPr>
          <a:xfrm>
            <a:off x="457200" y="152718"/>
            <a:ext cx="63470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40"/>
              <a:buFont typeface="Arial Black"/>
              <a:buNone/>
            </a:pPr>
            <a:r>
              <a:rPr lang="el-GR" sz="3240"/>
              <a:t>ΜΟΡΦΗ ΕΠΙΧΕΙΡΗΜΑΤΙΚΟΥ ΣΧΕΔΙΟΥ</a:t>
            </a:r>
            <a:endParaRPr sz="3240"/>
          </a:p>
        </p:txBody>
      </p:sp>
      <p:sp>
        <p:nvSpPr>
          <p:cNvPr id="196" name="Google Shape;196;p11"/>
          <p:cNvSpPr txBox="1"/>
          <p:nvPr>
            <p:ph idx="1" type="body"/>
          </p:nvPr>
        </p:nvSpPr>
        <p:spPr>
          <a:xfrm>
            <a:off x="943316" y="1590873"/>
            <a:ext cx="40324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6. ΑΙΤΙΟΛΟΓΗΣΗ ΑΓΟΡΑΣ</a:t>
            </a:r>
            <a:endParaRPr sz="2000"/>
          </a:p>
        </p:txBody>
      </p:sp>
      <p:sp>
        <p:nvSpPr>
          <p:cNvPr id="197" name="Google Shape;197;p11"/>
          <p:cNvSpPr txBox="1"/>
          <p:nvPr>
            <p:ph idx="2" type="body"/>
          </p:nvPr>
        </p:nvSpPr>
        <p:spPr>
          <a:xfrm>
            <a:off x="1434740" y="2348880"/>
            <a:ext cx="339472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6.1. Αγορά προμηθειών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6.2. Αγοραπωλησία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6.3. Εκτίμηση για την πραγματοποίηση εσόδων - εξόδων</a:t>
            </a:r>
            <a:endParaRPr sz="2000"/>
          </a:p>
        </p:txBody>
      </p:sp>
      <p:sp>
        <p:nvSpPr>
          <p:cNvPr id="198" name="Google Shape;198;p11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9" name="Google Shape;199;p11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4912" y="1572768"/>
            <a:ext cx="3370136" cy="25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/>
          <p:nvPr>
            <p:ph type="title"/>
          </p:nvPr>
        </p:nvSpPr>
        <p:spPr>
          <a:xfrm>
            <a:off x="457200" y="152718"/>
            <a:ext cx="641905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40"/>
              <a:buFont typeface="Arial Black"/>
              <a:buNone/>
            </a:pPr>
            <a:r>
              <a:rPr lang="el-GR" sz="3240"/>
              <a:t>ΜΟΡΦΗ ΕΠΙΧΕΙΡΗΜΑΤΙΚΟΥ ΣΧΕΔΙΟΥ</a:t>
            </a:r>
            <a:endParaRPr sz="3240"/>
          </a:p>
        </p:txBody>
      </p:sp>
      <p:sp>
        <p:nvSpPr>
          <p:cNvPr id="205" name="Google Shape;205;p12"/>
          <p:cNvSpPr txBox="1"/>
          <p:nvPr>
            <p:ph idx="1" type="body"/>
          </p:nvPr>
        </p:nvSpPr>
        <p:spPr>
          <a:xfrm>
            <a:off x="827584" y="1572768"/>
            <a:ext cx="71208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7. ΟΙΚΟΝΟΜΙΚΑ ΣΤΟΙΧΕΙΑ ΤΗΣ ΕΠΙΧΕΙΡΗΣΗΣ</a:t>
            </a:r>
            <a:endParaRPr sz="2000"/>
          </a:p>
        </p:txBody>
      </p:sp>
      <p:sp>
        <p:nvSpPr>
          <p:cNvPr id="206" name="Google Shape;206;p12"/>
          <p:cNvSpPr txBox="1"/>
          <p:nvPr>
            <p:ph idx="2" type="body"/>
          </p:nvPr>
        </p:nvSpPr>
        <p:spPr>
          <a:xfrm>
            <a:off x="827584" y="2259366"/>
            <a:ext cx="4265624" cy="4482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l-GR" sz="1700"/>
              <a:t>7.1. Επενδύσεις σε πάγια στοιχεία ενεργητικού</a:t>
            </a:r>
            <a:endParaRPr sz="1700"/>
          </a:p>
          <a:p>
            <a:pPr indent="0" lvl="0" marL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l-GR" sz="1700"/>
              <a:t>7.2. Επενδύσεις κεφαλαίου κίνησης</a:t>
            </a:r>
            <a:endParaRPr/>
          </a:p>
          <a:p>
            <a:pPr indent="0" lvl="0" marL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l-GR" sz="1700"/>
              <a:t>7.3. Λειτουργικά έξοδα</a:t>
            </a:r>
            <a:endParaRPr sz="1700"/>
          </a:p>
          <a:p>
            <a:pPr indent="0" lvl="0" marL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l-GR" sz="1700"/>
              <a:t>7.4. Υπολογισμός απόσβεσης</a:t>
            </a:r>
            <a:endParaRPr sz="1700"/>
          </a:p>
          <a:p>
            <a:pPr indent="0" lvl="0" marL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l-GR" sz="1700"/>
              <a:t>7.5. Πηγές χρηματοδότησης</a:t>
            </a:r>
            <a:endParaRPr/>
          </a:p>
          <a:p>
            <a:pPr indent="0" lvl="0" marL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l-GR" sz="1700"/>
              <a:t>7.6. Εμφάνιση λογαριασμού αποτελεσμάτων (εισόδημα)</a:t>
            </a:r>
            <a:endParaRPr sz="1700"/>
          </a:p>
          <a:p>
            <a:pPr indent="0" lvl="0" marL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l-GR" sz="1700"/>
              <a:t>7.7. Δείκτες απόδοσης και ταμειακές ροές</a:t>
            </a:r>
            <a:endParaRPr/>
          </a:p>
          <a:p>
            <a:pPr indent="0" lvl="0" marL="74295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l-GR" sz="1700"/>
              <a:t>       7.7.1. Ταμειακή Ροή</a:t>
            </a:r>
            <a:endParaRPr sz="1700"/>
          </a:p>
          <a:p>
            <a:pPr indent="0" lvl="0" marL="7429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l-GR" sz="1700"/>
              <a:t>       7.7.2. Δείκτες απόδοσης</a:t>
            </a:r>
            <a:endParaRPr sz="1700"/>
          </a:p>
        </p:txBody>
      </p:sp>
      <p:pic>
        <p:nvPicPr>
          <p:cNvPr id="207" name="Google Shape;207;p12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7574" l="0" r="0" t="0"/>
          <a:stretch/>
        </p:blipFill>
        <p:spPr>
          <a:xfrm>
            <a:off x="5092700" y="2856617"/>
            <a:ext cx="3292475" cy="2444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/>
          <p:nvPr>
            <p:ph type="title"/>
          </p:nvPr>
        </p:nvSpPr>
        <p:spPr>
          <a:xfrm>
            <a:off x="457200" y="152718"/>
            <a:ext cx="641905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40"/>
              <a:buFont typeface="Arial Black"/>
              <a:buNone/>
            </a:pPr>
            <a:r>
              <a:rPr lang="el-GR" sz="3240"/>
              <a:t>ΜΟΡΦΗ ΕΠΙΧΕΙΡΗΜΑΤΙΚΟΥ ΣΧΕΔΙΟΥ</a:t>
            </a:r>
            <a:endParaRPr sz="3240"/>
          </a:p>
        </p:txBody>
      </p:sp>
      <p:sp>
        <p:nvSpPr>
          <p:cNvPr id="213" name="Google Shape;213;p13"/>
          <p:cNvSpPr txBox="1"/>
          <p:nvPr>
            <p:ph idx="1" type="body"/>
          </p:nvPr>
        </p:nvSpPr>
        <p:spPr>
          <a:xfrm>
            <a:off x="1627632" y="1572768"/>
            <a:ext cx="675741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8. ΤΕΛΙΚΗ ΑΞΙΟΛΟΓΗΣΗ ΤΟΥ ΕΡΓΟΥ</a:t>
            </a:r>
            <a:endParaRPr sz="2000"/>
          </a:p>
        </p:txBody>
      </p:sp>
      <p:pic>
        <p:nvPicPr>
          <p:cNvPr id="214" name="Google Shape;214;p13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912" y="2659856"/>
            <a:ext cx="2686050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/>
          <p:nvPr>
            <p:ph type="title"/>
          </p:nvPr>
        </p:nvSpPr>
        <p:spPr>
          <a:xfrm>
            <a:off x="457200" y="116632"/>
            <a:ext cx="6203032" cy="1263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</a:pPr>
            <a:r>
              <a:rPr lang="el-GR"/>
              <a:t>HOW TO MAKE A BUSINESS PLAN?</a:t>
            </a:r>
            <a:endParaRPr/>
          </a:p>
        </p:txBody>
      </p:sp>
      <p:sp>
        <p:nvSpPr>
          <p:cNvPr id="220" name="Google Shape;220;p14"/>
          <p:cNvSpPr txBox="1"/>
          <p:nvPr>
            <p:ph idx="1" type="body"/>
          </p:nvPr>
        </p:nvSpPr>
        <p:spPr>
          <a:xfrm>
            <a:off x="323528" y="1556792"/>
            <a:ext cx="8363272" cy="475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l-GR" sz="1200"/>
              <a:t>1) Προετοιμασία για τη δημιουργία επιχειρηματικού σχεδίου</a:t>
            </a:r>
            <a:endParaRPr/>
          </a:p>
          <a:p>
            <a:pPr indent="-228600" lvl="0" marL="6858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l-GR" sz="1200"/>
              <a:t>Βήμα 1: Προσδιορισμός του σκοπού και του περιεχομένου του επιχειρηματικού σχεδίου</a:t>
            </a:r>
            <a:endParaRPr/>
          </a:p>
          <a:p>
            <a:pPr indent="-228600" lvl="0" marL="6858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l-GR" sz="1200"/>
              <a:t>Βήμα 2: Έρευνα αγοράς και συλλογή πληροφοριών</a:t>
            </a:r>
            <a:endParaRPr/>
          </a:p>
          <a:p>
            <a:pPr indent="-228600" lvl="0" marL="6858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l-GR" sz="1200"/>
              <a:t>Βήμα 3: Ανάλυση, επιλογή και οργάνωση των συλλεγόμενων πληροφοριών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l-GR" sz="1200"/>
              <a:t> </a:t>
            </a:r>
            <a:endParaRPr sz="1200"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l-GR" sz="1200"/>
              <a:t>2) Σύνταξη του τρόπου διεκπεραίωσης του επιχειρηματικού σχεδίου</a:t>
            </a:r>
            <a:endParaRPr/>
          </a:p>
          <a:p>
            <a:pPr indent="-228600" lvl="0" marL="6858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l-GR" sz="1200"/>
              <a:t>Βήμα 4: Επιχειρηματική ιδέα (έργο)</a:t>
            </a:r>
            <a:endParaRPr/>
          </a:p>
          <a:p>
            <a:pPr indent="-228600" lvl="0" marL="6858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l-GR" sz="1200"/>
              <a:t>Βήμα 5: Πτυχές της αγοράς του επιχειρηματικού σχεδίου</a:t>
            </a:r>
            <a:endParaRPr/>
          </a:p>
          <a:p>
            <a:pPr indent="-228600" lvl="0" marL="6858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l-GR" sz="1200"/>
              <a:t>Βήμα 6: Τεχνολογικές πτυχές του επιχειρηματικού σχεδίου</a:t>
            </a:r>
            <a:endParaRPr/>
          </a:p>
          <a:p>
            <a:pPr indent="-228600" lvl="0" marL="6858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l-GR" sz="1200"/>
              <a:t>Βήμα 7: Οργανωτικές πτυχές του επιχειρηματικού σχεδίου</a:t>
            </a:r>
            <a:endParaRPr/>
          </a:p>
          <a:p>
            <a:pPr indent="-228600" lvl="0" marL="6858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l-GR" sz="1200"/>
              <a:t>Βήμα 8: Χρηματοοικονομικές πτυχές του επιχειρηματικού σχεδίου</a:t>
            </a:r>
            <a:endParaRPr b="0" sz="1200"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l-GR" sz="1200"/>
              <a:t> </a:t>
            </a:r>
            <a:endParaRPr sz="1200"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l-GR" sz="1200"/>
              <a:t>3) Οριστικοποίηση του επιχειρηματικού σχεδίου</a:t>
            </a:r>
            <a:endParaRPr/>
          </a:p>
          <a:p>
            <a:pPr indent="-228600" lvl="0" marL="6858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l-GR" sz="1200"/>
              <a:t>Βήμα 9: Αναθεώρηση και βελτίωση του επιχειρηματικού σχεδίου</a:t>
            </a:r>
            <a:endParaRPr/>
          </a:p>
          <a:p>
            <a:pPr indent="-228600" lvl="0" marL="6858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l-GR" sz="1200"/>
              <a:t>Βήμα 10: Περιληπτική συγγραφή του επιχειρηματικού σχεδίου</a:t>
            </a:r>
            <a:endParaRPr/>
          </a:p>
          <a:p>
            <a:pPr indent="-228600" lvl="0" marL="6858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el-GR" sz="1200"/>
              <a:t>Βήμα 11: Μορφοποίηση του επιχειρηματικού σχεδίου</a:t>
            </a:r>
            <a:endParaRPr b="0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40"/>
              <a:buFont typeface="Arial"/>
              <a:buNone/>
            </a:pPr>
            <a:r>
              <a:rPr lang="el-GR" sz="3240"/>
              <a:t>ΤΙ ΕΙΝΑΙ ΤΟ ΕΠΙΧΕΙΡΗΜΑΤΙΚΟ ΣΧΕΔΙΟ;</a:t>
            </a:r>
            <a:endParaRPr sz="3240"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/>
              <a:t>Το επιχειρηματικό σχέδιο είναι ένα γραπτό κείμενο, στο οποίο καθορίζονται οι στόχοι, οι δραστηριότητες και οι απαιτούμενοι πόροι, και το οποίο οι επιχειρηματίες ή διαχειριστές των εταιριών δημιουργούν για τις ανάγκες της σύστασης νέας επιχείρησης ή την διεύρυνση υφιστάμενων επιχειρηματικών δραστηριοτήτων ή για τις ανάγκες δανειοδότησης από χρηματοπιστωτικό ίδρυμα.</a:t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l-GR"/>
              <a:t>Ουσιαστικά, το επιχειρηματικό σχέδιο προσδιορίζει τις επιχειρηματικές προτεραιότητες, καθώς επίσης και την αντίληψη εσωτερικών προβλημάτων και την αξιοποίηση των ευκαιριών αγοράς.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457200" y="152718"/>
            <a:ext cx="685110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l-GR"/>
              <a:t>ΕΠΙΧΕΙΡΗΜΑΤΙΚΟ ΣΧΕΔΙΟ</a:t>
            </a:r>
            <a:endParaRPr/>
          </a:p>
        </p:txBody>
      </p:sp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467544" y="1572768"/>
            <a:ext cx="46805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/>
              <a:t>ΕΣΩΤΕΡΙΚΟ ΕΓΓΡΑΦΟ</a:t>
            </a:r>
            <a:endParaRPr/>
          </a:p>
        </p:txBody>
      </p:sp>
      <p:sp>
        <p:nvSpPr>
          <p:cNvPr id="114" name="Google Shape;114;p3"/>
          <p:cNvSpPr txBox="1"/>
          <p:nvPr>
            <p:ph idx="2" type="body"/>
          </p:nvPr>
        </p:nvSpPr>
        <p:spPr>
          <a:xfrm>
            <a:off x="467544" y="2259366"/>
            <a:ext cx="4841688" cy="4193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Κατά κύριο λόγο εξυπηρετεί τη διοίκηση της εταιρείας για να αναλύσει την τρέχουσα κατάσταση στην οποία βρίσκεται η εταιρεία, καθορίζει τα μέτρα που πρέπει να ληφθούν για τη βελτίωση της κατάστασης, καθώς και για την παρακολούθηση της υλοποίησης των προγραμματισμένων επιχειρηματικών δραστηριοτήτων.</a:t>
            </a:r>
            <a:endParaRPr sz="2000"/>
          </a:p>
        </p:txBody>
      </p:sp>
      <p:sp>
        <p:nvSpPr>
          <p:cNvPr id="115" name="Google Shape;115;p3"/>
          <p:cNvSpPr txBox="1"/>
          <p:nvPr>
            <p:ph idx="3" type="body"/>
          </p:nvPr>
        </p:nvSpPr>
        <p:spPr>
          <a:xfrm>
            <a:off x="5309232" y="1572768"/>
            <a:ext cx="35112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/>
              <a:t>ΕΞΩΤΕΡΙΚΟ ΕΓΓΡΑΦΟ</a:t>
            </a:r>
            <a:endParaRPr/>
          </a:p>
        </p:txBody>
      </p:sp>
      <p:sp>
        <p:nvSpPr>
          <p:cNvPr id="116" name="Google Shape;116;p3"/>
          <p:cNvSpPr txBox="1"/>
          <p:nvPr>
            <p:ph idx="4" type="body"/>
          </p:nvPr>
        </p:nvSpPr>
        <p:spPr>
          <a:xfrm>
            <a:off x="5309232" y="2259366"/>
            <a:ext cx="3583248" cy="3833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Εξυπηρετεί τις τράπεζες ή τους πιθανούς επενδυτές για να αποφασίσουν εάν θα επενδύσουν τα χρήματά τους στην εταιρεία ή όχι.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457200" y="152718"/>
            <a:ext cx="69231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40"/>
              <a:buFont typeface="Arial"/>
              <a:buNone/>
            </a:pPr>
            <a:br>
              <a:rPr lang="el-GR" sz="3240"/>
            </a:br>
            <a:r>
              <a:rPr lang="el-GR" sz="3240"/>
              <a:t>ΤΥΠΟΙ ΕΠΙΧΕΙΡΗΜΑΤΙΚΩΝ ΣΧΕΔΙΩΝ</a:t>
            </a:r>
            <a:endParaRPr sz="3240"/>
          </a:p>
        </p:txBody>
      </p:sp>
      <p:grpSp>
        <p:nvGrpSpPr>
          <p:cNvPr id="122" name="Google Shape;122;p4"/>
          <p:cNvGrpSpPr/>
          <p:nvPr/>
        </p:nvGrpSpPr>
        <p:grpSpPr>
          <a:xfrm>
            <a:off x="457200" y="1763499"/>
            <a:ext cx="7162800" cy="4534921"/>
            <a:chOff x="0" y="10899"/>
            <a:chExt cx="7162800" cy="4534921"/>
          </a:xfrm>
        </p:grpSpPr>
        <p:sp>
          <p:nvSpPr>
            <p:cNvPr id="123" name="Google Shape;123;p4"/>
            <p:cNvSpPr/>
            <p:nvPr/>
          </p:nvSpPr>
          <p:spPr>
            <a:xfrm>
              <a:off x="0" y="261819"/>
              <a:ext cx="716280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4CB3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358140" y="10899"/>
              <a:ext cx="5013960" cy="501840"/>
            </a:xfrm>
            <a:prstGeom prst="roundRect">
              <a:avLst>
                <a:gd fmla="val 16667" name="adj"/>
              </a:avLst>
            </a:prstGeom>
            <a:solidFill>
              <a:srgbClr val="4CB3CE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382638" y="35397"/>
              <a:ext cx="496496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9500" spcFirstLastPara="1" rIns="189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l-G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Σχέδιο σύστασης επιχείρησης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0" y="1032939"/>
              <a:ext cx="716280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4CB6D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358140" y="782019"/>
              <a:ext cx="5013960" cy="501840"/>
            </a:xfrm>
            <a:prstGeom prst="roundRect">
              <a:avLst>
                <a:gd fmla="val 16667" name="adj"/>
              </a:avLst>
            </a:prstGeom>
            <a:solidFill>
              <a:srgbClr val="4CB6D7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382638" y="806517"/>
              <a:ext cx="496496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9500" spcFirstLastPara="1" rIns="189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l-G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Εσωτερικό σχέδιο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0" y="1804059"/>
              <a:ext cx="716280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4CB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58140" y="1553139"/>
              <a:ext cx="5013960" cy="501840"/>
            </a:xfrm>
            <a:prstGeom prst="roundRect">
              <a:avLst>
                <a:gd fmla="val 16667" name="adj"/>
              </a:avLst>
            </a:prstGeom>
            <a:solidFill>
              <a:srgbClr val="4CB9E0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382638" y="1577637"/>
              <a:ext cx="496496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9500" spcFirstLastPara="1" rIns="189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l-G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Στρατηγικό σχέδιο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0" y="2575179"/>
              <a:ext cx="716280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4DBC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58140" y="2324259"/>
              <a:ext cx="5013960" cy="501840"/>
            </a:xfrm>
            <a:prstGeom prst="roundRect">
              <a:avLst>
                <a:gd fmla="val 16667" name="adj"/>
              </a:avLst>
            </a:prstGeom>
            <a:solidFill>
              <a:srgbClr val="4DBCE8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382638" y="2348757"/>
              <a:ext cx="496496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9500" spcFirstLastPara="1" rIns="189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l-G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Λειτουργικό σχέδιο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0" y="3346300"/>
              <a:ext cx="716280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4EC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58140" y="3095380"/>
              <a:ext cx="5013960" cy="501840"/>
            </a:xfrm>
            <a:prstGeom prst="roundRect">
              <a:avLst>
                <a:gd fmla="val 16667" name="adj"/>
              </a:avLst>
            </a:prstGeom>
            <a:solidFill>
              <a:srgbClr val="4EC0F0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382638" y="3119878"/>
              <a:ext cx="496496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9500" spcFirstLastPara="1" rIns="189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l-G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Σχέδιο ανάπτυξης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0" y="4117420"/>
              <a:ext cx="716280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50C2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58140" y="3866500"/>
              <a:ext cx="5013960" cy="501840"/>
            </a:xfrm>
            <a:prstGeom prst="roundRect">
              <a:avLst>
                <a:gd fmla="val 16667" name="adj"/>
              </a:avLst>
            </a:prstGeom>
            <a:solidFill>
              <a:srgbClr val="50C2F7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382638" y="3890998"/>
              <a:ext cx="496496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9500" spcFirstLastPara="1" rIns="189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l-G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Μελέτη σκοπιμότητας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>
            <p:ph type="title"/>
          </p:nvPr>
        </p:nvSpPr>
        <p:spPr>
          <a:xfrm>
            <a:off x="457200" y="152718"/>
            <a:ext cx="677909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</a:pPr>
            <a:r>
              <a:rPr lang="el-GR"/>
              <a:t>ΜΟΡΦΗ ΕΠΙΧΕΙΡΗΜΑΤΙΚΟΥ ΣΧΕΔΙΟΥ</a:t>
            </a:r>
            <a:endParaRPr/>
          </a:p>
        </p:txBody>
      </p:sp>
      <p:sp>
        <p:nvSpPr>
          <p:cNvPr id="146" name="Google Shape;146;p5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l-GR" sz="1850"/>
              <a:t>Προτεινόμενη δομή επιχειρηματικού σχεδίου (</a:t>
            </a:r>
            <a:r>
              <a:rPr lang="el-GR" sz="1850">
                <a:solidFill>
                  <a:srgbClr val="0070C0"/>
                </a:solidFill>
              </a:rPr>
              <a:t>παράδειγμα HR: Κροατική Υπηρεσία Μικρών Επιχειρήσεων, Καινοτομίας και Επενδύσεων (HAMAG-BICRO</a:t>
            </a:r>
            <a:r>
              <a:rPr lang="el-GR" sz="1850"/>
              <a:t>):</a:t>
            </a:r>
            <a:endParaRPr sz="1850"/>
          </a:p>
          <a:p>
            <a:pPr indent="-457200" lvl="0" marL="45720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 Black"/>
              <a:buAutoNum type="arabicPeriod"/>
            </a:pPr>
            <a:r>
              <a:rPr lang="el-GR" sz="1850"/>
              <a:t>Πληροφορίες επιχειρηματία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 Black"/>
              <a:buAutoNum type="arabicPeriod"/>
            </a:pPr>
            <a:r>
              <a:rPr lang="el-GR" sz="1850"/>
              <a:t>Αφετηρία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 Black"/>
              <a:buAutoNum type="arabicPeriod"/>
            </a:pPr>
            <a:r>
              <a:rPr lang="el-GR" sz="1850"/>
              <a:t>Αντικείμενο της επιχείρησης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 Black"/>
              <a:buAutoNum type="arabicPeriod"/>
            </a:pPr>
            <a:r>
              <a:rPr lang="el-GR" sz="1850"/>
              <a:t>Τοποθεσία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 Black"/>
              <a:buAutoNum type="arabicPeriod"/>
            </a:pPr>
            <a:r>
              <a:rPr lang="el-GR" sz="1850"/>
              <a:t>Τεχνολογικά και τεχνικά στοιχεία της επιχείρησης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 Black"/>
              <a:buAutoNum type="arabicPeriod"/>
            </a:pPr>
            <a:r>
              <a:rPr lang="el-GR" sz="1850"/>
              <a:t>Αιτιολόγηση αγοράς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 Black"/>
              <a:buAutoNum type="arabicPeriod"/>
            </a:pPr>
            <a:r>
              <a:rPr lang="el-GR" sz="1850"/>
              <a:t>Οικονομικά στοιχεία της επιχείρησης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 Black"/>
              <a:buAutoNum type="arabicPeriod"/>
            </a:pPr>
            <a:r>
              <a:rPr lang="el-GR" sz="1850"/>
              <a:t>Τελική αξιολόγηση του έργου</a:t>
            </a:r>
            <a:endParaRPr sz="1850"/>
          </a:p>
          <a:p>
            <a:pPr indent="-339725" lvl="0" marL="45720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 Black"/>
              <a:buNone/>
            </a:pPr>
            <a:r>
              <a:t/>
            </a:r>
            <a:endParaRPr sz="1850"/>
          </a:p>
          <a:p>
            <a:pPr indent="-339725" lvl="0" marL="45720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 Black"/>
              <a:buNone/>
            </a:pPr>
            <a:r>
              <a:t/>
            </a:r>
            <a:endParaRPr sz="18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457200" y="152718"/>
            <a:ext cx="670708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40"/>
              <a:buFont typeface="Arial Black"/>
              <a:buNone/>
            </a:pPr>
            <a:r>
              <a:rPr lang="el-GR" sz="3240"/>
              <a:t>ΜΟΡΦΗ ΕΠΙΧΕΙΡΗΜΑΤΙΚΟΥ ΣΧΕΔΙΟΥ</a:t>
            </a:r>
            <a:endParaRPr sz="3240"/>
          </a:p>
        </p:txBody>
      </p:sp>
      <p:sp>
        <p:nvSpPr>
          <p:cNvPr id="152" name="Google Shape;152;p6"/>
          <p:cNvSpPr txBox="1"/>
          <p:nvPr>
            <p:ph idx="1" type="body"/>
          </p:nvPr>
        </p:nvSpPr>
        <p:spPr>
          <a:xfrm>
            <a:off x="1187624" y="1572768"/>
            <a:ext cx="37318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1. ΠΛΗΡΟΦΟΡΙΕΣ ΕΠΙΧΕΙΡΗΜΑΤΙΑ</a:t>
            </a:r>
            <a:endParaRPr sz="2000"/>
          </a:p>
        </p:txBody>
      </p:sp>
      <p:sp>
        <p:nvSpPr>
          <p:cNvPr id="153" name="Google Shape;153;p6"/>
          <p:cNvSpPr txBox="1"/>
          <p:nvPr>
            <p:ph idx="2" type="body"/>
          </p:nvPr>
        </p:nvSpPr>
        <p:spPr>
          <a:xfrm>
            <a:off x="1187624" y="2259366"/>
            <a:ext cx="3731848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1.1. Γενικές πληροφορίες</a:t>
            </a:r>
            <a:endParaRPr sz="20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1.2. Στοιχεία ιδρυτή της ΛΤΔ ή του ιδιοκτήτη της επιχείρησης</a:t>
            </a:r>
            <a:endParaRPr sz="2000"/>
          </a:p>
        </p:txBody>
      </p:sp>
      <p:sp>
        <p:nvSpPr>
          <p:cNvPr id="154" name="Google Shape;154;p6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5" name="Google Shape;155;p6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9788" l="13501" r="32983" t="10118"/>
          <a:stretch/>
        </p:blipFill>
        <p:spPr>
          <a:xfrm>
            <a:off x="5093208" y="1572768"/>
            <a:ext cx="2880320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type="title"/>
          </p:nvPr>
        </p:nvSpPr>
        <p:spPr>
          <a:xfrm>
            <a:off x="457200" y="152718"/>
            <a:ext cx="641905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40"/>
              <a:buFont typeface="Arial Black"/>
              <a:buNone/>
            </a:pPr>
            <a:r>
              <a:rPr lang="el-GR" sz="3240"/>
              <a:t>ΜΟΡΦΗ ΕΠΙΧΕΙΡΗΜΑΤΙΚΟΥ ΣΧΕΔΙΟΥ</a:t>
            </a:r>
            <a:endParaRPr sz="3240"/>
          </a:p>
        </p:txBody>
      </p:sp>
      <p:sp>
        <p:nvSpPr>
          <p:cNvPr id="161" name="Google Shape;161;p7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2. ΑΦΕΤΗΡΙΑ</a:t>
            </a:r>
            <a:endParaRPr sz="2000"/>
          </a:p>
        </p:txBody>
      </p:sp>
      <p:sp>
        <p:nvSpPr>
          <p:cNvPr id="162" name="Google Shape;162;p7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2.1. Η παρουσίαση μιας επιχειρηματικής ιδέας</a:t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2.2. Το όραμα και το έργο μιας επιχείρησης</a:t>
            </a:r>
            <a:endParaRPr/>
          </a:p>
        </p:txBody>
      </p:sp>
      <p:sp>
        <p:nvSpPr>
          <p:cNvPr id="163" name="Google Shape;163;p7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4" name="Google Shape;164;p7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5794" y="1572768"/>
            <a:ext cx="2948952" cy="3240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>
            <p:ph type="title"/>
          </p:nvPr>
        </p:nvSpPr>
        <p:spPr>
          <a:xfrm>
            <a:off x="457200" y="152718"/>
            <a:ext cx="649106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40"/>
              <a:buFont typeface="Arial Black"/>
              <a:buNone/>
            </a:pPr>
            <a:r>
              <a:rPr lang="el-GR" sz="3240"/>
              <a:t>ΜΟΡΦΗ ΕΠΙΧΕΙΡΗΜΑΤΙΚΟΥ ΣΧΕΔΙΟΥ</a:t>
            </a:r>
            <a:endParaRPr sz="3240"/>
          </a:p>
        </p:txBody>
      </p:sp>
      <p:sp>
        <p:nvSpPr>
          <p:cNvPr id="170" name="Google Shape;170;p8"/>
          <p:cNvSpPr txBox="1"/>
          <p:nvPr>
            <p:ph idx="1" type="body"/>
          </p:nvPr>
        </p:nvSpPr>
        <p:spPr>
          <a:xfrm>
            <a:off x="899592" y="1572768"/>
            <a:ext cx="401988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3. ΑΝΤΙΚΕΙΜΕΝΟ ΤΗΣ ΕΠΙΧΕΙΡΗΣΗΣ</a:t>
            </a:r>
            <a:endParaRPr sz="2000"/>
          </a:p>
        </p:txBody>
      </p:sp>
      <p:sp>
        <p:nvSpPr>
          <p:cNvPr id="171" name="Google Shape;171;p8"/>
          <p:cNvSpPr txBox="1"/>
          <p:nvPr>
            <p:ph idx="2" type="body"/>
          </p:nvPr>
        </p:nvSpPr>
        <p:spPr>
          <a:xfrm>
            <a:off x="827584" y="2259366"/>
            <a:ext cx="3888432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3.1. Περιγραφή της υφιστάμενης επιχείρησης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3.2. Περιγραφή των επιχειρηματικών δραστηριοτήτων στο έργο- υφιστάμενο πρόγραμμα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3.3 Περιουσιακά στοιχεία και επιχειρηματική αποδοτικότητα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3.4. Θέση στην αγορά προμηθειών</a:t>
            </a:r>
            <a:endParaRPr sz="2000"/>
          </a:p>
        </p:txBody>
      </p:sp>
      <p:sp>
        <p:nvSpPr>
          <p:cNvPr id="172" name="Google Shape;172;p8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3" name="Google Shape;173;p8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4430" y="1572768"/>
            <a:ext cx="3604065" cy="15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/>
          <p:nvPr>
            <p:ph type="title"/>
          </p:nvPr>
        </p:nvSpPr>
        <p:spPr>
          <a:xfrm>
            <a:off x="457200" y="152718"/>
            <a:ext cx="649106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40"/>
              <a:buFont typeface="Arial Black"/>
              <a:buNone/>
            </a:pPr>
            <a:r>
              <a:rPr lang="el-GR" sz="3240"/>
              <a:t>ΜΟΡΦΗ ΕΠΙΧΕΙΡΗΜΑΤΙΚΟΥ ΣΧΕΔΙΟΥ</a:t>
            </a:r>
            <a:endParaRPr sz="3240"/>
          </a:p>
        </p:txBody>
      </p:sp>
      <p:sp>
        <p:nvSpPr>
          <p:cNvPr id="179" name="Google Shape;179;p9"/>
          <p:cNvSpPr txBox="1"/>
          <p:nvPr>
            <p:ph idx="1" type="body"/>
          </p:nvPr>
        </p:nvSpPr>
        <p:spPr>
          <a:xfrm>
            <a:off x="1979712" y="1572768"/>
            <a:ext cx="266429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4. ΤΟΠΟΘΕΣΙΑ</a:t>
            </a:r>
            <a:endParaRPr sz="2000"/>
          </a:p>
        </p:txBody>
      </p:sp>
      <p:sp>
        <p:nvSpPr>
          <p:cNvPr id="180" name="Google Shape;180;p9"/>
          <p:cNvSpPr txBox="1"/>
          <p:nvPr>
            <p:ph idx="2" type="body"/>
          </p:nvPr>
        </p:nvSpPr>
        <p:spPr>
          <a:xfrm>
            <a:off x="1907704" y="2259366"/>
            <a:ext cx="2736304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4.1. Περιγραφή της υφιστάμενης τοποθεσίας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4.2. Περιγραφή της τοποθεσίας του έργου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/>
              <a:t>4.3. Περιγραφή του τρόπου προστασίας του περιβάλλοντος και οι επιπτώσεις</a:t>
            </a:r>
            <a:endParaRPr sz="2000"/>
          </a:p>
        </p:txBody>
      </p:sp>
      <p:sp>
        <p:nvSpPr>
          <p:cNvPr id="181" name="Google Shape;181;p9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2" name="Google Shape;182;p9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2573" y="1583200"/>
            <a:ext cx="3536106" cy="2421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Základné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2019-02-10T21:49:04Z</dcterms:created>
  <dc:creator>Zuzana Palková</dc:creator>
</cp:coreProperties>
</file>