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6"/>
  </p:notesMasterIdLst>
  <p:handoutMasterIdLst>
    <p:handoutMasterId r:id="rId17"/>
  </p:handoutMasterIdLst>
  <p:sldIdLst>
    <p:sldId id="256" r:id="rId2"/>
    <p:sldId id="268" r:id="rId3"/>
    <p:sldId id="297" r:id="rId4"/>
    <p:sldId id="269" r:id="rId5"/>
    <p:sldId id="271" r:id="rId6"/>
    <p:sldId id="298" r:id="rId7"/>
    <p:sldId id="300" r:id="rId8"/>
    <p:sldId id="301" r:id="rId9"/>
    <p:sldId id="299" r:id="rId10"/>
    <p:sldId id="302" r:id="rId11"/>
    <p:sldId id="303" r:id="rId12"/>
    <p:sldId id="304" r:id="rId13"/>
    <p:sldId id="307" r:id="rId14"/>
    <p:sldId id="305" r:id="rId15"/>
  </p:sldIdLst>
  <p:sldSz cx="9144000" cy="6858000" type="screen4x3"/>
  <p:notesSz cx="7315200" cy="96012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E7B"/>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redný štýl 2 - zvýrazneni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Svetlý štýl 1 - zvýrazneni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78" autoAdjust="0"/>
    <p:restoredTop sz="93537" autoAdjust="0"/>
  </p:normalViewPr>
  <p:slideViewPr>
    <p:cSldViewPr>
      <p:cViewPr>
        <p:scale>
          <a:sx n="70" d="100"/>
          <a:sy n="70" d="100"/>
        </p:scale>
        <p:origin x="1266"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318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34AE8D-43F7-41A6-AB6C-8FEDCE8AD690}"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hr-HR"/>
        </a:p>
      </dgm:t>
    </dgm:pt>
    <dgm:pt modelId="{AD449D04-44C8-47D8-917B-DA3FD3842A01}">
      <dgm:prSet phldrT="[Tekst]"/>
      <dgm:spPr/>
      <dgm:t>
        <a:bodyPr/>
        <a:lstStyle/>
        <a:p>
          <a:r>
            <a:rPr lang="hr-HR" dirty="0" smtClean="0"/>
            <a:t>Start-</a:t>
          </a:r>
          <a:r>
            <a:rPr lang="hr-HR" dirty="0" err="1" smtClean="0"/>
            <a:t>up</a:t>
          </a:r>
          <a:r>
            <a:rPr lang="hr-HR" dirty="0" smtClean="0"/>
            <a:t> plan</a:t>
          </a:r>
          <a:endParaRPr lang="hr-HR" dirty="0"/>
        </a:p>
      </dgm:t>
    </dgm:pt>
    <dgm:pt modelId="{9895EE4A-41DB-4A68-8F06-935DBFC266C0}" type="parTrans" cxnId="{DE5BA50A-DCE1-40C5-AE38-413BBCD4DF76}">
      <dgm:prSet/>
      <dgm:spPr/>
      <dgm:t>
        <a:bodyPr/>
        <a:lstStyle/>
        <a:p>
          <a:endParaRPr lang="hr-HR"/>
        </a:p>
      </dgm:t>
    </dgm:pt>
    <dgm:pt modelId="{BD93F54A-C946-4777-A731-9BCAB9DF13B3}" type="sibTrans" cxnId="{DE5BA50A-DCE1-40C5-AE38-413BBCD4DF76}">
      <dgm:prSet/>
      <dgm:spPr/>
      <dgm:t>
        <a:bodyPr/>
        <a:lstStyle/>
        <a:p>
          <a:endParaRPr lang="hr-HR"/>
        </a:p>
      </dgm:t>
    </dgm:pt>
    <dgm:pt modelId="{804DC129-E687-4487-B8F9-35CBCEB58AC3}">
      <dgm:prSet phldrT="[Tekst]"/>
      <dgm:spPr/>
      <dgm:t>
        <a:bodyPr/>
        <a:lstStyle/>
        <a:p>
          <a:r>
            <a:rPr lang="hr-HR" dirty="0" err="1" smtClean="0"/>
            <a:t>Internal</a:t>
          </a:r>
          <a:r>
            <a:rPr lang="hr-HR" dirty="0" smtClean="0"/>
            <a:t> plan</a:t>
          </a:r>
          <a:endParaRPr lang="hr-HR" dirty="0"/>
        </a:p>
      </dgm:t>
    </dgm:pt>
    <dgm:pt modelId="{AEF5A20C-BB5E-4C82-8E49-F59E5BE3D10E}" type="parTrans" cxnId="{F6E06A23-F914-4398-828D-5A12980E0673}">
      <dgm:prSet/>
      <dgm:spPr/>
      <dgm:t>
        <a:bodyPr/>
        <a:lstStyle/>
        <a:p>
          <a:endParaRPr lang="hr-HR"/>
        </a:p>
      </dgm:t>
    </dgm:pt>
    <dgm:pt modelId="{489694C0-F846-41E6-B5DE-B2ACBF71C3CD}" type="sibTrans" cxnId="{F6E06A23-F914-4398-828D-5A12980E0673}">
      <dgm:prSet/>
      <dgm:spPr/>
      <dgm:t>
        <a:bodyPr/>
        <a:lstStyle/>
        <a:p>
          <a:endParaRPr lang="hr-HR"/>
        </a:p>
      </dgm:t>
    </dgm:pt>
    <dgm:pt modelId="{CEF7A59D-FCA7-491E-B67E-22CB42472DDB}">
      <dgm:prSet phldrT="[Tekst]"/>
      <dgm:spPr/>
      <dgm:t>
        <a:bodyPr/>
        <a:lstStyle/>
        <a:p>
          <a:r>
            <a:rPr lang="hr-HR" dirty="0" err="1" smtClean="0"/>
            <a:t>Strategic</a:t>
          </a:r>
          <a:r>
            <a:rPr lang="hr-HR" dirty="0" smtClean="0"/>
            <a:t> plan</a:t>
          </a:r>
          <a:endParaRPr lang="hr-HR" dirty="0"/>
        </a:p>
      </dgm:t>
    </dgm:pt>
    <dgm:pt modelId="{539535DB-872B-4980-BE11-04EEFF0F644E}" type="parTrans" cxnId="{9B6D072D-E7C3-4F7D-A8D5-AED006207234}">
      <dgm:prSet/>
      <dgm:spPr/>
      <dgm:t>
        <a:bodyPr/>
        <a:lstStyle/>
        <a:p>
          <a:endParaRPr lang="hr-HR"/>
        </a:p>
      </dgm:t>
    </dgm:pt>
    <dgm:pt modelId="{648E2B19-E876-4A7B-90D8-7383374AEB6A}" type="sibTrans" cxnId="{9B6D072D-E7C3-4F7D-A8D5-AED006207234}">
      <dgm:prSet/>
      <dgm:spPr/>
      <dgm:t>
        <a:bodyPr/>
        <a:lstStyle/>
        <a:p>
          <a:endParaRPr lang="hr-HR"/>
        </a:p>
      </dgm:t>
    </dgm:pt>
    <dgm:pt modelId="{3F58E8F4-301A-4AA9-8D2E-957E0BE52C91}">
      <dgm:prSet phldrT="[Tekst]"/>
      <dgm:spPr/>
      <dgm:t>
        <a:bodyPr/>
        <a:lstStyle/>
        <a:p>
          <a:r>
            <a:rPr lang="hr-HR" dirty="0" err="1" smtClean="0"/>
            <a:t>Operational</a:t>
          </a:r>
          <a:r>
            <a:rPr lang="hr-HR" dirty="0" smtClean="0"/>
            <a:t> plan</a:t>
          </a:r>
          <a:endParaRPr lang="hr-HR" dirty="0"/>
        </a:p>
      </dgm:t>
    </dgm:pt>
    <dgm:pt modelId="{AB6EC863-13C3-4D1B-9144-BCC3E6A0E79A}" type="parTrans" cxnId="{B2BEC10D-7D15-4CEC-A45C-829425EAE3A8}">
      <dgm:prSet/>
      <dgm:spPr/>
      <dgm:t>
        <a:bodyPr/>
        <a:lstStyle/>
        <a:p>
          <a:endParaRPr lang="hr-HR"/>
        </a:p>
      </dgm:t>
    </dgm:pt>
    <dgm:pt modelId="{458B8EAF-DB03-483F-8123-6C445659D8E6}" type="sibTrans" cxnId="{B2BEC10D-7D15-4CEC-A45C-829425EAE3A8}">
      <dgm:prSet/>
      <dgm:spPr/>
      <dgm:t>
        <a:bodyPr/>
        <a:lstStyle/>
        <a:p>
          <a:endParaRPr lang="hr-HR"/>
        </a:p>
      </dgm:t>
    </dgm:pt>
    <dgm:pt modelId="{59BC19ED-0B7E-4AC3-9567-98861EF88540}">
      <dgm:prSet phldrT="[Tekst]"/>
      <dgm:spPr/>
      <dgm:t>
        <a:bodyPr/>
        <a:lstStyle/>
        <a:p>
          <a:r>
            <a:rPr lang="hr-HR" dirty="0" err="1" smtClean="0"/>
            <a:t>Growth</a:t>
          </a:r>
          <a:r>
            <a:rPr lang="hr-HR" dirty="0" smtClean="0"/>
            <a:t> plan</a:t>
          </a:r>
          <a:endParaRPr lang="hr-HR" dirty="0"/>
        </a:p>
      </dgm:t>
    </dgm:pt>
    <dgm:pt modelId="{69CBF4D3-985B-4852-BA17-9C0356A9E619}" type="parTrans" cxnId="{8D6E0883-05DD-41D2-BC61-1D3A12FD8467}">
      <dgm:prSet/>
      <dgm:spPr/>
      <dgm:t>
        <a:bodyPr/>
        <a:lstStyle/>
        <a:p>
          <a:endParaRPr lang="hr-HR"/>
        </a:p>
      </dgm:t>
    </dgm:pt>
    <dgm:pt modelId="{3D2EB8FF-15E3-485D-B054-10382FD15C40}" type="sibTrans" cxnId="{8D6E0883-05DD-41D2-BC61-1D3A12FD8467}">
      <dgm:prSet/>
      <dgm:spPr/>
      <dgm:t>
        <a:bodyPr/>
        <a:lstStyle/>
        <a:p>
          <a:endParaRPr lang="hr-HR"/>
        </a:p>
      </dgm:t>
    </dgm:pt>
    <dgm:pt modelId="{AAFCF275-BE96-45AA-8231-ECFD486FD65C}">
      <dgm:prSet phldrT="[Tekst]"/>
      <dgm:spPr/>
      <dgm:t>
        <a:bodyPr/>
        <a:lstStyle/>
        <a:p>
          <a:r>
            <a:rPr lang="hr-HR" dirty="0" err="1" smtClean="0"/>
            <a:t>Feasibility</a:t>
          </a:r>
          <a:r>
            <a:rPr lang="hr-HR" dirty="0" smtClean="0"/>
            <a:t> plan</a:t>
          </a:r>
          <a:endParaRPr lang="hr-HR" dirty="0"/>
        </a:p>
      </dgm:t>
    </dgm:pt>
    <dgm:pt modelId="{3473104B-C391-4D39-B3D3-59792E8D8120}" type="parTrans" cxnId="{21163DFE-5437-4DD5-8433-E4BD040A1D44}">
      <dgm:prSet/>
      <dgm:spPr/>
      <dgm:t>
        <a:bodyPr/>
        <a:lstStyle/>
        <a:p>
          <a:endParaRPr lang="hr-HR"/>
        </a:p>
      </dgm:t>
    </dgm:pt>
    <dgm:pt modelId="{2A7C72EE-9EFB-46EC-B01D-CE796EC32033}" type="sibTrans" cxnId="{21163DFE-5437-4DD5-8433-E4BD040A1D44}">
      <dgm:prSet/>
      <dgm:spPr/>
      <dgm:t>
        <a:bodyPr/>
        <a:lstStyle/>
        <a:p>
          <a:endParaRPr lang="hr-HR"/>
        </a:p>
      </dgm:t>
    </dgm:pt>
    <dgm:pt modelId="{CF3F497F-AFBC-427E-A147-74D565D64187}" type="pres">
      <dgm:prSet presAssocID="{8D34AE8D-43F7-41A6-AB6C-8FEDCE8AD690}" presName="linear" presStyleCnt="0">
        <dgm:presLayoutVars>
          <dgm:dir/>
          <dgm:animLvl val="lvl"/>
          <dgm:resizeHandles val="exact"/>
        </dgm:presLayoutVars>
      </dgm:prSet>
      <dgm:spPr/>
    </dgm:pt>
    <dgm:pt modelId="{3D2F688C-5FA2-4F64-96BB-80600BB88BAB}" type="pres">
      <dgm:prSet presAssocID="{AD449D04-44C8-47D8-917B-DA3FD3842A01}" presName="parentLin" presStyleCnt="0"/>
      <dgm:spPr/>
    </dgm:pt>
    <dgm:pt modelId="{1282A16A-2F59-4F12-8A66-1B11641E8CBF}" type="pres">
      <dgm:prSet presAssocID="{AD449D04-44C8-47D8-917B-DA3FD3842A01}" presName="parentLeftMargin" presStyleLbl="node1" presStyleIdx="0" presStyleCnt="6"/>
      <dgm:spPr/>
    </dgm:pt>
    <dgm:pt modelId="{3BF94355-5061-4A79-B89D-EDBDACE34EC7}" type="pres">
      <dgm:prSet presAssocID="{AD449D04-44C8-47D8-917B-DA3FD3842A01}" presName="parentText" presStyleLbl="node1" presStyleIdx="0" presStyleCnt="6">
        <dgm:presLayoutVars>
          <dgm:chMax val="0"/>
          <dgm:bulletEnabled val="1"/>
        </dgm:presLayoutVars>
      </dgm:prSet>
      <dgm:spPr/>
    </dgm:pt>
    <dgm:pt modelId="{B9CA609E-5E77-4CFC-A497-5E42DCEC5ED7}" type="pres">
      <dgm:prSet presAssocID="{AD449D04-44C8-47D8-917B-DA3FD3842A01}" presName="negativeSpace" presStyleCnt="0"/>
      <dgm:spPr/>
    </dgm:pt>
    <dgm:pt modelId="{DB5AED25-E3FE-40AE-8486-509CE5AF6DF1}" type="pres">
      <dgm:prSet presAssocID="{AD449D04-44C8-47D8-917B-DA3FD3842A01}" presName="childText" presStyleLbl="conFgAcc1" presStyleIdx="0" presStyleCnt="6">
        <dgm:presLayoutVars>
          <dgm:bulletEnabled val="1"/>
        </dgm:presLayoutVars>
      </dgm:prSet>
      <dgm:spPr/>
    </dgm:pt>
    <dgm:pt modelId="{76FADF1F-C796-4FF5-B130-7D231BC482E0}" type="pres">
      <dgm:prSet presAssocID="{BD93F54A-C946-4777-A731-9BCAB9DF13B3}" presName="spaceBetweenRectangles" presStyleCnt="0"/>
      <dgm:spPr/>
    </dgm:pt>
    <dgm:pt modelId="{8AC86527-3E50-4032-B9E1-43815061B24F}" type="pres">
      <dgm:prSet presAssocID="{804DC129-E687-4487-B8F9-35CBCEB58AC3}" presName="parentLin" presStyleCnt="0"/>
      <dgm:spPr/>
    </dgm:pt>
    <dgm:pt modelId="{5FA419DB-C01F-49B1-876D-6E1B769FB563}" type="pres">
      <dgm:prSet presAssocID="{804DC129-E687-4487-B8F9-35CBCEB58AC3}" presName="parentLeftMargin" presStyleLbl="node1" presStyleIdx="0" presStyleCnt="6"/>
      <dgm:spPr/>
    </dgm:pt>
    <dgm:pt modelId="{BD7B216B-1439-490D-B99F-BF5B93535641}" type="pres">
      <dgm:prSet presAssocID="{804DC129-E687-4487-B8F9-35CBCEB58AC3}" presName="parentText" presStyleLbl="node1" presStyleIdx="1" presStyleCnt="6">
        <dgm:presLayoutVars>
          <dgm:chMax val="0"/>
          <dgm:bulletEnabled val="1"/>
        </dgm:presLayoutVars>
      </dgm:prSet>
      <dgm:spPr/>
    </dgm:pt>
    <dgm:pt modelId="{5BFAE172-E02C-4896-A7DD-607968FFFA55}" type="pres">
      <dgm:prSet presAssocID="{804DC129-E687-4487-B8F9-35CBCEB58AC3}" presName="negativeSpace" presStyleCnt="0"/>
      <dgm:spPr/>
    </dgm:pt>
    <dgm:pt modelId="{0224BA42-8C8B-4E77-9113-CA249A50BDDA}" type="pres">
      <dgm:prSet presAssocID="{804DC129-E687-4487-B8F9-35CBCEB58AC3}" presName="childText" presStyleLbl="conFgAcc1" presStyleIdx="1" presStyleCnt="6">
        <dgm:presLayoutVars>
          <dgm:bulletEnabled val="1"/>
        </dgm:presLayoutVars>
      </dgm:prSet>
      <dgm:spPr/>
    </dgm:pt>
    <dgm:pt modelId="{5A4BDD01-753C-4A5E-88D9-4097E792E58D}" type="pres">
      <dgm:prSet presAssocID="{489694C0-F846-41E6-B5DE-B2ACBF71C3CD}" presName="spaceBetweenRectangles" presStyleCnt="0"/>
      <dgm:spPr/>
    </dgm:pt>
    <dgm:pt modelId="{FF58B622-DB5E-4A9F-A505-F93DEAF5F861}" type="pres">
      <dgm:prSet presAssocID="{CEF7A59D-FCA7-491E-B67E-22CB42472DDB}" presName="parentLin" presStyleCnt="0"/>
      <dgm:spPr/>
    </dgm:pt>
    <dgm:pt modelId="{05E5DB3A-9726-4978-A876-73BF4FBA24A8}" type="pres">
      <dgm:prSet presAssocID="{CEF7A59D-FCA7-491E-B67E-22CB42472DDB}" presName="parentLeftMargin" presStyleLbl="node1" presStyleIdx="1" presStyleCnt="6"/>
      <dgm:spPr/>
    </dgm:pt>
    <dgm:pt modelId="{CED38E8E-ED16-4F3F-A863-5E59977574A5}" type="pres">
      <dgm:prSet presAssocID="{CEF7A59D-FCA7-491E-B67E-22CB42472DDB}" presName="parentText" presStyleLbl="node1" presStyleIdx="2" presStyleCnt="6">
        <dgm:presLayoutVars>
          <dgm:chMax val="0"/>
          <dgm:bulletEnabled val="1"/>
        </dgm:presLayoutVars>
      </dgm:prSet>
      <dgm:spPr/>
    </dgm:pt>
    <dgm:pt modelId="{6B2FEFC6-C307-4A8D-BB17-B32580E625DB}" type="pres">
      <dgm:prSet presAssocID="{CEF7A59D-FCA7-491E-B67E-22CB42472DDB}" presName="negativeSpace" presStyleCnt="0"/>
      <dgm:spPr/>
    </dgm:pt>
    <dgm:pt modelId="{CC049A65-8E0C-4D7E-BEBD-10D48748BFD0}" type="pres">
      <dgm:prSet presAssocID="{CEF7A59D-FCA7-491E-B67E-22CB42472DDB}" presName="childText" presStyleLbl="conFgAcc1" presStyleIdx="2" presStyleCnt="6">
        <dgm:presLayoutVars>
          <dgm:bulletEnabled val="1"/>
        </dgm:presLayoutVars>
      </dgm:prSet>
      <dgm:spPr/>
    </dgm:pt>
    <dgm:pt modelId="{074A1902-B291-498F-ADA4-9DAAA1AC2E64}" type="pres">
      <dgm:prSet presAssocID="{648E2B19-E876-4A7B-90D8-7383374AEB6A}" presName="spaceBetweenRectangles" presStyleCnt="0"/>
      <dgm:spPr/>
    </dgm:pt>
    <dgm:pt modelId="{ADA5DF6D-D7BC-4138-8917-474F427B62AB}" type="pres">
      <dgm:prSet presAssocID="{3F58E8F4-301A-4AA9-8D2E-957E0BE52C91}" presName="parentLin" presStyleCnt="0"/>
      <dgm:spPr/>
    </dgm:pt>
    <dgm:pt modelId="{ED569B3E-A4C7-4812-AD19-B2CE831D0170}" type="pres">
      <dgm:prSet presAssocID="{3F58E8F4-301A-4AA9-8D2E-957E0BE52C91}" presName="parentLeftMargin" presStyleLbl="node1" presStyleIdx="2" presStyleCnt="6"/>
      <dgm:spPr/>
    </dgm:pt>
    <dgm:pt modelId="{FA36D744-D9F8-47D6-A5BA-EB725ADF2EC6}" type="pres">
      <dgm:prSet presAssocID="{3F58E8F4-301A-4AA9-8D2E-957E0BE52C91}" presName="parentText" presStyleLbl="node1" presStyleIdx="3" presStyleCnt="6">
        <dgm:presLayoutVars>
          <dgm:chMax val="0"/>
          <dgm:bulletEnabled val="1"/>
        </dgm:presLayoutVars>
      </dgm:prSet>
      <dgm:spPr/>
    </dgm:pt>
    <dgm:pt modelId="{8D34156A-DBE4-4F70-B4A0-82E9E350AF0E}" type="pres">
      <dgm:prSet presAssocID="{3F58E8F4-301A-4AA9-8D2E-957E0BE52C91}" presName="negativeSpace" presStyleCnt="0"/>
      <dgm:spPr/>
    </dgm:pt>
    <dgm:pt modelId="{48213327-8852-4BDD-8F63-B91EF8A25989}" type="pres">
      <dgm:prSet presAssocID="{3F58E8F4-301A-4AA9-8D2E-957E0BE52C91}" presName="childText" presStyleLbl="conFgAcc1" presStyleIdx="3" presStyleCnt="6">
        <dgm:presLayoutVars>
          <dgm:bulletEnabled val="1"/>
        </dgm:presLayoutVars>
      </dgm:prSet>
      <dgm:spPr/>
    </dgm:pt>
    <dgm:pt modelId="{30451A74-BAFF-47B0-8748-62A381ADBD06}" type="pres">
      <dgm:prSet presAssocID="{458B8EAF-DB03-483F-8123-6C445659D8E6}" presName="spaceBetweenRectangles" presStyleCnt="0"/>
      <dgm:spPr/>
    </dgm:pt>
    <dgm:pt modelId="{167324F7-43F3-4F6D-84B2-A3F1D4D71D0B}" type="pres">
      <dgm:prSet presAssocID="{59BC19ED-0B7E-4AC3-9567-98861EF88540}" presName="parentLin" presStyleCnt="0"/>
      <dgm:spPr/>
    </dgm:pt>
    <dgm:pt modelId="{344A812C-FBE6-4697-8169-D0A1DBB3CE9F}" type="pres">
      <dgm:prSet presAssocID="{59BC19ED-0B7E-4AC3-9567-98861EF88540}" presName="parentLeftMargin" presStyleLbl="node1" presStyleIdx="3" presStyleCnt="6"/>
      <dgm:spPr/>
    </dgm:pt>
    <dgm:pt modelId="{D7E42A1C-19A5-40C2-B411-4420E84C6CF1}" type="pres">
      <dgm:prSet presAssocID="{59BC19ED-0B7E-4AC3-9567-98861EF88540}" presName="parentText" presStyleLbl="node1" presStyleIdx="4" presStyleCnt="6">
        <dgm:presLayoutVars>
          <dgm:chMax val="0"/>
          <dgm:bulletEnabled val="1"/>
        </dgm:presLayoutVars>
      </dgm:prSet>
      <dgm:spPr/>
    </dgm:pt>
    <dgm:pt modelId="{D9C2DA16-0E91-4C7D-B263-2D6DEE46AADF}" type="pres">
      <dgm:prSet presAssocID="{59BC19ED-0B7E-4AC3-9567-98861EF88540}" presName="negativeSpace" presStyleCnt="0"/>
      <dgm:spPr/>
    </dgm:pt>
    <dgm:pt modelId="{F5571388-23FC-4B38-9D35-34AEDC955C72}" type="pres">
      <dgm:prSet presAssocID="{59BC19ED-0B7E-4AC3-9567-98861EF88540}" presName="childText" presStyleLbl="conFgAcc1" presStyleIdx="4" presStyleCnt="6">
        <dgm:presLayoutVars>
          <dgm:bulletEnabled val="1"/>
        </dgm:presLayoutVars>
      </dgm:prSet>
      <dgm:spPr/>
    </dgm:pt>
    <dgm:pt modelId="{3D9DDDDC-2667-4586-94B8-0914DFA5E92D}" type="pres">
      <dgm:prSet presAssocID="{3D2EB8FF-15E3-485D-B054-10382FD15C40}" presName="spaceBetweenRectangles" presStyleCnt="0"/>
      <dgm:spPr/>
    </dgm:pt>
    <dgm:pt modelId="{E90D0CDD-F334-415A-AAD7-F65B462D913E}" type="pres">
      <dgm:prSet presAssocID="{AAFCF275-BE96-45AA-8231-ECFD486FD65C}" presName="parentLin" presStyleCnt="0"/>
      <dgm:spPr/>
    </dgm:pt>
    <dgm:pt modelId="{7C04DBA3-2CB6-467B-B32F-DA0B893AC6BA}" type="pres">
      <dgm:prSet presAssocID="{AAFCF275-BE96-45AA-8231-ECFD486FD65C}" presName="parentLeftMargin" presStyleLbl="node1" presStyleIdx="4" presStyleCnt="6"/>
      <dgm:spPr/>
    </dgm:pt>
    <dgm:pt modelId="{DEBFD395-3342-46D9-8AB2-B3BC4E1CAE1E}" type="pres">
      <dgm:prSet presAssocID="{AAFCF275-BE96-45AA-8231-ECFD486FD65C}" presName="parentText" presStyleLbl="node1" presStyleIdx="5" presStyleCnt="6">
        <dgm:presLayoutVars>
          <dgm:chMax val="0"/>
          <dgm:bulletEnabled val="1"/>
        </dgm:presLayoutVars>
      </dgm:prSet>
      <dgm:spPr/>
      <dgm:t>
        <a:bodyPr/>
        <a:lstStyle/>
        <a:p>
          <a:endParaRPr lang="hr-HR"/>
        </a:p>
      </dgm:t>
    </dgm:pt>
    <dgm:pt modelId="{1252DF50-8E31-42AF-8E66-773CC6748472}" type="pres">
      <dgm:prSet presAssocID="{AAFCF275-BE96-45AA-8231-ECFD486FD65C}" presName="negativeSpace" presStyleCnt="0"/>
      <dgm:spPr/>
    </dgm:pt>
    <dgm:pt modelId="{C419F9DF-CDC5-44CD-9EAD-225C2FB8CC8D}" type="pres">
      <dgm:prSet presAssocID="{AAFCF275-BE96-45AA-8231-ECFD486FD65C}" presName="childText" presStyleLbl="conFgAcc1" presStyleIdx="5" presStyleCnt="6">
        <dgm:presLayoutVars>
          <dgm:bulletEnabled val="1"/>
        </dgm:presLayoutVars>
      </dgm:prSet>
      <dgm:spPr/>
    </dgm:pt>
  </dgm:ptLst>
  <dgm:cxnLst>
    <dgm:cxn modelId="{B0898C33-E1FA-4A7F-B98A-E7C4FD0EC948}" type="presOf" srcId="{804DC129-E687-4487-B8F9-35CBCEB58AC3}" destId="{BD7B216B-1439-490D-B99F-BF5B93535641}" srcOrd="1" destOrd="0" presId="urn:microsoft.com/office/officeart/2005/8/layout/list1"/>
    <dgm:cxn modelId="{9B6D072D-E7C3-4F7D-A8D5-AED006207234}" srcId="{8D34AE8D-43F7-41A6-AB6C-8FEDCE8AD690}" destId="{CEF7A59D-FCA7-491E-B67E-22CB42472DDB}" srcOrd="2" destOrd="0" parTransId="{539535DB-872B-4980-BE11-04EEFF0F644E}" sibTransId="{648E2B19-E876-4A7B-90D8-7383374AEB6A}"/>
    <dgm:cxn modelId="{F6E06A23-F914-4398-828D-5A12980E0673}" srcId="{8D34AE8D-43F7-41A6-AB6C-8FEDCE8AD690}" destId="{804DC129-E687-4487-B8F9-35CBCEB58AC3}" srcOrd="1" destOrd="0" parTransId="{AEF5A20C-BB5E-4C82-8E49-F59E5BE3D10E}" sibTransId="{489694C0-F846-41E6-B5DE-B2ACBF71C3CD}"/>
    <dgm:cxn modelId="{EBBF3AD6-2343-4C9A-8E73-139CC2131761}" type="presOf" srcId="{AAFCF275-BE96-45AA-8231-ECFD486FD65C}" destId="{7C04DBA3-2CB6-467B-B32F-DA0B893AC6BA}" srcOrd="0" destOrd="0" presId="urn:microsoft.com/office/officeart/2005/8/layout/list1"/>
    <dgm:cxn modelId="{65925431-DAE9-4D21-B29E-44BE88CEEDB2}" type="presOf" srcId="{3F58E8F4-301A-4AA9-8D2E-957E0BE52C91}" destId="{ED569B3E-A4C7-4812-AD19-B2CE831D0170}" srcOrd="0" destOrd="0" presId="urn:microsoft.com/office/officeart/2005/8/layout/list1"/>
    <dgm:cxn modelId="{DE5BA50A-DCE1-40C5-AE38-413BBCD4DF76}" srcId="{8D34AE8D-43F7-41A6-AB6C-8FEDCE8AD690}" destId="{AD449D04-44C8-47D8-917B-DA3FD3842A01}" srcOrd="0" destOrd="0" parTransId="{9895EE4A-41DB-4A68-8F06-935DBFC266C0}" sibTransId="{BD93F54A-C946-4777-A731-9BCAB9DF13B3}"/>
    <dgm:cxn modelId="{944E2DCA-99F2-490E-8186-7C5CAB890E9D}" type="presOf" srcId="{AD449D04-44C8-47D8-917B-DA3FD3842A01}" destId="{3BF94355-5061-4A79-B89D-EDBDACE34EC7}" srcOrd="1" destOrd="0" presId="urn:microsoft.com/office/officeart/2005/8/layout/list1"/>
    <dgm:cxn modelId="{E9CFC396-29BB-4DC9-B909-18F7A30E2F8C}" type="presOf" srcId="{CEF7A59D-FCA7-491E-B67E-22CB42472DDB}" destId="{05E5DB3A-9726-4978-A876-73BF4FBA24A8}" srcOrd="0" destOrd="0" presId="urn:microsoft.com/office/officeart/2005/8/layout/list1"/>
    <dgm:cxn modelId="{BBBA866F-C358-4AEF-AC76-F9D738ACD48C}" type="presOf" srcId="{804DC129-E687-4487-B8F9-35CBCEB58AC3}" destId="{5FA419DB-C01F-49B1-876D-6E1B769FB563}" srcOrd="0" destOrd="0" presId="urn:microsoft.com/office/officeart/2005/8/layout/list1"/>
    <dgm:cxn modelId="{36199BA3-2AC2-400C-97CE-AF8B551F370C}" type="presOf" srcId="{8D34AE8D-43F7-41A6-AB6C-8FEDCE8AD690}" destId="{CF3F497F-AFBC-427E-A147-74D565D64187}" srcOrd="0" destOrd="0" presId="urn:microsoft.com/office/officeart/2005/8/layout/list1"/>
    <dgm:cxn modelId="{21163DFE-5437-4DD5-8433-E4BD040A1D44}" srcId="{8D34AE8D-43F7-41A6-AB6C-8FEDCE8AD690}" destId="{AAFCF275-BE96-45AA-8231-ECFD486FD65C}" srcOrd="5" destOrd="0" parTransId="{3473104B-C391-4D39-B3D3-59792E8D8120}" sibTransId="{2A7C72EE-9EFB-46EC-B01D-CE796EC32033}"/>
    <dgm:cxn modelId="{B2BEC10D-7D15-4CEC-A45C-829425EAE3A8}" srcId="{8D34AE8D-43F7-41A6-AB6C-8FEDCE8AD690}" destId="{3F58E8F4-301A-4AA9-8D2E-957E0BE52C91}" srcOrd="3" destOrd="0" parTransId="{AB6EC863-13C3-4D1B-9144-BCC3E6A0E79A}" sibTransId="{458B8EAF-DB03-483F-8123-6C445659D8E6}"/>
    <dgm:cxn modelId="{8D6E0883-05DD-41D2-BC61-1D3A12FD8467}" srcId="{8D34AE8D-43F7-41A6-AB6C-8FEDCE8AD690}" destId="{59BC19ED-0B7E-4AC3-9567-98861EF88540}" srcOrd="4" destOrd="0" parTransId="{69CBF4D3-985B-4852-BA17-9C0356A9E619}" sibTransId="{3D2EB8FF-15E3-485D-B054-10382FD15C40}"/>
    <dgm:cxn modelId="{DE2F34C9-E029-4751-B976-3F2663A36318}" type="presOf" srcId="{3F58E8F4-301A-4AA9-8D2E-957E0BE52C91}" destId="{FA36D744-D9F8-47D6-A5BA-EB725ADF2EC6}" srcOrd="1" destOrd="0" presId="urn:microsoft.com/office/officeart/2005/8/layout/list1"/>
    <dgm:cxn modelId="{D08C8018-6D69-4FC3-BC28-285B1CC7B05F}" type="presOf" srcId="{AD449D04-44C8-47D8-917B-DA3FD3842A01}" destId="{1282A16A-2F59-4F12-8A66-1B11641E8CBF}" srcOrd="0" destOrd="0" presId="urn:microsoft.com/office/officeart/2005/8/layout/list1"/>
    <dgm:cxn modelId="{2A73C43B-7EC0-4A74-9B7D-987060EE0BED}" type="presOf" srcId="{CEF7A59D-FCA7-491E-B67E-22CB42472DDB}" destId="{CED38E8E-ED16-4F3F-A863-5E59977574A5}" srcOrd="1" destOrd="0" presId="urn:microsoft.com/office/officeart/2005/8/layout/list1"/>
    <dgm:cxn modelId="{6445639C-A64A-4383-891F-3438985BC939}" type="presOf" srcId="{AAFCF275-BE96-45AA-8231-ECFD486FD65C}" destId="{DEBFD395-3342-46D9-8AB2-B3BC4E1CAE1E}" srcOrd="1" destOrd="0" presId="urn:microsoft.com/office/officeart/2005/8/layout/list1"/>
    <dgm:cxn modelId="{B03F9B71-FBD2-4975-BACA-E2440EAC41A8}" type="presOf" srcId="{59BC19ED-0B7E-4AC3-9567-98861EF88540}" destId="{344A812C-FBE6-4697-8169-D0A1DBB3CE9F}" srcOrd="0" destOrd="0" presId="urn:microsoft.com/office/officeart/2005/8/layout/list1"/>
    <dgm:cxn modelId="{4C6C343A-0BD1-4208-B86B-CAFDAE4484E6}" type="presOf" srcId="{59BC19ED-0B7E-4AC3-9567-98861EF88540}" destId="{D7E42A1C-19A5-40C2-B411-4420E84C6CF1}" srcOrd="1" destOrd="0" presId="urn:microsoft.com/office/officeart/2005/8/layout/list1"/>
    <dgm:cxn modelId="{933C4BD0-0E00-4D31-BB07-508F2DB0F7FE}" type="presParOf" srcId="{CF3F497F-AFBC-427E-A147-74D565D64187}" destId="{3D2F688C-5FA2-4F64-96BB-80600BB88BAB}" srcOrd="0" destOrd="0" presId="urn:microsoft.com/office/officeart/2005/8/layout/list1"/>
    <dgm:cxn modelId="{82D159AE-B5B5-47E6-B633-A9BB2B9EB62F}" type="presParOf" srcId="{3D2F688C-5FA2-4F64-96BB-80600BB88BAB}" destId="{1282A16A-2F59-4F12-8A66-1B11641E8CBF}" srcOrd="0" destOrd="0" presId="urn:microsoft.com/office/officeart/2005/8/layout/list1"/>
    <dgm:cxn modelId="{01B26E07-4048-44B3-B20A-D6787ADBE8CB}" type="presParOf" srcId="{3D2F688C-5FA2-4F64-96BB-80600BB88BAB}" destId="{3BF94355-5061-4A79-B89D-EDBDACE34EC7}" srcOrd="1" destOrd="0" presId="urn:microsoft.com/office/officeart/2005/8/layout/list1"/>
    <dgm:cxn modelId="{C4C402FD-67E8-4441-AB36-A9A4480BF283}" type="presParOf" srcId="{CF3F497F-AFBC-427E-A147-74D565D64187}" destId="{B9CA609E-5E77-4CFC-A497-5E42DCEC5ED7}" srcOrd="1" destOrd="0" presId="urn:microsoft.com/office/officeart/2005/8/layout/list1"/>
    <dgm:cxn modelId="{2310D3D3-1ED8-4C01-B4B6-C3963051C5E9}" type="presParOf" srcId="{CF3F497F-AFBC-427E-A147-74D565D64187}" destId="{DB5AED25-E3FE-40AE-8486-509CE5AF6DF1}" srcOrd="2" destOrd="0" presId="urn:microsoft.com/office/officeart/2005/8/layout/list1"/>
    <dgm:cxn modelId="{0F10BBFC-466E-42B7-B2FF-2EEDCDB69306}" type="presParOf" srcId="{CF3F497F-AFBC-427E-A147-74D565D64187}" destId="{76FADF1F-C796-4FF5-B130-7D231BC482E0}" srcOrd="3" destOrd="0" presId="urn:microsoft.com/office/officeart/2005/8/layout/list1"/>
    <dgm:cxn modelId="{0069B41E-4780-4FC4-B6F3-88FDDFBFFB44}" type="presParOf" srcId="{CF3F497F-AFBC-427E-A147-74D565D64187}" destId="{8AC86527-3E50-4032-B9E1-43815061B24F}" srcOrd="4" destOrd="0" presId="urn:microsoft.com/office/officeart/2005/8/layout/list1"/>
    <dgm:cxn modelId="{E9E68A25-73B9-43D4-9F05-4853ED631EB1}" type="presParOf" srcId="{8AC86527-3E50-4032-B9E1-43815061B24F}" destId="{5FA419DB-C01F-49B1-876D-6E1B769FB563}" srcOrd="0" destOrd="0" presId="urn:microsoft.com/office/officeart/2005/8/layout/list1"/>
    <dgm:cxn modelId="{CCDB677F-842F-497E-81B4-B16061D7D034}" type="presParOf" srcId="{8AC86527-3E50-4032-B9E1-43815061B24F}" destId="{BD7B216B-1439-490D-B99F-BF5B93535641}" srcOrd="1" destOrd="0" presId="urn:microsoft.com/office/officeart/2005/8/layout/list1"/>
    <dgm:cxn modelId="{CFBF5281-9F53-4245-80F6-46881F157135}" type="presParOf" srcId="{CF3F497F-AFBC-427E-A147-74D565D64187}" destId="{5BFAE172-E02C-4896-A7DD-607968FFFA55}" srcOrd="5" destOrd="0" presId="urn:microsoft.com/office/officeart/2005/8/layout/list1"/>
    <dgm:cxn modelId="{38B2DF13-4775-425B-BDD9-82B326F99861}" type="presParOf" srcId="{CF3F497F-AFBC-427E-A147-74D565D64187}" destId="{0224BA42-8C8B-4E77-9113-CA249A50BDDA}" srcOrd="6" destOrd="0" presId="urn:microsoft.com/office/officeart/2005/8/layout/list1"/>
    <dgm:cxn modelId="{C68E1EEF-FFA6-40F9-B19A-693CE1C10840}" type="presParOf" srcId="{CF3F497F-AFBC-427E-A147-74D565D64187}" destId="{5A4BDD01-753C-4A5E-88D9-4097E792E58D}" srcOrd="7" destOrd="0" presId="urn:microsoft.com/office/officeart/2005/8/layout/list1"/>
    <dgm:cxn modelId="{34819C8E-2412-4789-9725-D26397A5DDF5}" type="presParOf" srcId="{CF3F497F-AFBC-427E-A147-74D565D64187}" destId="{FF58B622-DB5E-4A9F-A505-F93DEAF5F861}" srcOrd="8" destOrd="0" presId="urn:microsoft.com/office/officeart/2005/8/layout/list1"/>
    <dgm:cxn modelId="{CFB1FD43-7142-405B-B7D3-03963DB1A0A7}" type="presParOf" srcId="{FF58B622-DB5E-4A9F-A505-F93DEAF5F861}" destId="{05E5DB3A-9726-4978-A876-73BF4FBA24A8}" srcOrd="0" destOrd="0" presId="urn:microsoft.com/office/officeart/2005/8/layout/list1"/>
    <dgm:cxn modelId="{5DCB85D1-9703-4A05-95CE-41A6050270E0}" type="presParOf" srcId="{FF58B622-DB5E-4A9F-A505-F93DEAF5F861}" destId="{CED38E8E-ED16-4F3F-A863-5E59977574A5}" srcOrd="1" destOrd="0" presId="urn:microsoft.com/office/officeart/2005/8/layout/list1"/>
    <dgm:cxn modelId="{B0A6D7DF-3275-4E40-A582-57ACEDF7233F}" type="presParOf" srcId="{CF3F497F-AFBC-427E-A147-74D565D64187}" destId="{6B2FEFC6-C307-4A8D-BB17-B32580E625DB}" srcOrd="9" destOrd="0" presId="urn:microsoft.com/office/officeart/2005/8/layout/list1"/>
    <dgm:cxn modelId="{6355C912-3569-4ED8-A6CA-FB3FDF255F00}" type="presParOf" srcId="{CF3F497F-AFBC-427E-A147-74D565D64187}" destId="{CC049A65-8E0C-4D7E-BEBD-10D48748BFD0}" srcOrd="10" destOrd="0" presId="urn:microsoft.com/office/officeart/2005/8/layout/list1"/>
    <dgm:cxn modelId="{1AD17EB6-8401-4D18-8CD5-3818F59CC987}" type="presParOf" srcId="{CF3F497F-AFBC-427E-A147-74D565D64187}" destId="{074A1902-B291-498F-ADA4-9DAAA1AC2E64}" srcOrd="11" destOrd="0" presId="urn:microsoft.com/office/officeart/2005/8/layout/list1"/>
    <dgm:cxn modelId="{DCCF8234-250E-4B08-B454-1323047479A3}" type="presParOf" srcId="{CF3F497F-AFBC-427E-A147-74D565D64187}" destId="{ADA5DF6D-D7BC-4138-8917-474F427B62AB}" srcOrd="12" destOrd="0" presId="urn:microsoft.com/office/officeart/2005/8/layout/list1"/>
    <dgm:cxn modelId="{A2DF7C33-6791-477D-A293-7F130D14A215}" type="presParOf" srcId="{ADA5DF6D-D7BC-4138-8917-474F427B62AB}" destId="{ED569B3E-A4C7-4812-AD19-B2CE831D0170}" srcOrd="0" destOrd="0" presId="urn:microsoft.com/office/officeart/2005/8/layout/list1"/>
    <dgm:cxn modelId="{F5AE926D-CD3A-44E4-B92D-50827B9D77B8}" type="presParOf" srcId="{ADA5DF6D-D7BC-4138-8917-474F427B62AB}" destId="{FA36D744-D9F8-47D6-A5BA-EB725ADF2EC6}" srcOrd="1" destOrd="0" presId="urn:microsoft.com/office/officeart/2005/8/layout/list1"/>
    <dgm:cxn modelId="{9D594DC1-2347-4F2E-B8FB-038D6A4C925A}" type="presParOf" srcId="{CF3F497F-AFBC-427E-A147-74D565D64187}" destId="{8D34156A-DBE4-4F70-B4A0-82E9E350AF0E}" srcOrd="13" destOrd="0" presId="urn:microsoft.com/office/officeart/2005/8/layout/list1"/>
    <dgm:cxn modelId="{929ABA52-E21D-4F0A-BCCF-3567DC72406C}" type="presParOf" srcId="{CF3F497F-AFBC-427E-A147-74D565D64187}" destId="{48213327-8852-4BDD-8F63-B91EF8A25989}" srcOrd="14" destOrd="0" presId="urn:microsoft.com/office/officeart/2005/8/layout/list1"/>
    <dgm:cxn modelId="{46395E2D-F8F1-4F41-8C91-A39F1D589D30}" type="presParOf" srcId="{CF3F497F-AFBC-427E-A147-74D565D64187}" destId="{30451A74-BAFF-47B0-8748-62A381ADBD06}" srcOrd="15" destOrd="0" presId="urn:microsoft.com/office/officeart/2005/8/layout/list1"/>
    <dgm:cxn modelId="{B87705AB-0B39-4232-A5DF-3ACAA39A26FE}" type="presParOf" srcId="{CF3F497F-AFBC-427E-A147-74D565D64187}" destId="{167324F7-43F3-4F6D-84B2-A3F1D4D71D0B}" srcOrd="16" destOrd="0" presId="urn:microsoft.com/office/officeart/2005/8/layout/list1"/>
    <dgm:cxn modelId="{0E7EB871-E393-4DA0-A469-C0CD809CEC9F}" type="presParOf" srcId="{167324F7-43F3-4F6D-84B2-A3F1D4D71D0B}" destId="{344A812C-FBE6-4697-8169-D0A1DBB3CE9F}" srcOrd="0" destOrd="0" presId="urn:microsoft.com/office/officeart/2005/8/layout/list1"/>
    <dgm:cxn modelId="{879879B8-E19D-4A2F-9C9E-374D6F626708}" type="presParOf" srcId="{167324F7-43F3-4F6D-84B2-A3F1D4D71D0B}" destId="{D7E42A1C-19A5-40C2-B411-4420E84C6CF1}" srcOrd="1" destOrd="0" presId="urn:microsoft.com/office/officeart/2005/8/layout/list1"/>
    <dgm:cxn modelId="{DF4EBCB9-665A-499D-9705-0362D9645DDF}" type="presParOf" srcId="{CF3F497F-AFBC-427E-A147-74D565D64187}" destId="{D9C2DA16-0E91-4C7D-B263-2D6DEE46AADF}" srcOrd="17" destOrd="0" presId="urn:microsoft.com/office/officeart/2005/8/layout/list1"/>
    <dgm:cxn modelId="{BCE1AA3D-27D0-4BA7-AA0A-337F11DB9440}" type="presParOf" srcId="{CF3F497F-AFBC-427E-A147-74D565D64187}" destId="{F5571388-23FC-4B38-9D35-34AEDC955C72}" srcOrd="18" destOrd="0" presId="urn:microsoft.com/office/officeart/2005/8/layout/list1"/>
    <dgm:cxn modelId="{9C3943DF-2A11-482A-88F5-C6E3BC545476}" type="presParOf" srcId="{CF3F497F-AFBC-427E-A147-74D565D64187}" destId="{3D9DDDDC-2667-4586-94B8-0914DFA5E92D}" srcOrd="19" destOrd="0" presId="urn:microsoft.com/office/officeart/2005/8/layout/list1"/>
    <dgm:cxn modelId="{46211986-4803-47A3-9A04-1E5EF17F0428}" type="presParOf" srcId="{CF3F497F-AFBC-427E-A147-74D565D64187}" destId="{E90D0CDD-F334-415A-AAD7-F65B462D913E}" srcOrd="20" destOrd="0" presId="urn:microsoft.com/office/officeart/2005/8/layout/list1"/>
    <dgm:cxn modelId="{4FA4E0A0-44EA-4D09-BB81-4166D36F40F4}" type="presParOf" srcId="{E90D0CDD-F334-415A-AAD7-F65B462D913E}" destId="{7C04DBA3-2CB6-467B-B32F-DA0B893AC6BA}" srcOrd="0" destOrd="0" presId="urn:microsoft.com/office/officeart/2005/8/layout/list1"/>
    <dgm:cxn modelId="{4D2D318E-C3AF-4F63-A67B-C3FA48F2C2EF}" type="presParOf" srcId="{E90D0CDD-F334-415A-AAD7-F65B462D913E}" destId="{DEBFD395-3342-46D9-8AB2-B3BC4E1CAE1E}" srcOrd="1" destOrd="0" presId="urn:microsoft.com/office/officeart/2005/8/layout/list1"/>
    <dgm:cxn modelId="{AA5CA36D-0C48-464C-8097-3BF13321D9C3}" type="presParOf" srcId="{CF3F497F-AFBC-427E-A147-74D565D64187}" destId="{1252DF50-8E31-42AF-8E66-773CC6748472}" srcOrd="21" destOrd="0" presId="urn:microsoft.com/office/officeart/2005/8/layout/list1"/>
    <dgm:cxn modelId="{CE7CD215-2B5D-4433-8766-225F19B9CF5E}" type="presParOf" srcId="{CF3F497F-AFBC-427E-A147-74D565D64187}" destId="{C419F9DF-CDC5-44CD-9EAD-225C2FB8CC8D}"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AED25-E3FE-40AE-8486-509CE5AF6DF1}">
      <dsp:nvSpPr>
        <dsp:cNvPr id="0" name=""/>
        <dsp:cNvSpPr/>
      </dsp:nvSpPr>
      <dsp:spPr>
        <a:xfrm>
          <a:off x="0" y="261819"/>
          <a:ext cx="7162800" cy="428400"/>
        </a:xfrm>
        <a:prstGeom prst="rect">
          <a:avLst/>
        </a:prstGeom>
        <a:solidFill>
          <a:schemeClr val="lt1">
            <a:alpha val="90000"/>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F94355-5061-4A79-B89D-EDBDACE34EC7}">
      <dsp:nvSpPr>
        <dsp:cNvPr id="0" name=""/>
        <dsp:cNvSpPr/>
      </dsp:nvSpPr>
      <dsp:spPr>
        <a:xfrm>
          <a:off x="358140" y="10899"/>
          <a:ext cx="5013960" cy="501840"/>
        </a:xfrm>
        <a:prstGeom prst="roundRect">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lvl="0" algn="l" defTabSz="755650">
            <a:lnSpc>
              <a:spcPct val="90000"/>
            </a:lnSpc>
            <a:spcBef>
              <a:spcPct val="0"/>
            </a:spcBef>
            <a:spcAft>
              <a:spcPct val="35000"/>
            </a:spcAft>
          </a:pPr>
          <a:r>
            <a:rPr lang="hr-HR" sz="1700" kern="1200" dirty="0" smtClean="0"/>
            <a:t>Start-</a:t>
          </a:r>
          <a:r>
            <a:rPr lang="hr-HR" sz="1700" kern="1200" dirty="0" err="1" smtClean="0"/>
            <a:t>up</a:t>
          </a:r>
          <a:r>
            <a:rPr lang="hr-HR" sz="1700" kern="1200" dirty="0" smtClean="0"/>
            <a:t> plan</a:t>
          </a:r>
          <a:endParaRPr lang="hr-HR" sz="1700" kern="1200" dirty="0"/>
        </a:p>
      </dsp:txBody>
      <dsp:txXfrm>
        <a:off x="382638" y="35397"/>
        <a:ext cx="4964964" cy="452844"/>
      </dsp:txXfrm>
    </dsp:sp>
    <dsp:sp modelId="{0224BA42-8C8B-4E77-9113-CA249A50BDDA}">
      <dsp:nvSpPr>
        <dsp:cNvPr id="0" name=""/>
        <dsp:cNvSpPr/>
      </dsp:nvSpPr>
      <dsp:spPr>
        <a:xfrm>
          <a:off x="0" y="1032939"/>
          <a:ext cx="7162800" cy="428400"/>
        </a:xfrm>
        <a:prstGeom prst="rect">
          <a:avLst/>
        </a:prstGeom>
        <a:solidFill>
          <a:schemeClr val="lt1">
            <a:alpha val="90000"/>
            <a:hueOff val="0"/>
            <a:satOff val="0"/>
            <a:lumOff val="0"/>
            <a:alphaOff val="0"/>
          </a:schemeClr>
        </a:solidFill>
        <a:ln w="28575" cap="flat" cmpd="sng" algn="ctr">
          <a:solidFill>
            <a:schemeClr val="accent5">
              <a:hueOff val="75153"/>
              <a:satOff val="7200"/>
              <a:lumOff val="1765"/>
              <a:alphaOff val="0"/>
            </a:schemeClr>
          </a:solidFill>
          <a:prstDash val="solid"/>
        </a:ln>
        <a:effectLst/>
      </dsp:spPr>
      <dsp:style>
        <a:lnRef idx="2">
          <a:scrgbClr r="0" g="0" b="0"/>
        </a:lnRef>
        <a:fillRef idx="1">
          <a:scrgbClr r="0" g="0" b="0"/>
        </a:fillRef>
        <a:effectRef idx="0">
          <a:scrgbClr r="0" g="0" b="0"/>
        </a:effectRef>
        <a:fontRef idx="minor"/>
      </dsp:style>
    </dsp:sp>
    <dsp:sp modelId="{BD7B216B-1439-490D-B99F-BF5B93535641}">
      <dsp:nvSpPr>
        <dsp:cNvPr id="0" name=""/>
        <dsp:cNvSpPr/>
      </dsp:nvSpPr>
      <dsp:spPr>
        <a:xfrm>
          <a:off x="358140" y="782019"/>
          <a:ext cx="5013960" cy="501840"/>
        </a:xfrm>
        <a:prstGeom prst="roundRect">
          <a:avLst/>
        </a:prstGeom>
        <a:solidFill>
          <a:schemeClr val="accent5">
            <a:hueOff val="75153"/>
            <a:satOff val="7200"/>
            <a:lumOff val="1765"/>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lvl="0" algn="l" defTabSz="755650">
            <a:lnSpc>
              <a:spcPct val="90000"/>
            </a:lnSpc>
            <a:spcBef>
              <a:spcPct val="0"/>
            </a:spcBef>
            <a:spcAft>
              <a:spcPct val="35000"/>
            </a:spcAft>
          </a:pPr>
          <a:r>
            <a:rPr lang="hr-HR" sz="1700" kern="1200" dirty="0" err="1" smtClean="0"/>
            <a:t>Internal</a:t>
          </a:r>
          <a:r>
            <a:rPr lang="hr-HR" sz="1700" kern="1200" dirty="0" smtClean="0"/>
            <a:t> plan</a:t>
          </a:r>
          <a:endParaRPr lang="hr-HR" sz="1700" kern="1200" dirty="0"/>
        </a:p>
      </dsp:txBody>
      <dsp:txXfrm>
        <a:off x="382638" y="806517"/>
        <a:ext cx="4964964" cy="452844"/>
      </dsp:txXfrm>
    </dsp:sp>
    <dsp:sp modelId="{CC049A65-8E0C-4D7E-BEBD-10D48748BFD0}">
      <dsp:nvSpPr>
        <dsp:cNvPr id="0" name=""/>
        <dsp:cNvSpPr/>
      </dsp:nvSpPr>
      <dsp:spPr>
        <a:xfrm>
          <a:off x="0" y="1804059"/>
          <a:ext cx="7162800" cy="428400"/>
        </a:xfrm>
        <a:prstGeom prst="rect">
          <a:avLst/>
        </a:prstGeom>
        <a:solidFill>
          <a:schemeClr val="lt1">
            <a:alpha val="90000"/>
            <a:hueOff val="0"/>
            <a:satOff val="0"/>
            <a:lumOff val="0"/>
            <a:alphaOff val="0"/>
          </a:schemeClr>
        </a:solidFill>
        <a:ln w="28575" cap="flat" cmpd="sng" algn="ctr">
          <a:solidFill>
            <a:schemeClr val="accent5">
              <a:hueOff val="150307"/>
              <a:satOff val="14400"/>
              <a:lumOff val="3529"/>
              <a:alphaOff val="0"/>
            </a:schemeClr>
          </a:solidFill>
          <a:prstDash val="solid"/>
        </a:ln>
        <a:effectLst/>
      </dsp:spPr>
      <dsp:style>
        <a:lnRef idx="2">
          <a:scrgbClr r="0" g="0" b="0"/>
        </a:lnRef>
        <a:fillRef idx="1">
          <a:scrgbClr r="0" g="0" b="0"/>
        </a:fillRef>
        <a:effectRef idx="0">
          <a:scrgbClr r="0" g="0" b="0"/>
        </a:effectRef>
        <a:fontRef idx="minor"/>
      </dsp:style>
    </dsp:sp>
    <dsp:sp modelId="{CED38E8E-ED16-4F3F-A863-5E59977574A5}">
      <dsp:nvSpPr>
        <dsp:cNvPr id="0" name=""/>
        <dsp:cNvSpPr/>
      </dsp:nvSpPr>
      <dsp:spPr>
        <a:xfrm>
          <a:off x="358140" y="1553139"/>
          <a:ext cx="5013960" cy="501840"/>
        </a:xfrm>
        <a:prstGeom prst="roundRect">
          <a:avLst/>
        </a:prstGeom>
        <a:solidFill>
          <a:schemeClr val="accent5">
            <a:hueOff val="150307"/>
            <a:satOff val="14400"/>
            <a:lumOff val="352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lvl="0" algn="l" defTabSz="755650">
            <a:lnSpc>
              <a:spcPct val="90000"/>
            </a:lnSpc>
            <a:spcBef>
              <a:spcPct val="0"/>
            </a:spcBef>
            <a:spcAft>
              <a:spcPct val="35000"/>
            </a:spcAft>
          </a:pPr>
          <a:r>
            <a:rPr lang="hr-HR" sz="1700" kern="1200" dirty="0" err="1" smtClean="0"/>
            <a:t>Strategic</a:t>
          </a:r>
          <a:r>
            <a:rPr lang="hr-HR" sz="1700" kern="1200" dirty="0" smtClean="0"/>
            <a:t> plan</a:t>
          </a:r>
          <a:endParaRPr lang="hr-HR" sz="1700" kern="1200" dirty="0"/>
        </a:p>
      </dsp:txBody>
      <dsp:txXfrm>
        <a:off x="382638" y="1577637"/>
        <a:ext cx="4964964" cy="452844"/>
      </dsp:txXfrm>
    </dsp:sp>
    <dsp:sp modelId="{48213327-8852-4BDD-8F63-B91EF8A25989}">
      <dsp:nvSpPr>
        <dsp:cNvPr id="0" name=""/>
        <dsp:cNvSpPr/>
      </dsp:nvSpPr>
      <dsp:spPr>
        <a:xfrm>
          <a:off x="0" y="2575179"/>
          <a:ext cx="7162800" cy="428400"/>
        </a:xfrm>
        <a:prstGeom prst="rect">
          <a:avLst/>
        </a:prstGeom>
        <a:solidFill>
          <a:schemeClr val="lt1">
            <a:alpha val="90000"/>
            <a:hueOff val="0"/>
            <a:satOff val="0"/>
            <a:lumOff val="0"/>
            <a:alphaOff val="0"/>
          </a:schemeClr>
        </a:solidFill>
        <a:ln w="28575" cap="flat" cmpd="sng" algn="ctr">
          <a:solidFill>
            <a:schemeClr val="accent5">
              <a:hueOff val="225460"/>
              <a:satOff val="21601"/>
              <a:lumOff val="5294"/>
              <a:alphaOff val="0"/>
            </a:schemeClr>
          </a:solidFill>
          <a:prstDash val="solid"/>
        </a:ln>
        <a:effectLst/>
      </dsp:spPr>
      <dsp:style>
        <a:lnRef idx="2">
          <a:scrgbClr r="0" g="0" b="0"/>
        </a:lnRef>
        <a:fillRef idx="1">
          <a:scrgbClr r="0" g="0" b="0"/>
        </a:fillRef>
        <a:effectRef idx="0">
          <a:scrgbClr r="0" g="0" b="0"/>
        </a:effectRef>
        <a:fontRef idx="minor"/>
      </dsp:style>
    </dsp:sp>
    <dsp:sp modelId="{FA36D744-D9F8-47D6-A5BA-EB725ADF2EC6}">
      <dsp:nvSpPr>
        <dsp:cNvPr id="0" name=""/>
        <dsp:cNvSpPr/>
      </dsp:nvSpPr>
      <dsp:spPr>
        <a:xfrm>
          <a:off x="358140" y="2324259"/>
          <a:ext cx="5013960" cy="501840"/>
        </a:xfrm>
        <a:prstGeom prst="roundRect">
          <a:avLst/>
        </a:prstGeom>
        <a:solidFill>
          <a:schemeClr val="accent5">
            <a:hueOff val="225460"/>
            <a:satOff val="21601"/>
            <a:lumOff val="5294"/>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lvl="0" algn="l" defTabSz="755650">
            <a:lnSpc>
              <a:spcPct val="90000"/>
            </a:lnSpc>
            <a:spcBef>
              <a:spcPct val="0"/>
            </a:spcBef>
            <a:spcAft>
              <a:spcPct val="35000"/>
            </a:spcAft>
          </a:pPr>
          <a:r>
            <a:rPr lang="hr-HR" sz="1700" kern="1200" dirty="0" err="1" smtClean="0"/>
            <a:t>Operational</a:t>
          </a:r>
          <a:r>
            <a:rPr lang="hr-HR" sz="1700" kern="1200" dirty="0" smtClean="0"/>
            <a:t> plan</a:t>
          </a:r>
          <a:endParaRPr lang="hr-HR" sz="1700" kern="1200" dirty="0"/>
        </a:p>
      </dsp:txBody>
      <dsp:txXfrm>
        <a:off x="382638" y="2348757"/>
        <a:ext cx="4964964" cy="452844"/>
      </dsp:txXfrm>
    </dsp:sp>
    <dsp:sp modelId="{F5571388-23FC-4B38-9D35-34AEDC955C72}">
      <dsp:nvSpPr>
        <dsp:cNvPr id="0" name=""/>
        <dsp:cNvSpPr/>
      </dsp:nvSpPr>
      <dsp:spPr>
        <a:xfrm>
          <a:off x="0" y="3346300"/>
          <a:ext cx="7162800" cy="428400"/>
        </a:xfrm>
        <a:prstGeom prst="rect">
          <a:avLst/>
        </a:prstGeom>
        <a:solidFill>
          <a:schemeClr val="lt1">
            <a:alpha val="90000"/>
            <a:hueOff val="0"/>
            <a:satOff val="0"/>
            <a:lumOff val="0"/>
            <a:alphaOff val="0"/>
          </a:schemeClr>
        </a:solidFill>
        <a:ln w="28575" cap="flat" cmpd="sng" algn="ctr">
          <a:solidFill>
            <a:schemeClr val="accent5">
              <a:hueOff val="300614"/>
              <a:satOff val="28801"/>
              <a:lumOff val="7058"/>
              <a:alphaOff val="0"/>
            </a:schemeClr>
          </a:solidFill>
          <a:prstDash val="solid"/>
        </a:ln>
        <a:effectLst/>
      </dsp:spPr>
      <dsp:style>
        <a:lnRef idx="2">
          <a:scrgbClr r="0" g="0" b="0"/>
        </a:lnRef>
        <a:fillRef idx="1">
          <a:scrgbClr r="0" g="0" b="0"/>
        </a:fillRef>
        <a:effectRef idx="0">
          <a:scrgbClr r="0" g="0" b="0"/>
        </a:effectRef>
        <a:fontRef idx="minor"/>
      </dsp:style>
    </dsp:sp>
    <dsp:sp modelId="{D7E42A1C-19A5-40C2-B411-4420E84C6CF1}">
      <dsp:nvSpPr>
        <dsp:cNvPr id="0" name=""/>
        <dsp:cNvSpPr/>
      </dsp:nvSpPr>
      <dsp:spPr>
        <a:xfrm>
          <a:off x="358140" y="3095380"/>
          <a:ext cx="5013960" cy="501840"/>
        </a:xfrm>
        <a:prstGeom prst="roundRect">
          <a:avLst/>
        </a:prstGeom>
        <a:solidFill>
          <a:schemeClr val="accent5">
            <a:hueOff val="300614"/>
            <a:satOff val="28801"/>
            <a:lumOff val="7058"/>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lvl="0" algn="l" defTabSz="755650">
            <a:lnSpc>
              <a:spcPct val="90000"/>
            </a:lnSpc>
            <a:spcBef>
              <a:spcPct val="0"/>
            </a:spcBef>
            <a:spcAft>
              <a:spcPct val="35000"/>
            </a:spcAft>
          </a:pPr>
          <a:r>
            <a:rPr lang="hr-HR" sz="1700" kern="1200" dirty="0" err="1" smtClean="0"/>
            <a:t>Growth</a:t>
          </a:r>
          <a:r>
            <a:rPr lang="hr-HR" sz="1700" kern="1200" dirty="0" smtClean="0"/>
            <a:t> plan</a:t>
          </a:r>
          <a:endParaRPr lang="hr-HR" sz="1700" kern="1200" dirty="0"/>
        </a:p>
      </dsp:txBody>
      <dsp:txXfrm>
        <a:off x="382638" y="3119878"/>
        <a:ext cx="4964964" cy="452844"/>
      </dsp:txXfrm>
    </dsp:sp>
    <dsp:sp modelId="{C419F9DF-CDC5-44CD-9EAD-225C2FB8CC8D}">
      <dsp:nvSpPr>
        <dsp:cNvPr id="0" name=""/>
        <dsp:cNvSpPr/>
      </dsp:nvSpPr>
      <dsp:spPr>
        <a:xfrm>
          <a:off x="0" y="4117420"/>
          <a:ext cx="7162800" cy="428400"/>
        </a:xfrm>
        <a:prstGeom prst="rect">
          <a:avLst/>
        </a:prstGeom>
        <a:solidFill>
          <a:schemeClr val="lt1">
            <a:alpha val="90000"/>
            <a:hueOff val="0"/>
            <a:satOff val="0"/>
            <a:lumOff val="0"/>
            <a:alphaOff val="0"/>
          </a:schemeClr>
        </a:solidFill>
        <a:ln w="28575" cap="flat" cmpd="sng" algn="ctr">
          <a:solidFill>
            <a:schemeClr val="accent5">
              <a:hueOff val="375767"/>
              <a:satOff val="36001"/>
              <a:lumOff val="8823"/>
              <a:alphaOff val="0"/>
            </a:schemeClr>
          </a:solidFill>
          <a:prstDash val="solid"/>
        </a:ln>
        <a:effectLst/>
      </dsp:spPr>
      <dsp:style>
        <a:lnRef idx="2">
          <a:scrgbClr r="0" g="0" b="0"/>
        </a:lnRef>
        <a:fillRef idx="1">
          <a:scrgbClr r="0" g="0" b="0"/>
        </a:fillRef>
        <a:effectRef idx="0">
          <a:scrgbClr r="0" g="0" b="0"/>
        </a:effectRef>
        <a:fontRef idx="minor"/>
      </dsp:style>
    </dsp:sp>
    <dsp:sp modelId="{DEBFD395-3342-46D9-8AB2-B3BC4E1CAE1E}">
      <dsp:nvSpPr>
        <dsp:cNvPr id="0" name=""/>
        <dsp:cNvSpPr/>
      </dsp:nvSpPr>
      <dsp:spPr>
        <a:xfrm>
          <a:off x="358140" y="3866500"/>
          <a:ext cx="5013960" cy="501840"/>
        </a:xfrm>
        <a:prstGeom prst="roundRect">
          <a:avLst/>
        </a:prstGeom>
        <a:solidFill>
          <a:schemeClr val="accent5">
            <a:hueOff val="375767"/>
            <a:satOff val="36001"/>
            <a:lumOff val="882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lvl="0" algn="l" defTabSz="755650">
            <a:lnSpc>
              <a:spcPct val="90000"/>
            </a:lnSpc>
            <a:spcBef>
              <a:spcPct val="0"/>
            </a:spcBef>
            <a:spcAft>
              <a:spcPct val="35000"/>
            </a:spcAft>
          </a:pPr>
          <a:r>
            <a:rPr lang="hr-HR" sz="1700" kern="1200" dirty="0" err="1" smtClean="0"/>
            <a:t>Feasibility</a:t>
          </a:r>
          <a:r>
            <a:rPr lang="hr-HR" sz="1700" kern="1200" dirty="0" smtClean="0"/>
            <a:t> plan</a:t>
          </a:r>
          <a:endParaRPr lang="hr-HR" sz="1700" kern="1200" dirty="0"/>
        </a:p>
      </dsp:txBody>
      <dsp:txXfrm>
        <a:off x="382638" y="3890998"/>
        <a:ext cx="4964964"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3169920" cy="481728"/>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sz="quarter" idx="1"/>
          </p:nvPr>
        </p:nvSpPr>
        <p:spPr>
          <a:xfrm>
            <a:off x="4143587" y="0"/>
            <a:ext cx="3169920" cy="481728"/>
          </a:xfrm>
          <a:prstGeom prst="rect">
            <a:avLst/>
          </a:prstGeom>
        </p:spPr>
        <p:txBody>
          <a:bodyPr vert="horz" lIns="91440" tIns="45720" rIns="91440" bIns="45720" rtlCol="0"/>
          <a:lstStyle>
            <a:lvl1pPr algn="r">
              <a:defRPr sz="1200"/>
            </a:lvl1pPr>
          </a:lstStyle>
          <a:p>
            <a:fld id="{1372E2F8-8C27-4303-A77C-E724F5C8016B}" type="datetimeFigureOut">
              <a:rPr lang="sk-SK" smtClean="0"/>
              <a:pPr/>
              <a:t>7.5.2020</a:t>
            </a:fld>
            <a:endParaRPr lang="sk-SK"/>
          </a:p>
        </p:txBody>
      </p:sp>
      <p:sp>
        <p:nvSpPr>
          <p:cNvPr id="4" name="Zástupný symbol päty 3"/>
          <p:cNvSpPr>
            <a:spLocks noGrp="1"/>
          </p:cNvSpPr>
          <p:nvPr>
            <p:ph type="ftr" sz="quarter" idx="2"/>
          </p:nvPr>
        </p:nvSpPr>
        <p:spPr>
          <a:xfrm>
            <a:off x="0" y="9119474"/>
            <a:ext cx="3169920" cy="481727"/>
          </a:xfrm>
          <a:prstGeom prst="rect">
            <a:avLst/>
          </a:prstGeom>
        </p:spPr>
        <p:txBody>
          <a:bodyPr vert="horz" lIns="91440" tIns="45720" rIns="91440" bIns="45720" rtlCol="0" anchor="b"/>
          <a:lstStyle>
            <a:lvl1pPr algn="l">
              <a:defRPr sz="1200"/>
            </a:lvl1pPr>
          </a:lstStyle>
          <a:p>
            <a:endParaRPr lang="sk-SK"/>
          </a:p>
        </p:txBody>
      </p:sp>
      <p:sp>
        <p:nvSpPr>
          <p:cNvPr id="5" name="Zástupný symbol čísla snímky 4"/>
          <p:cNvSpPr>
            <a:spLocks noGrp="1"/>
          </p:cNvSpPr>
          <p:nvPr>
            <p:ph type="sldNum" sz="quarter" idx="3"/>
          </p:nvPr>
        </p:nvSpPr>
        <p:spPr>
          <a:xfrm>
            <a:off x="4143587" y="9119474"/>
            <a:ext cx="3169920" cy="481727"/>
          </a:xfrm>
          <a:prstGeom prst="rect">
            <a:avLst/>
          </a:prstGeom>
        </p:spPr>
        <p:txBody>
          <a:bodyPr vert="horz" lIns="91440" tIns="45720" rIns="91440" bIns="45720" rtlCol="0" anchor="b"/>
          <a:lstStyle>
            <a:lvl1pPr algn="r">
              <a:defRPr sz="1200"/>
            </a:lvl1pPr>
          </a:lstStyle>
          <a:p>
            <a:fld id="{657CD2E3-5BDB-44FE-995E-F2DCFA948423}" type="slidenum">
              <a:rPr lang="sk-SK" smtClean="0"/>
              <a:pPr/>
              <a:t>‹#›</a:t>
            </a:fld>
            <a:endParaRPr lang="sk-SK"/>
          </a:p>
        </p:txBody>
      </p:sp>
    </p:spTree>
    <p:extLst>
      <p:ext uri="{BB962C8B-B14F-4D97-AF65-F5344CB8AC3E}">
        <p14:creationId xmlns:p14="http://schemas.microsoft.com/office/powerpoint/2010/main" val="1008055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1"/>
            <a:ext cx="3169920" cy="48006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4143587" y="1"/>
            <a:ext cx="3169920" cy="480060"/>
          </a:xfrm>
          <a:prstGeom prst="rect">
            <a:avLst/>
          </a:prstGeom>
        </p:spPr>
        <p:txBody>
          <a:bodyPr vert="horz" lIns="91440" tIns="45720" rIns="91440" bIns="45720" rtlCol="0"/>
          <a:lstStyle>
            <a:lvl1pPr algn="r">
              <a:defRPr sz="1200"/>
            </a:lvl1pPr>
          </a:lstStyle>
          <a:p>
            <a:fld id="{1F5F3F0D-312C-4AED-8EB4-1582FE5784D7}" type="datetimeFigureOut">
              <a:rPr lang="sk-SK" smtClean="0"/>
              <a:pPr/>
              <a:t>7.5.2020</a:t>
            </a:fld>
            <a:endParaRPr lang="sk-SK"/>
          </a:p>
        </p:txBody>
      </p:sp>
      <p:sp>
        <p:nvSpPr>
          <p:cNvPr id="4" name="Zástupný symbol obrazu snímky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731521" y="4560570"/>
            <a:ext cx="5852160" cy="4320540"/>
          </a:xfrm>
          <a:prstGeom prst="rect">
            <a:avLst/>
          </a:prstGeom>
        </p:spPr>
        <p:txBody>
          <a:bodyPr vert="horz" lIns="91440" tIns="45720" rIns="91440" bIns="45720" rtlCol="0"/>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a:spLocks noGrp="1"/>
          </p:cNvSpPr>
          <p:nvPr>
            <p:ph type="ftr" sz="quarter" idx="4"/>
          </p:nvPr>
        </p:nvSpPr>
        <p:spPr>
          <a:xfrm>
            <a:off x="0" y="9119474"/>
            <a:ext cx="3169920" cy="48006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4143587" y="9119474"/>
            <a:ext cx="3169920" cy="480060"/>
          </a:xfrm>
          <a:prstGeom prst="rect">
            <a:avLst/>
          </a:prstGeom>
        </p:spPr>
        <p:txBody>
          <a:bodyPr vert="horz" lIns="91440" tIns="45720" rIns="91440" bIns="45720" rtlCol="0" anchor="b"/>
          <a:lstStyle>
            <a:lvl1pPr algn="r">
              <a:defRPr sz="1200"/>
            </a:lvl1pPr>
          </a:lstStyle>
          <a:p>
            <a:fld id="{4314993F-1191-4E28-A105-C8612743DD3B}" type="slidenum">
              <a:rPr lang="sk-SK" smtClean="0"/>
              <a:pPr/>
              <a:t>‹#›</a:t>
            </a:fld>
            <a:endParaRPr lang="sk-SK"/>
          </a:p>
        </p:txBody>
      </p:sp>
    </p:spTree>
    <p:extLst>
      <p:ext uri="{BB962C8B-B14F-4D97-AF65-F5344CB8AC3E}">
        <p14:creationId xmlns:p14="http://schemas.microsoft.com/office/powerpoint/2010/main" val="182891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4314993F-1191-4E28-A105-C8612743DD3B}" type="slidenum">
              <a:rPr lang="sk-SK" smtClean="0"/>
              <a:pPr/>
              <a:t>1</a:t>
            </a:fld>
            <a:endParaRPr lang="sk-SK"/>
          </a:p>
        </p:txBody>
      </p:sp>
    </p:spTree>
    <p:extLst>
      <p:ext uri="{BB962C8B-B14F-4D97-AF65-F5344CB8AC3E}">
        <p14:creationId xmlns:p14="http://schemas.microsoft.com/office/powerpoint/2010/main" val="1947348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26915"/>
            <a:ext cx="7772400" cy="3173684"/>
          </a:xfrm>
        </p:spPr>
        <p:txBody>
          <a:bodyPr anchor="ctr">
            <a:noAutofit/>
          </a:bodyPr>
          <a:lstStyle>
            <a:lvl1pPr>
              <a:lnSpc>
                <a:spcPct val="100000"/>
              </a:lnSpc>
              <a:defRPr sz="6600" cap="none" spc="-80" baseline="0">
                <a:solidFill>
                  <a:schemeClr val="accent6"/>
                </a:solidFill>
              </a:defRPr>
            </a:lvl1pPr>
          </a:lstStyle>
          <a:p>
            <a:r>
              <a:rPr lang="sk-SK" dirty="0"/>
              <a:t>Kliknutím upravte štýl predlohy nadpisu</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CA76AC6C-1845-4AD9-86CE-459EC2905EDA}" type="datetimeFigureOut">
              <a:rPr lang="sk-SK" smtClean="0"/>
              <a:pPr/>
              <a:t>7.5.2020</a:t>
            </a:fld>
            <a:endParaRPr lang="sk-SK"/>
          </a:p>
        </p:txBody>
      </p:sp>
      <p:sp>
        <p:nvSpPr>
          <p:cNvPr id="5" name="Footer Placeholder 4"/>
          <p:cNvSpPr>
            <a:spLocks noGrp="1"/>
          </p:cNvSpPr>
          <p:nvPr>
            <p:ph type="ftr" sz="quarter" idx="11"/>
          </p:nvPr>
        </p:nvSpPr>
        <p:spPr/>
        <p:txBody>
          <a:bodyPr/>
          <a:lstStyle/>
          <a:p>
            <a:endParaRPr lang="sk-SK"/>
          </a:p>
        </p:txBody>
      </p:sp>
      <p:sp>
        <p:nvSpPr>
          <p:cNvPr id="9" name="Rectangle 8"/>
          <p:cNvSpPr/>
          <p:nvPr/>
        </p:nvSpPr>
        <p:spPr>
          <a:xfrm>
            <a:off x="9001124" y="4846320"/>
            <a:ext cx="142876" cy="2011680"/>
          </a:xfrm>
          <a:prstGeom prst="rect">
            <a:avLst/>
          </a:prstGeom>
          <a:solidFill>
            <a:srgbClr val="EF8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DF2FB19-191C-4C07-9760-6B65CEE1532D}" type="slidenum">
              <a:rPr lang="sk-SK" smtClean="0"/>
              <a:pPr/>
              <a:t>‹#›</a:t>
            </a:fld>
            <a:endParaRPr lang="sk-SK"/>
          </a:p>
        </p:txBody>
      </p:sp>
      <p:pic>
        <p:nvPicPr>
          <p:cNvPr id="12" name="Picture 11">
            <a:extLst>
              <a:ext uri="{FF2B5EF4-FFF2-40B4-BE49-F238E27FC236}">
                <a16:creationId xmlns:a16="http://schemas.microsoft.com/office/drawing/2014/main" xmlns="" id="{80B0D0E4-BD66-4038-8DF4-DE18EB5160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7294" y="188640"/>
            <a:ext cx="1433736" cy="86502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a:p>
        </p:txBody>
      </p:sp>
      <p:sp>
        <p:nvSpPr>
          <p:cNvPr id="3" name="Vertical Text Placeholder 2"/>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CA76AC6C-1845-4AD9-86CE-459EC2905EDA}" type="datetimeFigureOut">
              <a:rPr lang="sk-SK" smtClean="0"/>
              <a:pPr/>
              <a:t>7.5.2020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DF2FB19-191C-4C07-9760-6B65CEE1532D}"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k-SK"/>
              <a:t>Kliknutím upravte štýl predlohy nadpisu</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CA76AC6C-1845-4AD9-86CE-459EC2905EDA}" type="datetimeFigureOut">
              <a:rPr lang="sk-SK" smtClean="0"/>
              <a:pPr/>
              <a:t>7.5.2020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DF2FB19-191C-4C07-9760-6B65CEE1532D}"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
              </a:defRPr>
            </a:lvl1pPr>
          </a:lstStyle>
          <a:p>
            <a:r>
              <a:rPr lang="sk-SK" dirty="0"/>
              <a:t>Kliknutím upravte štýl predlohy nadpisu</a:t>
            </a:r>
            <a:endParaRPr lang="en-US" dirty="0"/>
          </a:p>
        </p:txBody>
      </p:sp>
      <p:sp>
        <p:nvSpPr>
          <p:cNvPr id="3" name="Content Placeholder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CA76AC6C-1845-4AD9-86CE-459EC2905EDA}" type="datetimeFigureOut">
              <a:rPr lang="sk-SK" smtClean="0"/>
              <a:pPr/>
              <a:t>7.5.2020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DF2FB19-191C-4C07-9760-6B65CEE1532D}"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7200" b="0" cap="none" spc="-80" baseline="0">
                <a:solidFill>
                  <a:schemeClr val="accent6"/>
                </a:solidFill>
              </a:defRPr>
            </a:lvl1pPr>
          </a:lstStyle>
          <a:p>
            <a:r>
              <a:rPr lang="sk-SK" dirty="0"/>
              <a:t>Kliknutím upravte štýl predlohy nadpisu</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7" name="Date Placeholder 6"/>
          <p:cNvSpPr>
            <a:spLocks noGrp="1"/>
          </p:cNvSpPr>
          <p:nvPr>
            <p:ph type="dt" sz="half" idx="10"/>
          </p:nvPr>
        </p:nvSpPr>
        <p:spPr/>
        <p:txBody>
          <a:bodyPr/>
          <a:lstStyle/>
          <a:p>
            <a:fld id="{CA76AC6C-1845-4AD9-86CE-459EC2905EDA}" type="datetimeFigureOut">
              <a:rPr lang="sk-SK" smtClean="0"/>
              <a:pPr/>
              <a:t>7.5.2020</a:t>
            </a:fld>
            <a:endParaRPr lang="sk-SK"/>
          </a:p>
        </p:txBody>
      </p:sp>
      <p:sp>
        <p:nvSpPr>
          <p:cNvPr id="8" name="Slide Number Placeholder 7"/>
          <p:cNvSpPr>
            <a:spLocks noGrp="1"/>
          </p:cNvSpPr>
          <p:nvPr>
            <p:ph type="sldNum" sz="quarter" idx="11"/>
          </p:nvPr>
        </p:nvSpPr>
        <p:spPr/>
        <p:txBody>
          <a:bodyPr/>
          <a:lstStyle/>
          <a:p>
            <a:fld id="{EDF2FB19-191C-4C07-9760-6B65CEE1532D}" type="slidenum">
              <a:rPr lang="sk-SK" smtClean="0"/>
              <a:pPr/>
              <a:t>‹#›</a:t>
            </a:fld>
            <a:endParaRPr lang="sk-SK"/>
          </a:p>
        </p:txBody>
      </p:sp>
      <p:sp>
        <p:nvSpPr>
          <p:cNvPr id="9" name="Footer Placeholder 8"/>
          <p:cNvSpPr>
            <a:spLocks noGrp="1"/>
          </p:cNvSpPr>
          <p:nvPr>
            <p:ph type="ftr" sz="quarter" idx="12"/>
          </p:nvPr>
        </p:nvSpPr>
        <p:spPr/>
        <p:txBody>
          <a:bodyPr/>
          <a:lstStyle/>
          <a:p>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CA76AC6C-1845-4AD9-86CE-459EC2905EDA}" type="datetimeFigureOut">
              <a:rPr lang="sk-SK" smtClean="0"/>
              <a:pPr/>
              <a:t>7.5.2020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EDF2FB19-191C-4C07-9760-6B65CEE1532D}"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a:t>Kliknutím upravte štýl predlohy nadpisu</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sk-SK"/>
              <a:t>Upraviť štýly predlohy textu</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CA76AC6C-1845-4AD9-86CE-459EC2905EDA}" type="datetimeFigureOut">
              <a:rPr lang="sk-SK" smtClean="0"/>
              <a:pPr/>
              <a:t>7.5.2020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EDF2FB19-191C-4C07-9760-6B65CEE1532D}"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CA76AC6C-1845-4AD9-86CE-459EC2905EDA}" type="datetimeFigureOut">
              <a:rPr lang="sk-SK" smtClean="0"/>
              <a:pPr/>
              <a:t>7.5.2020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EDF2FB19-191C-4C07-9760-6B65CEE1532D}"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6AC6C-1845-4AD9-86CE-459EC2905EDA}" type="datetimeFigureOut">
              <a:rPr lang="sk-SK" smtClean="0"/>
              <a:pPr/>
              <a:t>7.5.2020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EDF2FB19-191C-4C07-9760-6B65CEE1532D}"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CA76AC6C-1845-4AD9-86CE-459EC2905EDA}" type="datetimeFigureOut">
              <a:rPr lang="sk-SK" smtClean="0"/>
              <a:pPr/>
              <a:t>7.5.2020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EDF2FB19-191C-4C07-9760-6B65CEE1532D}" type="slidenum">
              <a:rPr lang="sk-SK" smtClean="0"/>
              <a:pPr/>
              <a:t>‹#›</a:t>
            </a:fld>
            <a:endParaRPr lang="sk-SK"/>
          </a:p>
        </p:txBody>
      </p:sp>
      <p:sp>
        <p:nvSpPr>
          <p:cNvPr id="8" name="Title 7"/>
          <p:cNvSpPr>
            <a:spLocks noGrp="1"/>
          </p:cNvSpPr>
          <p:nvPr>
            <p:ph type="title"/>
          </p:nvPr>
        </p:nvSpPr>
        <p:spPr/>
        <p:txBody>
          <a:bodyPr/>
          <a:lstStyle/>
          <a:p>
            <a:r>
              <a:rPr lang="sk-SK"/>
              <a:t>Kliknutím upravte štýl predlohy nadpisu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CA76AC6C-1845-4AD9-86CE-459EC2905EDA}" type="datetimeFigureOut">
              <a:rPr lang="sk-SK" smtClean="0"/>
              <a:pPr/>
              <a:t>7.5.2020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DF2FB19-191C-4C07-9760-6B65CEE1532D}" type="slidenum">
              <a:rPr lang="sk-SK" smtClean="0"/>
              <a:pPr/>
              <a:t>‹#›</a:t>
            </a:fld>
            <a:endParaRPr lang="sk-SK"/>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sk-SK"/>
              <a:t>Kliknutím upravte štýl predlohy nadpisu</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sk-SK" dirty="0"/>
              <a:t>Upravte štýly predlohy textu</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CA76AC6C-1845-4AD9-86CE-459EC2905EDA}" type="datetimeFigureOut">
              <a:rPr lang="sk-SK" smtClean="0"/>
              <a:pPr/>
              <a:t>7.5.2020</a:t>
            </a:fld>
            <a:endParaRPr lang="sk-SK"/>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sk-SK"/>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EDF2FB19-191C-4C07-9760-6B65CEE1532D}" type="slidenum">
              <a:rPr lang="sk-SK" smtClean="0"/>
              <a:pPr/>
              <a:t>‹#›</a:t>
            </a:fld>
            <a:endParaRPr lang="sk-SK"/>
          </a:p>
        </p:txBody>
      </p:sp>
      <p:sp>
        <p:nvSpPr>
          <p:cNvPr id="7" name="Rectangle 6"/>
          <p:cNvSpPr/>
          <p:nvPr/>
        </p:nvSpPr>
        <p:spPr>
          <a:xfrm>
            <a:off x="9001124" y="0"/>
            <a:ext cx="142876" cy="137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rgbClr val="EF8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A55F4F7B-3215-4AC1-972D-928999B64AB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17294" y="188640"/>
            <a:ext cx="1433736" cy="86502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accent6"/>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357158" y="2786058"/>
            <a:ext cx="8072494" cy="1297250"/>
          </a:xfrm>
        </p:spPr>
        <p:txBody>
          <a:bodyPr/>
          <a:lstStyle/>
          <a:p>
            <a:pPr algn="ctr"/>
            <a:r>
              <a:rPr lang="hr-HR" sz="4000" dirty="0">
                <a:solidFill>
                  <a:schemeClr val="accent6">
                    <a:lumMod val="75000"/>
                  </a:schemeClr>
                </a:solidFill>
                <a:latin typeface="Calibri" panose="020F0502020204030204" pitchFamily="34" charset="0"/>
                <a:ea typeface="Montserrat"/>
                <a:cs typeface="Calibri" panose="020F0502020204030204" pitchFamily="34" charset="0"/>
                <a:sym typeface="Montserrat"/>
              </a:rPr>
              <a:t>2</a:t>
            </a:r>
            <a:r>
              <a:rPr lang="hr-HR" sz="4000" dirty="0" smtClean="0">
                <a:solidFill>
                  <a:schemeClr val="accent6">
                    <a:lumMod val="75000"/>
                  </a:schemeClr>
                </a:solidFill>
                <a:latin typeface="Calibri" panose="020F0502020204030204" pitchFamily="34" charset="0"/>
                <a:ea typeface="Montserrat"/>
                <a:cs typeface="Calibri" panose="020F0502020204030204" pitchFamily="34" charset="0"/>
                <a:sym typeface="Montserrat"/>
              </a:rPr>
              <a:t>. </a:t>
            </a:r>
            <a:r>
              <a:rPr lang="hr-HR" sz="4000" dirty="0" err="1" smtClean="0">
                <a:solidFill>
                  <a:schemeClr val="accent6">
                    <a:lumMod val="75000"/>
                  </a:schemeClr>
                </a:solidFill>
                <a:latin typeface="Calibri" panose="020F0502020204030204" pitchFamily="34" charset="0"/>
                <a:ea typeface="Montserrat"/>
                <a:cs typeface="Calibri" panose="020F0502020204030204" pitchFamily="34" charset="0"/>
                <a:sym typeface="Montserrat"/>
              </a:rPr>
              <a:t>Entrepreneurship</a:t>
            </a:r>
            <a:r>
              <a:rPr lang="hr-HR" sz="4000" dirty="0" smtClean="0">
                <a:solidFill>
                  <a:schemeClr val="accent6">
                    <a:lumMod val="75000"/>
                  </a:schemeClr>
                </a:solidFill>
                <a:latin typeface="Calibri" panose="020F0502020204030204" pitchFamily="34" charset="0"/>
                <a:ea typeface="Montserrat"/>
                <a:cs typeface="Calibri" panose="020F0502020204030204" pitchFamily="34" charset="0"/>
                <a:sym typeface="Montserrat"/>
              </a:rPr>
              <a:t> - </a:t>
            </a:r>
            <a:br>
              <a:rPr lang="hr-HR" sz="4000" dirty="0" smtClean="0">
                <a:solidFill>
                  <a:schemeClr val="accent6">
                    <a:lumMod val="75000"/>
                  </a:schemeClr>
                </a:solidFill>
                <a:latin typeface="Calibri" panose="020F0502020204030204" pitchFamily="34" charset="0"/>
                <a:ea typeface="Montserrat"/>
                <a:cs typeface="Calibri" panose="020F0502020204030204" pitchFamily="34" charset="0"/>
                <a:sym typeface="Montserrat"/>
              </a:rPr>
            </a:br>
            <a:r>
              <a:rPr lang="hr-HR" sz="4000" dirty="0" smtClean="0">
                <a:solidFill>
                  <a:schemeClr val="accent6">
                    <a:lumMod val="75000"/>
                  </a:schemeClr>
                </a:solidFill>
                <a:latin typeface="Calibri" panose="020F0502020204030204" pitchFamily="34" charset="0"/>
                <a:ea typeface="Montserrat"/>
                <a:cs typeface="Calibri" panose="020F0502020204030204" pitchFamily="34" charset="0"/>
                <a:sym typeface="Montserrat"/>
              </a:rPr>
              <a:t>Business plan</a:t>
            </a:r>
            <a:endPar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endParaRPr>
          </a:p>
        </p:txBody>
      </p:sp>
      <p:sp>
        <p:nvSpPr>
          <p:cNvPr id="3" name="Podnadpis 2"/>
          <p:cNvSpPr>
            <a:spLocks noGrp="1"/>
          </p:cNvSpPr>
          <p:nvPr>
            <p:ph type="subTitle" idx="1"/>
          </p:nvPr>
        </p:nvSpPr>
        <p:spPr>
          <a:xfrm>
            <a:off x="642910" y="4000504"/>
            <a:ext cx="7283152" cy="576064"/>
          </a:xfrm>
        </p:spPr>
        <p:txBody>
          <a:bodyPr>
            <a:normAutofit/>
          </a:bodyPr>
          <a:lstStyle/>
          <a:p>
            <a:pPr algn="ctr"/>
            <a:r>
              <a:rPr lang="en-GB" dirty="0"/>
              <a:t> </a:t>
            </a:r>
          </a:p>
        </p:txBody>
      </p:sp>
      <p:pic>
        <p:nvPicPr>
          <p:cNvPr id="5" name="Obrázok 4">
            <a:extLst>
              <a:ext uri="{FF2B5EF4-FFF2-40B4-BE49-F238E27FC236}">
                <a16:creationId xmlns:a16="http://schemas.microsoft.com/office/drawing/2014/main" xmlns="" id="{18DE5815-B6F5-4B90-A312-30FA0020A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44" y="285728"/>
            <a:ext cx="1928826" cy="549715"/>
          </a:xfrm>
          <a:prstGeom prst="rect">
            <a:avLst/>
          </a:prstGeom>
        </p:spPr>
      </p:pic>
      <p:sp>
        <p:nvSpPr>
          <p:cNvPr id="4" name="Rectangle 3">
            <a:extLst>
              <a:ext uri="{FF2B5EF4-FFF2-40B4-BE49-F238E27FC236}">
                <a16:creationId xmlns:a16="http://schemas.microsoft.com/office/drawing/2014/main" xmlns="" id="{577A28BE-81F8-47BC-AF9B-227AEE2932BD}"/>
              </a:ext>
            </a:extLst>
          </p:cNvPr>
          <p:cNvSpPr/>
          <p:nvPr/>
        </p:nvSpPr>
        <p:spPr>
          <a:xfrm>
            <a:off x="214282" y="785795"/>
            <a:ext cx="2214578" cy="461665"/>
          </a:xfrm>
          <a:prstGeom prst="rect">
            <a:avLst/>
          </a:prstGeom>
        </p:spPr>
        <p:txBody>
          <a:bodyPr wrap="square">
            <a:spAutoFit/>
          </a:bodyPr>
          <a:lstStyle/>
          <a:p>
            <a:pPr algn="ctr"/>
            <a:r>
              <a:rPr lang="en-GB" sz="1200" dirty="0">
                <a:solidFill>
                  <a:schemeClr val="tx2"/>
                </a:solidFill>
              </a:rPr>
              <a:t>2018-3-HR01-KA205-060151</a:t>
            </a:r>
          </a:p>
          <a:p>
            <a:pPr algn="ctr"/>
            <a:r>
              <a:rPr lang="en-GB" sz="1200" dirty="0">
                <a:solidFill>
                  <a:schemeClr val="tx2"/>
                </a:solidFill>
              </a:rPr>
              <a:t> </a:t>
            </a:r>
          </a:p>
        </p:txBody>
      </p:sp>
      <p:sp>
        <p:nvSpPr>
          <p:cNvPr id="9" name="Rectangle 8">
            <a:extLst>
              <a:ext uri="{FF2B5EF4-FFF2-40B4-BE49-F238E27FC236}">
                <a16:creationId xmlns:a16="http://schemas.microsoft.com/office/drawing/2014/main" xmlns="" id="{D14293BA-587F-487F-AFB8-C156BDE7446B}"/>
              </a:ext>
            </a:extLst>
          </p:cNvPr>
          <p:cNvSpPr/>
          <p:nvPr/>
        </p:nvSpPr>
        <p:spPr>
          <a:xfrm>
            <a:off x="500034" y="6286520"/>
            <a:ext cx="8101770" cy="369332"/>
          </a:xfrm>
          <a:prstGeom prst="rect">
            <a:avLst/>
          </a:prstGeom>
        </p:spPr>
        <p:txBody>
          <a:bodyPr wrap="square">
            <a:spAutoFit/>
          </a:bodyPr>
          <a:lstStyle/>
          <a:p>
            <a:pPr algn="ctr"/>
            <a:r>
              <a:rPr lang="en-GB" dirty="0">
                <a:solidFill>
                  <a:srgbClr val="FF0000"/>
                </a:solidFill>
              </a:rPr>
              <a:t>Entrepreneurship</a:t>
            </a:r>
            <a:endParaRPr lang="en-US" dirty="0">
              <a:solidFill>
                <a:srgbClr val="FF0000"/>
              </a:solidFill>
            </a:endParaRPr>
          </a:p>
        </p:txBody>
      </p:sp>
    </p:spTree>
    <p:extLst>
      <p:ext uri="{BB962C8B-B14F-4D97-AF65-F5344CB8AC3E}">
        <p14:creationId xmlns:p14="http://schemas.microsoft.com/office/powerpoint/2010/main" val="967997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Business plan </a:t>
            </a:r>
            <a:r>
              <a:rPr lang="hr-HR" dirty="0" err="1"/>
              <a:t>form</a:t>
            </a:r>
            <a:endParaRPr lang="hr-HR" dirty="0"/>
          </a:p>
        </p:txBody>
      </p:sp>
      <p:sp>
        <p:nvSpPr>
          <p:cNvPr id="3" name="Rezervirano mjesto teksta 2"/>
          <p:cNvSpPr>
            <a:spLocks noGrp="1"/>
          </p:cNvSpPr>
          <p:nvPr>
            <p:ph type="body" idx="1"/>
          </p:nvPr>
        </p:nvSpPr>
        <p:spPr>
          <a:xfrm>
            <a:off x="1627632" y="1572768"/>
            <a:ext cx="6757416" cy="639762"/>
          </a:xfrm>
        </p:spPr>
        <p:txBody>
          <a:bodyPr/>
          <a:lstStyle/>
          <a:p>
            <a:r>
              <a:rPr lang="en-US" sz="2000" dirty="0"/>
              <a:t>5. Technological and technical elements of the </a:t>
            </a:r>
            <a:r>
              <a:rPr lang="en-US" sz="2000" dirty="0" smtClean="0"/>
              <a:t>enterprise</a:t>
            </a:r>
            <a:endParaRPr lang="en-US" sz="2000" dirty="0"/>
          </a:p>
        </p:txBody>
      </p:sp>
      <p:sp>
        <p:nvSpPr>
          <p:cNvPr id="4" name="Rezervirano mjesto sadržaja 3"/>
          <p:cNvSpPr>
            <a:spLocks noGrp="1"/>
          </p:cNvSpPr>
          <p:nvPr>
            <p:ph sz="half" idx="2"/>
          </p:nvPr>
        </p:nvSpPr>
        <p:spPr/>
        <p:txBody>
          <a:bodyPr>
            <a:normAutofit/>
          </a:bodyPr>
          <a:lstStyle/>
          <a:p>
            <a:r>
              <a:rPr lang="en-US" sz="2000" dirty="0" smtClean="0"/>
              <a:t>5.1</a:t>
            </a:r>
            <a:r>
              <a:rPr lang="en-US" sz="2000" dirty="0"/>
              <a:t>. Description of investment structure (technical, technological)</a:t>
            </a:r>
          </a:p>
          <a:p>
            <a:r>
              <a:rPr lang="en-US" sz="2000" dirty="0"/>
              <a:t>5.2. Structure and number of existing employees</a:t>
            </a:r>
          </a:p>
          <a:p>
            <a:r>
              <a:rPr lang="en-US" sz="2000" dirty="0"/>
              <a:t>5.3. Structure, number and dynamics of new employees</a:t>
            </a:r>
            <a:endParaRPr lang="hr-HR" sz="2000" dirty="0"/>
          </a:p>
        </p:txBody>
      </p:sp>
      <p:pic>
        <p:nvPicPr>
          <p:cNvPr id="7" name="Rezervirano mjesto sadržaja 6"/>
          <p:cNvPicPr>
            <a:picLocks noGrp="1" noChangeAspect="1"/>
          </p:cNvPicPr>
          <p:nvPr>
            <p:ph sz="quarter" idx="4"/>
          </p:nvPr>
        </p:nvPicPr>
        <p:blipFill>
          <a:blip r:embed="rId2"/>
          <a:stretch>
            <a:fillRect/>
          </a:stretch>
        </p:blipFill>
        <p:spPr>
          <a:xfrm>
            <a:off x="5148064" y="2259366"/>
            <a:ext cx="2949079" cy="2949079"/>
          </a:xfrm>
          <a:prstGeom prst="rect">
            <a:avLst/>
          </a:prstGeom>
        </p:spPr>
      </p:pic>
    </p:spTree>
    <p:extLst>
      <p:ext uri="{BB962C8B-B14F-4D97-AF65-F5344CB8AC3E}">
        <p14:creationId xmlns:p14="http://schemas.microsoft.com/office/powerpoint/2010/main" val="3039097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Business plan </a:t>
            </a:r>
            <a:r>
              <a:rPr lang="hr-HR" dirty="0" err="1"/>
              <a:t>form</a:t>
            </a:r>
            <a:endParaRPr lang="hr-HR" dirty="0"/>
          </a:p>
        </p:txBody>
      </p:sp>
      <p:sp>
        <p:nvSpPr>
          <p:cNvPr id="3" name="Rezervirano mjesto teksta 2"/>
          <p:cNvSpPr>
            <a:spLocks noGrp="1"/>
          </p:cNvSpPr>
          <p:nvPr>
            <p:ph type="body" idx="1"/>
          </p:nvPr>
        </p:nvSpPr>
        <p:spPr/>
        <p:txBody>
          <a:bodyPr/>
          <a:lstStyle/>
          <a:p>
            <a:r>
              <a:rPr lang="hr-HR" sz="2000" dirty="0"/>
              <a:t>6. </a:t>
            </a:r>
            <a:r>
              <a:rPr lang="hr-HR" sz="2000" dirty="0" err="1"/>
              <a:t>Market</a:t>
            </a:r>
            <a:r>
              <a:rPr lang="hr-HR" sz="2000" dirty="0"/>
              <a:t> </a:t>
            </a:r>
            <a:r>
              <a:rPr lang="hr-HR" sz="2000" dirty="0" err="1" smtClean="0"/>
              <a:t>justification</a:t>
            </a:r>
            <a:endParaRPr lang="hr-HR" sz="2000" dirty="0"/>
          </a:p>
        </p:txBody>
      </p:sp>
      <p:sp>
        <p:nvSpPr>
          <p:cNvPr id="4" name="Rezervirano mjesto sadržaja 3"/>
          <p:cNvSpPr>
            <a:spLocks noGrp="1"/>
          </p:cNvSpPr>
          <p:nvPr>
            <p:ph sz="half" idx="2"/>
          </p:nvPr>
        </p:nvSpPr>
        <p:spPr/>
        <p:txBody>
          <a:bodyPr>
            <a:normAutofit/>
          </a:bodyPr>
          <a:lstStyle/>
          <a:p>
            <a:r>
              <a:rPr lang="en-US" sz="2000" dirty="0" smtClean="0"/>
              <a:t>6.1</a:t>
            </a:r>
            <a:r>
              <a:rPr lang="en-US" sz="2000" dirty="0"/>
              <a:t>. Procurement market</a:t>
            </a:r>
          </a:p>
          <a:p>
            <a:r>
              <a:rPr lang="en-US" sz="2000" dirty="0"/>
              <a:t>6.2. Selling market</a:t>
            </a:r>
          </a:p>
          <a:p>
            <a:r>
              <a:rPr lang="en-US" sz="2000" dirty="0"/>
              <a:t>6.3. Estimation of revenue-market realization</a:t>
            </a:r>
            <a:endParaRPr lang="hr-HR" sz="2000" dirty="0"/>
          </a:p>
        </p:txBody>
      </p:sp>
      <p:sp>
        <p:nvSpPr>
          <p:cNvPr id="5" name="Rezervirano mjesto teksta 4"/>
          <p:cNvSpPr>
            <a:spLocks noGrp="1"/>
          </p:cNvSpPr>
          <p:nvPr>
            <p:ph type="body" sz="quarter" idx="3"/>
          </p:nvPr>
        </p:nvSpPr>
        <p:spPr/>
        <p:txBody>
          <a:bodyPr/>
          <a:lstStyle/>
          <a:p>
            <a:endParaRPr lang="hr-HR"/>
          </a:p>
        </p:txBody>
      </p:sp>
      <p:pic>
        <p:nvPicPr>
          <p:cNvPr id="7" name="Rezervirano mjesto sadržaja 6"/>
          <p:cNvPicPr>
            <a:picLocks noGrp="1" noChangeAspect="1"/>
          </p:cNvPicPr>
          <p:nvPr>
            <p:ph sz="quarter" idx="4"/>
          </p:nvPr>
        </p:nvPicPr>
        <p:blipFill>
          <a:blip r:embed="rId2"/>
          <a:stretch>
            <a:fillRect/>
          </a:stretch>
        </p:blipFill>
        <p:spPr>
          <a:xfrm>
            <a:off x="5014912" y="1572768"/>
            <a:ext cx="3370136" cy="2504304"/>
          </a:xfrm>
          <a:prstGeom prst="rect">
            <a:avLst/>
          </a:prstGeom>
        </p:spPr>
      </p:pic>
    </p:spTree>
    <p:extLst>
      <p:ext uri="{BB962C8B-B14F-4D97-AF65-F5344CB8AC3E}">
        <p14:creationId xmlns:p14="http://schemas.microsoft.com/office/powerpoint/2010/main" val="3727811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Business plan </a:t>
            </a:r>
            <a:r>
              <a:rPr lang="hr-HR" dirty="0" err="1"/>
              <a:t>form</a:t>
            </a:r>
            <a:endParaRPr lang="hr-HR" dirty="0"/>
          </a:p>
        </p:txBody>
      </p:sp>
      <p:sp>
        <p:nvSpPr>
          <p:cNvPr id="3" name="Rezervirano mjesto teksta 2"/>
          <p:cNvSpPr>
            <a:spLocks noGrp="1"/>
          </p:cNvSpPr>
          <p:nvPr>
            <p:ph type="body" idx="1"/>
          </p:nvPr>
        </p:nvSpPr>
        <p:spPr>
          <a:xfrm>
            <a:off x="1627632" y="1572768"/>
            <a:ext cx="6757416" cy="639762"/>
          </a:xfrm>
        </p:spPr>
        <p:txBody>
          <a:bodyPr/>
          <a:lstStyle/>
          <a:p>
            <a:r>
              <a:rPr lang="en-US" sz="2000" dirty="0"/>
              <a:t>7. Financial elements of the </a:t>
            </a:r>
            <a:r>
              <a:rPr lang="en-US" sz="2000" dirty="0" smtClean="0"/>
              <a:t>venture</a:t>
            </a:r>
            <a:endParaRPr lang="en-US" sz="2000" dirty="0"/>
          </a:p>
        </p:txBody>
      </p:sp>
      <p:sp>
        <p:nvSpPr>
          <p:cNvPr id="4" name="Rezervirano mjesto sadržaja 3"/>
          <p:cNvSpPr>
            <a:spLocks noGrp="1"/>
          </p:cNvSpPr>
          <p:nvPr>
            <p:ph sz="half" idx="2"/>
          </p:nvPr>
        </p:nvSpPr>
        <p:spPr>
          <a:xfrm>
            <a:off x="1627632" y="2259366"/>
            <a:ext cx="3465576" cy="3840480"/>
          </a:xfrm>
        </p:spPr>
        <p:txBody>
          <a:bodyPr>
            <a:noAutofit/>
          </a:bodyPr>
          <a:lstStyle/>
          <a:p>
            <a:r>
              <a:rPr lang="en-US" sz="1700" dirty="0" smtClean="0"/>
              <a:t>7.1</a:t>
            </a:r>
            <a:r>
              <a:rPr lang="en-US" sz="1700" dirty="0"/>
              <a:t>. Investments in fixed assets</a:t>
            </a:r>
          </a:p>
          <a:p>
            <a:r>
              <a:rPr lang="en-US" sz="1700" dirty="0"/>
              <a:t>7.2. Working capital investments</a:t>
            </a:r>
          </a:p>
          <a:p>
            <a:r>
              <a:rPr lang="en-US" sz="1700" dirty="0"/>
              <a:t>7.3. Operating costs</a:t>
            </a:r>
          </a:p>
          <a:p>
            <a:r>
              <a:rPr lang="en-US" sz="1700" dirty="0"/>
              <a:t>7.4. Depreciation calculation</a:t>
            </a:r>
          </a:p>
          <a:p>
            <a:r>
              <a:rPr lang="en-US" sz="1700" dirty="0"/>
              <a:t>7.5. Sources of funding</a:t>
            </a:r>
          </a:p>
          <a:p>
            <a:r>
              <a:rPr lang="en-US" sz="1700" dirty="0"/>
              <a:t>7.6. Projection of profit and loss account (income)</a:t>
            </a:r>
          </a:p>
          <a:p>
            <a:r>
              <a:rPr lang="en-US" sz="1700" dirty="0"/>
              <a:t>7.7. Performance indicators and cash flow</a:t>
            </a:r>
          </a:p>
          <a:p>
            <a:r>
              <a:rPr lang="hr-HR" sz="1700" dirty="0"/>
              <a:t> </a:t>
            </a:r>
            <a:r>
              <a:rPr lang="hr-HR" sz="1700" dirty="0" smtClean="0"/>
              <a:t>      </a:t>
            </a:r>
            <a:r>
              <a:rPr lang="en-US" sz="1700" dirty="0" smtClean="0"/>
              <a:t>7.7.1</a:t>
            </a:r>
            <a:r>
              <a:rPr lang="en-US" sz="1700" dirty="0"/>
              <a:t>. Cash flow</a:t>
            </a:r>
          </a:p>
          <a:p>
            <a:pPr>
              <a:spcBef>
                <a:spcPts val="0"/>
              </a:spcBef>
            </a:pPr>
            <a:r>
              <a:rPr lang="hr-HR" sz="1700" dirty="0" smtClean="0"/>
              <a:t>       </a:t>
            </a:r>
            <a:r>
              <a:rPr lang="en-US" sz="1700" dirty="0" smtClean="0"/>
              <a:t>7.7.2</a:t>
            </a:r>
            <a:r>
              <a:rPr lang="en-US" sz="1700" dirty="0"/>
              <a:t>. Performance </a:t>
            </a:r>
            <a:r>
              <a:rPr lang="hr-HR" sz="1700" dirty="0" smtClean="0"/>
              <a:t>   </a:t>
            </a:r>
          </a:p>
          <a:p>
            <a:pPr>
              <a:spcBef>
                <a:spcPts val="0"/>
              </a:spcBef>
              <a:spcAft>
                <a:spcPts val="0"/>
              </a:spcAft>
            </a:pPr>
            <a:r>
              <a:rPr lang="hr-HR" sz="1700" dirty="0"/>
              <a:t> </a:t>
            </a:r>
            <a:r>
              <a:rPr lang="hr-HR" sz="1700" dirty="0" smtClean="0"/>
              <a:t>       </a:t>
            </a:r>
            <a:r>
              <a:rPr lang="en-US" sz="1700" dirty="0" smtClean="0"/>
              <a:t>indicators</a:t>
            </a:r>
            <a:endParaRPr lang="hr-HR" sz="1700" dirty="0"/>
          </a:p>
        </p:txBody>
      </p:sp>
      <p:pic>
        <p:nvPicPr>
          <p:cNvPr id="9" name="Rezervirano mjesto sadržaja 8"/>
          <p:cNvPicPr>
            <a:picLocks noGrp="1" noChangeAspect="1"/>
          </p:cNvPicPr>
          <p:nvPr>
            <p:ph sz="quarter" idx="4"/>
          </p:nvPr>
        </p:nvPicPr>
        <p:blipFill rotWithShape="1">
          <a:blip r:embed="rId2"/>
          <a:srcRect b="7575"/>
          <a:stretch/>
        </p:blipFill>
        <p:spPr>
          <a:xfrm>
            <a:off x="5092700" y="2856617"/>
            <a:ext cx="3292475" cy="2444591"/>
          </a:xfrm>
          <a:prstGeom prst="rect">
            <a:avLst/>
          </a:prstGeom>
        </p:spPr>
      </p:pic>
    </p:spTree>
    <p:extLst>
      <p:ext uri="{BB962C8B-B14F-4D97-AF65-F5344CB8AC3E}">
        <p14:creationId xmlns:p14="http://schemas.microsoft.com/office/powerpoint/2010/main" val="3417182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Business plan </a:t>
            </a:r>
            <a:r>
              <a:rPr lang="hr-HR" dirty="0" err="1"/>
              <a:t>form</a:t>
            </a:r>
            <a:endParaRPr lang="hr-HR" dirty="0"/>
          </a:p>
        </p:txBody>
      </p:sp>
      <p:sp>
        <p:nvSpPr>
          <p:cNvPr id="3" name="Rezervirano mjesto teksta 2"/>
          <p:cNvSpPr>
            <a:spLocks noGrp="1"/>
          </p:cNvSpPr>
          <p:nvPr>
            <p:ph type="body" idx="1"/>
          </p:nvPr>
        </p:nvSpPr>
        <p:spPr>
          <a:xfrm>
            <a:off x="1627632" y="1572768"/>
            <a:ext cx="6757416" cy="639762"/>
          </a:xfrm>
        </p:spPr>
        <p:txBody>
          <a:bodyPr/>
          <a:lstStyle/>
          <a:p>
            <a:r>
              <a:rPr lang="en-US" sz="2000" dirty="0"/>
              <a:t>8. Final evaluation of the project</a:t>
            </a:r>
            <a:endParaRPr lang="hr-HR" sz="2000" dirty="0"/>
          </a:p>
        </p:txBody>
      </p:sp>
      <p:pic>
        <p:nvPicPr>
          <p:cNvPr id="9" name="Rezervirano mjesto sadržaja 8"/>
          <p:cNvPicPr>
            <a:picLocks noGrp="1" noChangeAspect="1"/>
          </p:cNvPicPr>
          <p:nvPr>
            <p:ph sz="quarter" idx="4"/>
          </p:nvPr>
        </p:nvPicPr>
        <p:blipFill>
          <a:blip r:embed="rId2"/>
          <a:stretch>
            <a:fillRect/>
          </a:stretch>
        </p:blipFill>
        <p:spPr>
          <a:xfrm>
            <a:off x="5395912" y="2659856"/>
            <a:ext cx="2686050" cy="3038475"/>
          </a:xfrm>
          <a:prstGeom prst="rect">
            <a:avLst/>
          </a:prstGeom>
        </p:spPr>
      </p:pic>
    </p:spTree>
    <p:extLst>
      <p:ext uri="{BB962C8B-B14F-4D97-AF65-F5344CB8AC3E}">
        <p14:creationId xmlns:p14="http://schemas.microsoft.com/office/powerpoint/2010/main" val="2360464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p:txBody>
          <a:bodyPr>
            <a:normAutofit/>
          </a:bodyPr>
          <a:lstStyle/>
          <a:p>
            <a:r>
              <a:rPr lang="en-US" dirty="0"/>
              <a:t>How to make a business plan?</a:t>
            </a:r>
            <a:endParaRPr lang="hr-HR" dirty="0"/>
          </a:p>
        </p:txBody>
      </p:sp>
      <p:sp>
        <p:nvSpPr>
          <p:cNvPr id="8" name="Rezervirano mjesto sadržaja 7"/>
          <p:cNvSpPr>
            <a:spLocks noGrp="1"/>
          </p:cNvSpPr>
          <p:nvPr>
            <p:ph idx="1"/>
          </p:nvPr>
        </p:nvSpPr>
        <p:spPr/>
        <p:txBody>
          <a:bodyPr>
            <a:normAutofit fontScale="32500" lnSpcReduction="20000"/>
          </a:bodyPr>
          <a:lstStyle/>
          <a:p>
            <a:r>
              <a:rPr lang="en-US" sz="4800" dirty="0"/>
              <a:t>1) Preparation for the development of a business plan</a:t>
            </a:r>
          </a:p>
          <a:p>
            <a:pPr lvl="1"/>
            <a:r>
              <a:rPr lang="en-US" sz="4800" dirty="0"/>
              <a:t>Step 1: Determining the purpose and content of the business plan</a:t>
            </a:r>
          </a:p>
          <a:p>
            <a:pPr lvl="1"/>
            <a:r>
              <a:rPr lang="en-US" sz="4800" dirty="0" smtClean="0"/>
              <a:t>Step </a:t>
            </a:r>
            <a:r>
              <a:rPr lang="en-US" sz="4800" dirty="0"/>
              <a:t>2: Market research and information gathering</a:t>
            </a:r>
          </a:p>
          <a:p>
            <a:pPr lvl="1"/>
            <a:r>
              <a:rPr lang="en-US" sz="4800" dirty="0" smtClean="0"/>
              <a:t>Step </a:t>
            </a:r>
            <a:r>
              <a:rPr lang="en-US" sz="4800" dirty="0"/>
              <a:t>3: Analysis, selection and organization of collected information</a:t>
            </a:r>
          </a:p>
          <a:p>
            <a:r>
              <a:rPr lang="en-US" sz="4800" dirty="0"/>
              <a:t> </a:t>
            </a:r>
            <a:endParaRPr lang="hr-HR" sz="4800" dirty="0" smtClean="0"/>
          </a:p>
          <a:p>
            <a:r>
              <a:rPr lang="en-US" sz="4800" dirty="0" smtClean="0"/>
              <a:t>2</a:t>
            </a:r>
            <a:r>
              <a:rPr lang="en-US" sz="4800" dirty="0"/>
              <a:t>) Writing a working version of the business plan</a:t>
            </a:r>
          </a:p>
          <a:p>
            <a:pPr lvl="1"/>
            <a:r>
              <a:rPr lang="en-US" sz="4800" dirty="0"/>
              <a:t>Step 4: Business idea (project)</a:t>
            </a:r>
          </a:p>
          <a:p>
            <a:pPr lvl="1"/>
            <a:r>
              <a:rPr lang="en-US" sz="4800" dirty="0" smtClean="0"/>
              <a:t>Step </a:t>
            </a:r>
            <a:r>
              <a:rPr lang="en-US" sz="4800" dirty="0"/>
              <a:t>5: Market Aspects of Business Plan</a:t>
            </a:r>
          </a:p>
          <a:p>
            <a:pPr lvl="1"/>
            <a:r>
              <a:rPr lang="en-US" sz="4800" dirty="0" smtClean="0"/>
              <a:t>Step </a:t>
            </a:r>
            <a:r>
              <a:rPr lang="en-US" sz="4800" dirty="0"/>
              <a:t>6: Technological aspects of the business plan</a:t>
            </a:r>
          </a:p>
          <a:p>
            <a:pPr lvl="1"/>
            <a:r>
              <a:rPr lang="en-US" sz="4800" dirty="0" smtClean="0"/>
              <a:t>Step </a:t>
            </a:r>
            <a:r>
              <a:rPr lang="en-US" sz="4800" dirty="0"/>
              <a:t>7: Organizational aspects of the business plan</a:t>
            </a:r>
          </a:p>
          <a:p>
            <a:pPr lvl="1"/>
            <a:r>
              <a:rPr lang="en-US" sz="4800" dirty="0" smtClean="0"/>
              <a:t>Step </a:t>
            </a:r>
            <a:r>
              <a:rPr lang="en-US" sz="4800" dirty="0"/>
              <a:t>8: Financial aspects of the business plan</a:t>
            </a:r>
          </a:p>
          <a:p>
            <a:r>
              <a:rPr lang="en-US" sz="4800" dirty="0"/>
              <a:t> </a:t>
            </a:r>
            <a:endParaRPr lang="hr-HR" sz="4800" dirty="0" smtClean="0"/>
          </a:p>
          <a:p>
            <a:r>
              <a:rPr lang="en-US" sz="4800" dirty="0" smtClean="0"/>
              <a:t>3</a:t>
            </a:r>
            <a:r>
              <a:rPr lang="en-US" sz="4800" dirty="0"/>
              <a:t>) Finalizing the business plan</a:t>
            </a:r>
          </a:p>
          <a:p>
            <a:pPr lvl="1"/>
            <a:r>
              <a:rPr lang="en-US" sz="4900" dirty="0" smtClean="0"/>
              <a:t>Step </a:t>
            </a:r>
            <a:r>
              <a:rPr lang="en-US" sz="4900" dirty="0"/>
              <a:t>9: Review and refine the business plan</a:t>
            </a:r>
          </a:p>
          <a:p>
            <a:pPr lvl="1"/>
            <a:r>
              <a:rPr lang="en-US" sz="4900" dirty="0" smtClean="0"/>
              <a:t>Step </a:t>
            </a:r>
            <a:r>
              <a:rPr lang="en-US" sz="4900" dirty="0"/>
              <a:t>10: Write a Business Plan Summary</a:t>
            </a:r>
          </a:p>
          <a:p>
            <a:pPr lvl="1"/>
            <a:r>
              <a:rPr lang="en-US" sz="4900" dirty="0" smtClean="0"/>
              <a:t>Step </a:t>
            </a:r>
            <a:r>
              <a:rPr lang="en-US" sz="4900" dirty="0"/>
              <a:t>11: Format the business plan</a:t>
            </a:r>
            <a:endParaRPr lang="hr-HR" sz="4900" dirty="0"/>
          </a:p>
        </p:txBody>
      </p:sp>
    </p:spTree>
    <p:extLst>
      <p:ext uri="{BB962C8B-B14F-4D97-AF65-F5344CB8AC3E}">
        <p14:creationId xmlns:p14="http://schemas.microsoft.com/office/powerpoint/2010/main" val="702502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a:t>What is a business plan?</a:t>
            </a:r>
            <a:endParaRPr lang="hr-HR" dirty="0"/>
          </a:p>
        </p:txBody>
      </p:sp>
      <p:sp>
        <p:nvSpPr>
          <p:cNvPr id="3" name="Rezervirano mjesto sadržaja 2"/>
          <p:cNvSpPr>
            <a:spLocks noGrp="1"/>
          </p:cNvSpPr>
          <p:nvPr>
            <p:ph idx="1"/>
          </p:nvPr>
        </p:nvSpPr>
        <p:spPr/>
        <p:txBody>
          <a:bodyPr/>
          <a:lstStyle/>
          <a:p>
            <a:r>
              <a:rPr lang="hr-HR" dirty="0" smtClean="0"/>
              <a:t>B</a:t>
            </a:r>
            <a:r>
              <a:rPr lang="en-US" dirty="0" err="1" smtClean="0"/>
              <a:t>usiness</a:t>
            </a:r>
            <a:r>
              <a:rPr lang="en-US" dirty="0" smtClean="0"/>
              <a:t> </a:t>
            </a:r>
            <a:r>
              <a:rPr lang="en-US" dirty="0"/>
              <a:t>plan is a written document, which defines the goals, activities and necessary resources, and which entrepreneurs or managers in companies usually create for the needs of starting a new business, expanding existing business activities or obtaining a bank loan. </a:t>
            </a:r>
            <a:endParaRPr lang="hr-HR" dirty="0" smtClean="0"/>
          </a:p>
          <a:p>
            <a:pPr marL="342900" indent="-342900">
              <a:buFont typeface="Arial" panose="020B0604020202020204" pitchFamily="34" charset="0"/>
              <a:buChar char="•"/>
            </a:pPr>
            <a:r>
              <a:rPr lang="en-US" dirty="0" smtClean="0"/>
              <a:t>Essentially</a:t>
            </a:r>
            <a:r>
              <a:rPr lang="en-US" dirty="0"/>
              <a:t>, a business plan enables the determination of business priorities, as well as the perception of internal problems and the use of market opportunities.</a:t>
            </a:r>
            <a:endParaRPr lang="hr-HR" dirty="0"/>
          </a:p>
        </p:txBody>
      </p:sp>
    </p:spTree>
    <p:extLst>
      <p:ext uri="{BB962C8B-B14F-4D97-AF65-F5344CB8AC3E}">
        <p14:creationId xmlns:p14="http://schemas.microsoft.com/office/powerpoint/2010/main" val="3279267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dirty="0" err="1"/>
              <a:t>business</a:t>
            </a:r>
            <a:r>
              <a:rPr lang="hr-HR" dirty="0"/>
              <a:t> plan</a:t>
            </a:r>
            <a:endParaRPr lang="hr-HR" dirty="0"/>
          </a:p>
        </p:txBody>
      </p:sp>
      <p:sp>
        <p:nvSpPr>
          <p:cNvPr id="5" name="Rezervirano mjesto teksta 4"/>
          <p:cNvSpPr>
            <a:spLocks noGrp="1"/>
          </p:cNvSpPr>
          <p:nvPr>
            <p:ph type="body" idx="1"/>
          </p:nvPr>
        </p:nvSpPr>
        <p:spPr/>
        <p:txBody>
          <a:bodyPr/>
          <a:lstStyle/>
          <a:p>
            <a:r>
              <a:rPr lang="hr-HR" dirty="0" err="1"/>
              <a:t>internal</a:t>
            </a:r>
            <a:r>
              <a:rPr lang="hr-HR" dirty="0"/>
              <a:t> </a:t>
            </a:r>
            <a:r>
              <a:rPr lang="hr-HR" dirty="0" err="1"/>
              <a:t>document</a:t>
            </a:r>
            <a:endParaRPr lang="hr-HR" dirty="0"/>
          </a:p>
        </p:txBody>
      </p:sp>
      <p:sp>
        <p:nvSpPr>
          <p:cNvPr id="6" name="Rezervirano mjesto sadržaja 5"/>
          <p:cNvSpPr>
            <a:spLocks noGrp="1"/>
          </p:cNvSpPr>
          <p:nvPr>
            <p:ph sz="half" idx="2"/>
          </p:nvPr>
        </p:nvSpPr>
        <p:spPr/>
        <p:txBody>
          <a:bodyPr>
            <a:normAutofit fontScale="92500" lnSpcReduction="20000"/>
          </a:bodyPr>
          <a:lstStyle/>
          <a:p>
            <a:r>
              <a:rPr lang="hr-HR" dirty="0" smtClean="0"/>
              <a:t>P</a:t>
            </a:r>
            <a:r>
              <a:rPr lang="en-US" dirty="0" err="1" smtClean="0"/>
              <a:t>rimarily</a:t>
            </a:r>
            <a:r>
              <a:rPr lang="en-US" dirty="0" smtClean="0"/>
              <a:t> </a:t>
            </a:r>
            <a:r>
              <a:rPr lang="en-US" dirty="0"/>
              <a:t>serves the company's management to analyze the current situation in which the company is, defines the steps to be taken to improve the situation, as well as to monitor the implementation of planned business activities.</a:t>
            </a:r>
            <a:endParaRPr lang="hr-HR" dirty="0"/>
          </a:p>
        </p:txBody>
      </p:sp>
      <p:sp>
        <p:nvSpPr>
          <p:cNvPr id="7" name="Rezervirano mjesto teksta 6"/>
          <p:cNvSpPr>
            <a:spLocks noGrp="1"/>
          </p:cNvSpPr>
          <p:nvPr>
            <p:ph type="body" sz="quarter" idx="3"/>
          </p:nvPr>
        </p:nvSpPr>
        <p:spPr>
          <a:xfrm>
            <a:off x="5093208" y="1572768"/>
            <a:ext cx="3511240" cy="639762"/>
          </a:xfrm>
        </p:spPr>
        <p:txBody>
          <a:bodyPr/>
          <a:lstStyle/>
          <a:p>
            <a:r>
              <a:rPr lang="hr-HR" dirty="0" err="1"/>
              <a:t>external</a:t>
            </a:r>
            <a:r>
              <a:rPr lang="hr-HR" dirty="0"/>
              <a:t> </a:t>
            </a:r>
            <a:r>
              <a:rPr lang="hr-HR" dirty="0" err="1"/>
              <a:t>document</a:t>
            </a:r>
            <a:endParaRPr lang="hr-HR" dirty="0"/>
          </a:p>
        </p:txBody>
      </p:sp>
      <p:sp>
        <p:nvSpPr>
          <p:cNvPr id="8" name="Rezervirano mjesto sadržaja 7"/>
          <p:cNvSpPr>
            <a:spLocks noGrp="1"/>
          </p:cNvSpPr>
          <p:nvPr>
            <p:ph sz="quarter" idx="4"/>
          </p:nvPr>
        </p:nvSpPr>
        <p:spPr/>
        <p:txBody>
          <a:bodyPr/>
          <a:lstStyle/>
          <a:p>
            <a:r>
              <a:rPr lang="hr-HR" sz="2200" dirty="0" smtClean="0"/>
              <a:t>S</a:t>
            </a:r>
            <a:r>
              <a:rPr lang="en-US" sz="2200" dirty="0" err="1" smtClean="0"/>
              <a:t>erves</a:t>
            </a:r>
            <a:r>
              <a:rPr lang="en-US" sz="2200" dirty="0" smtClean="0"/>
              <a:t> </a:t>
            </a:r>
            <a:r>
              <a:rPr lang="en-US" sz="2200" dirty="0"/>
              <a:t>banks or potential investors to decide whether to invest their money in the company or not</a:t>
            </a:r>
            <a:r>
              <a:rPr lang="en-US" dirty="0"/>
              <a:t>.</a:t>
            </a:r>
            <a:endParaRPr lang="hr-HR" dirty="0"/>
          </a:p>
        </p:txBody>
      </p:sp>
    </p:spTree>
    <p:extLst>
      <p:ext uri="{BB962C8B-B14F-4D97-AF65-F5344CB8AC3E}">
        <p14:creationId xmlns:p14="http://schemas.microsoft.com/office/powerpoint/2010/main" val="958294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a:t/>
            </a:r>
            <a:br>
              <a:rPr lang="hr-HR" dirty="0"/>
            </a:br>
            <a:r>
              <a:rPr lang="hr-HR" dirty="0" err="1"/>
              <a:t>types</a:t>
            </a:r>
            <a:r>
              <a:rPr lang="hr-HR" dirty="0"/>
              <a:t> </a:t>
            </a:r>
            <a:r>
              <a:rPr lang="hr-HR" dirty="0" err="1"/>
              <a:t>of</a:t>
            </a:r>
            <a:r>
              <a:rPr lang="hr-HR" dirty="0"/>
              <a:t> </a:t>
            </a:r>
            <a:r>
              <a:rPr lang="hr-HR" dirty="0" err="1"/>
              <a:t>business</a:t>
            </a:r>
            <a:r>
              <a:rPr lang="hr-HR" dirty="0"/>
              <a:t> </a:t>
            </a:r>
            <a:r>
              <a:rPr lang="hr-HR" dirty="0" err="1"/>
              <a:t>plans</a:t>
            </a:r>
            <a:endParaRPr lang="hr-HR" dirty="0"/>
          </a:p>
        </p:txBody>
      </p:sp>
      <p:graphicFrame>
        <p:nvGraphicFramePr>
          <p:cNvPr id="4" name="Dijagram 3"/>
          <p:cNvGraphicFramePr/>
          <p:nvPr>
            <p:extLst>
              <p:ext uri="{D42A27DB-BD31-4B8C-83A1-F6EECF244321}">
                <p14:modId xmlns:p14="http://schemas.microsoft.com/office/powerpoint/2010/main" val="1968324003"/>
              </p:ext>
            </p:extLst>
          </p:nvPr>
        </p:nvGraphicFramePr>
        <p:xfrm>
          <a:off x="457200" y="1752600"/>
          <a:ext cx="7162800" cy="4556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6648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Business plan </a:t>
            </a:r>
            <a:r>
              <a:rPr lang="hr-HR" dirty="0" err="1"/>
              <a:t>form</a:t>
            </a:r>
            <a:endParaRPr lang="hr-HR" dirty="0"/>
          </a:p>
        </p:txBody>
      </p:sp>
      <p:sp>
        <p:nvSpPr>
          <p:cNvPr id="3" name="Rezervirano mjesto sadržaja 2"/>
          <p:cNvSpPr>
            <a:spLocks noGrp="1"/>
          </p:cNvSpPr>
          <p:nvPr>
            <p:ph idx="1"/>
          </p:nvPr>
        </p:nvSpPr>
        <p:spPr/>
        <p:txBody>
          <a:bodyPr>
            <a:normAutofit lnSpcReduction="10000"/>
          </a:bodyPr>
          <a:lstStyle/>
          <a:p>
            <a:r>
              <a:rPr lang="en-US" dirty="0"/>
              <a:t>Recommended content of the business </a:t>
            </a:r>
            <a:r>
              <a:rPr lang="en-US" dirty="0" smtClean="0"/>
              <a:t>plan</a:t>
            </a:r>
            <a:r>
              <a:rPr lang="hr-HR" dirty="0" smtClean="0"/>
              <a:t> (</a:t>
            </a:r>
            <a:r>
              <a:rPr lang="hr-HR" dirty="0" smtClean="0">
                <a:solidFill>
                  <a:srgbClr val="0070C0"/>
                </a:solidFill>
              </a:rPr>
              <a:t>HR-</a:t>
            </a:r>
            <a:r>
              <a:rPr lang="hr-HR" dirty="0" err="1" smtClean="0">
                <a:solidFill>
                  <a:srgbClr val="0070C0"/>
                </a:solidFill>
              </a:rPr>
              <a:t>example</a:t>
            </a:r>
            <a:r>
              <a:rPr lang="hr-HR" dirty="0" smtClean="0">
                <a:solidFill>
                  <a:srgbClr val="0070C0"/>
                </a:solidFill>
              </a:rPr>
              <a:t>: </a:t>
            </a:r>
            <a:r>
              <a:rPr lang="en-US" dirty="0">
                <a:solidFill>
                  <a:srgbClr val="0070C0"/>
                </a:solidFill>
              </a:rPr>
              <a:t>Croatian Agency for Small Business, Innovation and Investment (HAMAG-BICRO</a:t>
            </a:r>
            <a:r>
              <a:rPr lang="en-US" dirty="0" smtClean="0">
                <a:solidFill>
                  <a:srgbClr val="0070C0"/>
                </a:solidFill>
              </a:rPr>
              <a:t>)</a:t>
            </a:r>
            <a:r>
              <a:rPr lang="hr-HR" dirty="0" smtClean="0"/>
              <a:t>:</a:t>
            </a:r>
          </a:p>
          <a:p>
            <a:pPr marL="457200" indent="-457200">
              <a:buFont typeface="+mj-lt"/>
              <a:buAutoNum type="arabicPeriod"/>
            </a:pPr>
            <a:r>
              <a:rPr lang="en-US" dirty="0"/>
              <a:t>Entrepreneur </a:t>
            </a:r>
            <a:r>
              <a:rPr lang="en-US" dirty="0" smtClean="0"/>
              <a:t>information</a:t>
            </a:r>
            <a:endParaRPr lang="hr-HR" dirty="0" smtClean="0"/>
          </a:p>
          <a:p>
            <a:pPr marL="457200" indent="-457200">
              <a:buFont typeface="+mj-lt"/>
              <a:buAutoNum type="arabicPeriod"/>
            </a:pPr>
            <a:r>
              <a:rPr lang="en-US" dirty="0" smtClean="0"/>
              <a:t>Starting point</a:t>
            </a:r>
            <a:endParaRPr lang="hr-HR" dirty="0" smtClean="0"/>
          </a:p>
          <a:p>
            <a:pPr marL="457200" indent="-457200">
              <a:buFont typeface="+mj-lt"/>
              <a:buAutoNum type="arabicPeriod"/>
            </a:pPr>
            <a:r>
              <a:rPr lang="en-US" dirty="0"/>
              <a:t>Subject of </a:t>
            </a:r>
            <a:r>
              <a:rPr lang="en-US" dirty="0" smtClean="0"/>
              <a:t>business</a:t>
            </a:r>
            <a:endParaRPr lang="hr-HR" dirty="0" smtClean="0"/>
          </a:p>
          <a:p>
            <a:pPr marL="457200" indent="-457200">
              <a:buFont typeface="+mj-lt"/>
              <a:buAutoNum type="arabicPeriod"/>
            </a:pPr>
            <a:r>
              <a:rPr lang="en-US" dirty="0" smtClean="0"/>
              <a:t>Location</a:t>
            </a:r>
            <a:endParaRPr lang="hr-HR" dirty="0" smtClean="0"/>
          </a:p>
          <a:p>
            <a:pPr marL="457200" indent="-457200">
              <a:buFont typeface="+mj-lt"/>
              <a:buAutoNum type="arabicPeriod"/>
            </a:pPr>
            <a:r>
              <a:rPr lang="en-US" dirty="0" smtClean="0"/>
              <a:t>Technological </a:t>
            </a:r>
            <a:r>
              <a:rPr lang="en-US" dirty="0"/>
              <a:t>and technical elements of the </a:t>
            </a:r>
            <a:r>
              <a:rPr lang="en-US" dirty="0" smtClean="0"/>
              <a:t>enterprise</a:t>
            </a:r>
            <a:endParaRPr lang="hr-HR" dirty="0" smtClean="0"/>
          </a:p>
          <a:p>
            <a:pPr marL="457200" indent="-457200">
              <a:buFont typeface="+mj-lt"/>
              <a:buAutoNum type="arabicPeriod"/>
            </a:pPr>
            <a:r>
              <a:rPr lang="en-US" dirty="0" smtClean="0"/>
              <a:t>Market justification</a:t>
            </a:r>
            <a:endParaRPr lang="hr-HR" dirty="0" smtClean="0"/>
          </a:p>
          <a:p>
            <a:pPr marL="457200" indent="-457200">
              <a:buFont typeface="+mj-lt"/>
              <a:buAutoNum type="arabicPeriod"/>
            </a:pPr>
            <a:r>
              <a:rPr lang="en-US" dirty="0" smtClean="0"/>
              <a:t>Financial </a:t>
            </a:r>
            <a:r>
              <a:rPr lang="en-US" dirty="0"/>
              <a:t>elements of the </a:t>
            </a:r>
            <a:r>
              <a:rPr lang="en-US" dirty="0" smtClean="0"/>
              <a:t>venture</a:t>
            </a:r>
            <a:endParaRPr lang="hr-HR" dirty="0" smtClean="0"/>
          </a:p>
          <a:p>
            <a:pPr marL="457200" indent="-457200">
              <a:buFont typeface="+mj-lt"/>
              <a:buAutoNum type="arabicPeriod"/>
            </a:pPr>
            <a:r>
              <a:rPr lang="en-US" dirty="0" smtClean="0"/>
              <a:t>Final </a:t>
            </a:r>
            <a:r>
              <a:rPr lang="en-US" dirty="0"/>
              <a:t>evaluation of the </a:t>
            </a:r>
            <a:r>
              <a:rPr lang="en-US" dirty="0" smtClean="0"/>
              <a:t>project</a:t>
            </a: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1728980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p:txBody>
          <a:bodyPr/>
          <a:lstStyle/>
          <a:p>
            <a:r>
              <a:rPr lang="hr-HR" dirty="0"/>
              <a:t>Business plan </a:t>
            </a:r>
            <a:r>
              <a:rPr lang="hr-HR" dirty="0" err="1"/>
              <a:t>form</a:t>
            </a:r>
            <a:endParaRPr lang="hr-HR" dirty="0"/>
          </a:p>
        </p:txBody>
      </p:sp>
      <p:sp>
        <p:nvSpPr>
          <p:cNvPr id="8" name="Rezervirano mjesto teksta 7"/>
          <p:cNvSpPr>
            <a:spLocks noGrp="1"/>
          </p:cNvSpPr>
          <p:nvPr>
            <p:ph type="body" idx="1"/>
          </p:nvPr>
        </p:nvSpPr>
        <p:spPr/>
        <p:txBody>
          <a:bodyPr/>
          <a:lstStyle/>
          <a:p>
            <a:r>
              <a:rPr lang="hr-HR" sz="2000" dirty="0" smtClean="0"/>
              <a:t>1. </a:t>
            </a:r>
            <a:r>
              <a:rPr lang="hr-HR" sz="2000" dirty="0" err="1" smtClean="0"/>
              <a:t>Entrepreneur</a:t>
            </a:r>
            <a:r>
              <a:rPr lang="hr-HR" sz="2000" dirty="0" smtClean="0"/>
              <a:t> </a:t>
            </a:r>
            <a:r>
              <a:rPr lang="hr-HR" sz="2000" dirty="0" err="1" smtClean="0"/>
              <a:t>information</a:t>
            </a:r>
            <a:endParaRPr lang="hr-HR" sz="2000" dirty="0"/>
          </a:p>
        </p:txBody>
      </p:sp>
      <p:sp>
        <p:nvSpPr>
          <p:cNvPr id="9" name="Rezervirano mjesto sadržaja 8"/>
          <p:cNvSpPr>
            <a:spLocks noGrp="1"/>
          </p:cNvSpPr>
          <p:nvPr>
            <p:ph sz="half" idx="2"/>
          </p:nvPr>
        </p:nvSpPr>
        <p:spPr/>
        <p:txBody>
          <a:bodyPr>
            <a:normAutofit/>
          </a:bodyPr>
          <a:lstStyle/>
          <a:p>
            <a:r>
              <a:rPr lang="en-US" sz="2000" dirty="0"/>
              <a:t>1.1. General information</a:t>
            </a:r>
          </a:p>
          <a:p>
            <a:r>
              <a:rPr lang="en-US" sz="2000" dirty="0"/>
              <a:t>1.2. Data on the founder of the </a:t>
            </a:r>
            <a:r>
              <a:rPr lang="hr-HR" sz="2000" dirty="0" err="1" smtClean="0"/>
              <a:t>Ltd</a:t>
            </a:r>
            <a:r>
              <a:rPr lang="hr-HR" sz="2000" dirty="0" smtClean="0"/>
              <a:t>.</a:t>
            </a:r>
            <a:r>
              <a:rPr lang="en-US" sz="2000" dirty="0" smtClean="0"/>
              <a:t> </a:t>
            </a:r>
            <a:r>
              <a:rPr lang="en-US" sz="2000" dirty="0"/>
              <a:t>or the owner of the craft</a:t>
            </a:r>
            <a:endParaRPr lang="hr-HR" sz="2000" dirty="0"/>
          </a:p>
        </p:txBody>
      </p:sp>
      <p:sp>
        <p:nvSpPr>
          <p:cNvPr id="10" name="Rezervirano mjesto teksta 9"/>
          <p:cNvSpPr>
            <a:spLocks noGrp="1"/>
          </p:cNvSpPr>
          <p:nvPr>
            <p:ph type="body" sz="quarter" idx="3"/>
          </p:nvPr>
        </p:nvSpPr>
        <p:spPr/>
        <p:txBody>
          <a:bodyPr/>
          <a:lstStyle/>
          <a:p>
            <a:endParaRPr lang="hr-HR"/>
          </a:p>
        </p:txBody>
      </p:sp>
      <p:pic>
        <p:nvPicPr>
          <p:cNvPr id="12" name="Rezervirano mjesto sadržaja 11"/>
          <p:cNvPicPr>
            <a:picLocks noGrp="1" noChangeAspect="1"/>
          </p:cNvPicPr>
          <p:nvPr>
            <p:ph sz="quarter" idx="4"/>
          </p:nvPr>
        </p:nvPicPr>
        <p:blipFill rotWithShape="1">
          <a:blip r:embed="rId2"/>
          <a:srcRect l="13501" t="10118" r="32983" b="9788"/>
          <a:stretch/>
        </p:blipFill>
        <p:spPr>
          <a:xfrm>
            <a:off x="5093208" y="1572768"/>
            <a:ext cx="2880320" cy="2736304"/>
          </a:xfrm>
          <a:prstGeom prst="rect">
            <a:avLst/>
          </a:prstGeom>
        </p:spPr>
      </p:pic>
    </p:spTree>
    <p:extLst>
      <p:ext uri="{BB962C8B-B14F-4D97-AF65-F5344CB8AC3E}">
        <p14:creationId xmlns:p14="http://schemas.microsoft.com/office/powerpoint/2010/main" val="2397566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p:txBody>
          <a:bodyPr/>
          <a:lstStyle/>
          <a:p>
            <a:r>
              <a:rPr lang="hr-HR" dirty="0"/>
              <a:t>Business plan </a:t>
            </a:r>
            <a:r>
              <a:rPr lang="hr-HR" dirty="0" err="1"/>
              <a:t>form</a:t>
            </a:r>
            <a:endParaRPr lang="hr-HR" dirty="0"/>
          </a:p>
        </p:txBody>
      </p:sp>
      <p:sp>
        <p:nvSpPr>
          <p:cNvPr id="8" name="Rezervirano mjesto teksta 7"/>
          <p:cNvSpPr>
            <a:spLocks noGrp="1"/>
          </p:cNvSpPr>
          <p:nvPr>
            <p:ph type="body" idx="1"/>
          </p:nvPr>
        </p:nvSpPr>
        <p:spPr/>
        <p:txBody>
          <a:bodyPr/>
          <a:lstStyle/>
          <a:p>
            <a:r>
              <a:rPr lang="hr-HR" sz="2000" dirty="0"/>
              <a:t>2. </a:t>
            </a:r>
            <a:r>
              <a:rPr lang="hr-HR" sz="2000" dirty="0" err="1"/>
              <a:t>Starting</a:t>
            </a:r>
            <a:r>
              <a:rPr lang="hr-HR" sz="2000" dirty="0"/>
              <a:t> </a:t>
            </a:r>
            <a:r>
              <a:rPr lang="hr-HR" sz="2000" dirty="0" err="1" smtClean="0"/>
              <a:t>point</a:t>
            </a:r>
            <a:endParaRPr lang="hr-HR" sz="2000" dirty="0"/>
          </a:p>
        </p:txBody>
      </p:sp>
      <p:sp>
        <p:nvSpPr>
          <p:cNvPr id="9" name="Rezervirano mjesto sadržaja 8"/>
          <p:cNvSpPr>
            <a:spLocks noGrp="1"/>
          </p:cNvSpPr>
          <p:nvPr>
            <p:ph sz="half" idx="2"/>
          </p:nvPr>
        </p:nvSpPr>
        <p:spPr/>
        <p:txBody>
          <a:bodyPr>
            <a:normAutofit/>
          </a:bodyPr>
          <a:lstStyle/>
          <a:p>
            <a:r>
              <a:rPr lang="en-US" sz="2000" dirty="0" smtClean="0"/>
              <a:t>2.1</a:t>
            </a:r>
            <a:r>
              <a:rPr lang="en-US" sz="2000" dirty="0"/>
              <a:t>. The emergence of an entrepreneurial idea</a:t>
            </a:r>
          </a:p>
          <a:p>
            <a:r>
              <a:rPr lang="en-US" sz="2000" dirty="0"/>
              <a:t>2.2. The vision and task of an entrepreneurial venture</a:t>
            </a:r>
            <a:endParaRPr lang="hr-HR" sz="2000" dirty="0"/>
          </a:p>
        </p:txBody>
      </p:sp>
      <p:sp>
        <p:nvSpPr>
          <p:cNvPr id="10" name="Rezervirano mjesto teksta 9"/>
          <p:cNvSpPr>
            <a:spLocks noGrp="1"/>
          </p:cNvSpPr>
          <p:nvPr>
            <p:ph type="body" sz="quarter" idx="3"/>
          </p:nvPr>
        </p:nvSpPr>
        <p:spPr/>
        <p:txBody>
          <a:bodyPr/>
          <a:lstStyle/>
          <a:p>
            <a:endParaRPr lang="hr-HR"/>
          </a:p>
        </p:txBody>
      </p:sp>
      <p:pic>
        <p:nvPicPr>
          <p:cNvPr id="3" name="Rezervirano mjesto sadržaja 2"/>
          <p:cNvPicPr>
            <a:picLocks noGrp="1" noChangeAspect="1"/>
          </p:cNvPicPr>
          <p:nvPr>
            <p:ph sz="quarter" idx="4"/>
          </p:nvPr>
        </p:nvPicPr>
        <p:blipFill>
          <a:blip r:embed="rId2"/>
          <a:stretch>
            <a:fillRect/>
          </a:stretch>
        </p:blipFill>
        <p:spPr>
          <a:xfrm>
            <a:off x="5085794" y="1572768"/>
            <a:ext cx="2948952" cy="3240418"/>
          </a:xfrm>
          <a:prstGeom prst="rect">
            <a:avLst/>
          </a:prstGeom>
        </p:spPr>
      </p:pic>
    </p:spTree>
    <p:extLst>
      <p:ext uri="{BB962C8B-B14F-4D97-AF65-F5344CB8AC3E}">
        <p14:creationId xmlns:p14="http://schemas.microsoft.com/office/powerpoint/2010/main" val="1262804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p:txBody>
          <a:bodyPr/>
          <a:lstStyle/>
          <a:p>
            <a:r>
              <a:rPr lang="hr-HR" dirty="0"/>
              <a:t>Business plan </a:t>
            </a:r>
            <a:r>
              <a:rPr lang="hr-HR" dirty="0" err="1"/>
              <a:t>form</a:t>
            </a:r>
            <a:endParaRPr lang="hr-HR" dirty="0"/>
          </a:p>
        </p:txBody>
      </p:sp>
      <p:sp>
        <p:nvSpPr>
          <p:cNvPr id="8" name="Rezervirano mjesto teksta 7"/>
          <p:cNvSpPr>
            <a:spLocks noGrp="1"/>
          </p:cNvSpPr>
          <p:nvPr>
            <p:ph type="body" idx="1"/>
          </p:nvPr>
        </p:nvSpPr>
        <p:spPr/>
        <p:txBody>
          <a:bodyPr/>
          <a:lstStyle/>
          <a:p>
            <a:r>
              <a:rPr lang="hr-HR" sz="2000" dirty="0"/>
              <a:t>3. </a:t>
            </a:r>
            <a:r>
              <a:rPr lang="hr-HR" sz="2000" dirty="0" err="1"/>
              <a:t>Subject</a:t>
            </a:r>
            <a:r>
              <a:rPr lang="hr-HR" sz="2000" dirty="0"/>
              <a:t> </a:t>
            </a:r>
            <a:r>
              <a:rPr lang="hr-HR" sz="2000" dirty="0" err="1"/>
              <a:t>of</a:t>
            </a:r>
            <a:r>
              <a:rPr lang="hr-HR" sz="2000" dirty="0"/>
              <a:t> </a:t>
            </a:r>
            <a:r>
              <a:rPr lang="hr-HR" sz="2000" dirty="0" err="1" smtClean="0"/>
              <a:t>business</a:t>
            </a:r>
            <a:endParaRPr lang="hr-HR" sz="2000" dirty="0"/>
          </a:p>
        </p:txBody>
      </p:sp>
      <p:sp>
        <p:nvSpPr>
          <p:cNvPr id="9" name="Rezervirano mjesto sadržaja 8"/>
          <p:cNvSpPr>
            <a:spLocks noGrp="1"/>
          </p:cNvSpPr>
          <p:nvPr>
            <p:ph sz="half" idx="2"/>
          </p:nvPr>
        </p:nvSpPr>
        <p:spPr/>
        <p:txBody>
          <a:bodyPr>
            <a:normAutofit/>
          </a:bodyPr>
          <a:lstStyle/>
          <a:p>
            <a:r>
              <a:rPr lang="en-US" sz="2000" dirty="0" smtClean="0"/>
              <a:t>3.1</a:t>
            </a:r>
            <a:r>
              <a:rPr lang="en-US" sz="2000" dirty="0"/>
              <a:t>. Description of existing business</a:t>
            </a:r>
          </a:p>
          <a:p>
            <a:r>
              <a:rPr lang="en-US" sz="2000" dirty="0"/>
              <a:t>3.2. Description of business and activities in the project - existing program</a:t>
            </a:r>
          </a:p>
          <a:p>
            <a:r>
              <a:rPr lang="en-US" sz="2000" dirty="0"/>
              <a:t>3.3 Assets and business efficiency</a:t>
            </a:r>
          </a:p>
          <a:p>
            <a:r>
              <a:rPr lang="en-US" sz="2000" dirty="0"/>
              <a:t>3.4. Procurement market position</a:t>
            </a:r>
            <a:endParaRPr lang="hr-HR" sz="2000" dirty="0"/>
          </a:p>
        </p:txBody>
      </p:sp>
      <p:sp>
        <p:nvSpPr>
          <p:cNvPr id="10" name="Rezervirano mjesto teksta 9"/>
          <p:cNvSpPr>
            <a:spLocks noGrp="1"/>
          </p:cNvSpPr>
          <p:nvPr>
            <p:ph type="body" sz="quarter" idx="3"/>
          </p:nvPr>
        </p:nvSpPr>
        <p:spPr/>
        <p:txBody>
          <a:bodyPr/>
          <a:lstStyle/>
          <a:p>
            <a:endParaRPr lang="hr-HR"/>
          </a:p>
        </p:txBody>
      </p:sp>
      <p:pic>
        <p:nvPicPr>
          <p:cNvPr id="4" name="Rezervirano mjesto sadržaja 3"/>
          <p:cNvPicPr>
            <a:picLocks noGrp="1" noChangeAspect="1"/>
          </p:cNvPicPr>
          <p:nvPr>
            <p:ph sz="quarter" idx="4"/>
          </p:nvPr>
        </p:nvPicPr>
        <p:blipFill>
          <a:blip r:embed="rId2"/>
          <a:stretch>
            <a:fillRect/>
          </a:stretch>
        </p:blipFill>
        <p:spPr>
          <a:xfrm>
            <a:off x="4954430" y="1572768"/>
            <a:ext cx="3604065" cy="1568200"/>
          </a:xfrm>
          <a:prstGeom prst="rect">
            <a:avLst/>
          </a:prstGeom>
        </p:spPr>
      </p:pic>
    </p:spTree>
    <p:extLst>
      <p:ext uri="{BB962C8B-B14F-4D97-AF65-F5344CB8AC3E}">
        <p14:creationId xmlns:p14="http://schemas.microsoft.com/office/powerpoint/2010/main" val="3050063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Business plan </a:t>
            </a:r>
            <a:r>
              <a:rPr lang="hr-HR" dirty="0" err="1"/>
              <a:t>form</a:t>
            </a:r>
            <a:endParaRPr lang="hr-HR" dirty="0"/>
          </a:p>
        </p:txBody>
      </p:sp>
      <p:sp>
        <p:nvSpPr>
          <p:cNvPr id="3" name="Rezervirano mjesto teksta 2"/>
          <p:cNvSpPr>
            <a:spLocks noGrp="1"/>
          </p:cNvSpPr>
          <p:nvPr>
            <p:ph type="body" idx="1"/>
          </p:nvPr>
        </p:nvSpPr>
        <p:spPr/>
        <p:txBody>
          <a:bodyPr/>
          <a:lstStyle/>
          <a:p>
            <a:r>
              <a:rPr lang="hr-HR" sz="2000" dirty="0"/>
              <a:t>4. </a:t>
            </a:r>
            <a:r>
              <a:rPr lang="hr-HR" sz="2000" dirty="0" err="1" smtClean="0"/>
              <a:t>Location</a:t>
            </a:r>
            <a:endParaRPr lang="hr-HR" sz="2000" dirty="0"/>
          </a:p>
        </p:txBody>
      </p:sp>
      <p:sp>
        <p:nvSpPr>
          <p:cNvPr id="4" name="Rezervirano mjesto sadržaja 3"/>
          <p:cNvSpPr>
            <a:spLocks noGrp="1"/>
          </p:cNvSpPr>
          <p:nvPr>
            <p:ph sz="half" idx="2"/>
          </p:nvPr>
        </p:nvSpPr>
        <p:spPr/>
        <p:txBody>
          <a:bodyPr>
            <a:normAutofit/>
          </a:bodyPr>
          <a:lstStyle/>
          <a:p>
            <a:r>
              <a:rPr lang="en-US" sz="2000" dirty="0" smtClean="0"/>
              <a:t>4.1</a:t>
            </a:r>
            <a:r>
              <a:rPr lang="en-US" sz="2000" dirty="0"/>
              <a:t>. Description of the existing location</a:t>
            </a:r>
          </a:p>
          <a:p>
            <a:r>
              <a:rPr lang="en-US" sz="2000" dirty="0"/>
              <a:t>4.2. Project location description</a:t>
            </a:r>
          </a:p>
          <a:p>
            <a:r>
              <a:rPr lang="en-US" sz="2000" dirty="0"/>
              <a:t>4.3. Description of environmental protection and impact</a:t>
            </a:r>
            <a:endParaRPr lang="hr-HR" sz="2000" dirty="0"/>
          </a:p>
        </p:txBody>
      </p:sp>
      <p:sp>
        <p:nvSpPr>
          <p:cNvPr id="5" name="Rezervirano mjesto teksta 4"/>
          <p:cNvSpPr>
            <a:spLocks noGrp="1"/>
          </p:cNvSpPr>
          <p:nvPr>
            <p:ph type="body" sz="quarter" idx="3"/>
          </p:nvPr>
        </p:nvSpPr>
        <p:spPr/>
        <p:txBody>
          <a:bodyPr/>
          <a:lstStyle/>
          <a:p>
            <a:endParaRPr lang="hr-HR"/>
          </a:p>
        </p:txBody>
      </p:sp>
      <p:pic>
        <p:nvPicPr>
          <p:cNvPr id="8" name="Rezervirano mjesto sadržaja 7"/>
          <p:cNvPicPr>
            <a:picLocks noGrp="1" noChangeAspect="1"/>
          </p:cNvPicPr>
          <p:nvPr>
            <p:ph sz="quarter" idx="4"/>
          </p:nvPr>
        </p:nvPicPr>
        <p:blipFill>
          <a:blip r:embed="rId2"/>
          <a:stretch>
            <a:fillRect/>
          </a:stretch>
        </p:blipFill>
        <p:spPr>
          <a:xfrm>
            <a:off x="5092573" y="1583200"/>
            <a:ext cx="3536106" cy="2421864"/>
          </a:xfrm>
          <a:prstGeom prst="rect">
            <a:avLst/>
          </a:prstGeom>
        </p:spPr>
      </p:pic>
    </p:spTree>
    <p:extLst>
      <p:ext uri="{BB962C8B-B14F-4D97-AF65-F5344CB8AC3E}">
        <p14:creationId xmlns:p14="http://schemas.microsoft.com/office/powerpoint/2010/main" val="35670783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ákladné">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Základn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ákladn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2426</TotalTime>
  <Words>599</Words>
  <Application>Microsoft Office PowerPoint</Application>
  <PresentationFormat>Prikaz na zaslonu (4:3)</PresentationFormat>
  <Paragraphs>93</Paragraphs>
  <Slides>14</Slides>
  <Notes>1</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14</vt:i4>
      </vt:variant>
    </vt:vector>
  </HeadingPairs>
  <TitlesOfParts>
    <vt:vector size="20" baseType="lpstr">
      <vt:lpstr>Arial</vt:lpstr>
      <vt:lpstr>Arial </vt:lpstr>
      <vt:lpstr>Arial Black</vt:lpstr>
      <vt:lpstr>Calibri</vt:lpstr>
      <vt:lpstr>Montserrat</vt:lpstr>
      <vt:lpstr>Základné</vt:lpstr>
      <vt:lpstr>2. Entrepreneurship -  Business plan</vt:lpstr>
      <vt:lpstr>What is a business plan?</vt:lpstr>
      <vt:lpstr>business plan</vt:lpstr>
      <vt:lpstr> types of business plans</vt:lpstr>
      <vt:lpstr>Business plan form</vt:lpstr>
      <vt:lpstr>Business plan form</vt:lpstr>
      <vt:lpstr>Business plan form</vt:lpstr>
      <vt:lpstr>Business plan form</vt:lpstr>
      <vt:lpstr>Business plan form</vt:lpstr>
      <vt:lpstr>Business plan form</vt:lpstr>
      <vt:lpstr>Business plan form</vt:lpstr>
      <vt:lpstr>Business plan form</vt:lpstr>
      <vt:lpstr>Business plan form</vt:lpstr>
      <vt:lpstr>How to make a business plan?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Zuzana Palková</dc:creator>
  <cp:lastModifiedBy>Tanja_PC</cp:lastModifiedBy>
  <cp:revision>237</cp:revision>
  <cp:lastPrinted>2019-02-12T08:21:40Z</cp:lastPrinted>
  <dcterms:created xsi:type="dcterms:W3CDTF">2019-02-10T21:49:04Z</dcterms:created>
  <dcterms:modified xsi:type="dcterms:W3CDTF">2020-05-07T19:12:29Z</dcterms:modified>
</cp:coreProperties>
</file>