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97" r:id="rId4"/>
    <p:sldId id="269" r:id="rId5"/>
    <p:sldId id="271" r:id="rId6"/>
    <p:sldId id="298" r:id="rId7"/>
    <p:sldId id="300" r:id="rId8"/>
    <p:sldId id="301" r:id="rId9"/>
    <p:sldId id="299" r:id="rId10"/>
    <p:sldId id="302" r:id="rId11"/>
    <p:sldId id="303" r:id="rId12"/>
    <p:sldId id="304" r:id="rId13"/>
    <p:sldId id="307" r:id="rId14"/>
    <p:sldId id="305" r:id="rId15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E7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8" autoAdjust="0"/>
    <p:restoredTop sz="93537" autoAdjust="0"/>
  </p:normalViewPr>
  <p:slideViewPr>
    <p:cSldViewPr>
      <p:cViewPr>
        <p:scale>
          <a:sx n="70" d="100"/>
          <a:sy n="70" d="100"/>
        </p:scale>
        <p:origin x="-281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4AE8D-43F7-41A6-AB6C-8FEDCE8AD69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D449D04-44C8-47D8-917B-DA3FD3842A01}">
      <dgm:prSet phldrT="[Tekst]"/>
      <dgm:spPr/>
      <dgm:t>
        <a:bodyPr/>
        <a:lstStyle/>
        <a:p>
          <a:r>
            <a:rPr lang="hr-HR" dirty="0" smtClean="0"/>
            <a:t>Plan pokretanja</a:t>
          </a:r>
          <a:endParaRPr lang="hr-HR" dirty="0"/>
        </a:p>
      </dgm:t>
    </dgm:pt>
    <dgm:pt modelId="{9895EE4A-41DB-4A68-8F06-935DBFC266C0}" type="parTrans" cxnId="{DE5BA50A-DCE1-40C5-AE38-413BBCD4DF76}">
      <dgm:prSet/>
      <dgm:spPr/>
      <dgm:t>
        <a:bodyPr/>
        <a:lstStyle/>
        <a:p>
          <a:endParaRPr lang="hr-HR"/>
        </a:p>
      </dgm:t>
    </dgm:pt>
    <dgm:pt modelId="{BD93F54A-C946-4777-A731-9BCAB9DF13B3}" type="sibTrans" cxnId="{DE5BA50A-DCE1-40C5-AE38-413BBCD4DF76}">
      <dgm:prSet/>
      <dgm:spPr/>
      <dgm:t>
        <a:bodyPr/>
        <a:lstStyle/>
        <a:p>
          <a:endParaRPr lang="hr-HR"/>
        </a:p>
      </dgm:t>
    </dgm:pt>
    <dgm:pt modelId="{804DC129-E687-4487-B8F9-35CBCEB58AC3}">
      <dgm:prSet phldrT="[Tekst]"/>
      <dgm:spPr/>
      <dgm:t>
        <a:bodyPr/>
        <a:lstStyle/>
        <a:p>
          <a:r>
            <a:rPr lang="hr-HR" dirty="0" smtClean="0"/>
            <a:t>Unutarnji plan</a:t>
          </a:r>
          <a:endParaRPr lang="hr-HR" dirty="0"/>
        </a:p>
      </dgm:t>
    </dgm:pt>
    <dgm:pt modelId="{AEF5A20C-BB5E-4C82-8E49-F59E5BE3D10E}" type="parTrans" cxnId="{F6E06A23-F914-4398-828D-5A12980E0673}">
      <dgm:prSet/>
      <dgm:spPr/>
      <dgm:t>
        <a:bodyPr/>
        <a:lstStyle/>
        <a:p>
          <a:endParaRPr lang="hr-HR"/>
        </a:p>
      </dgm:t>
    </dgm:pt>
    <dgm:pt modelId="{489694C0-F846-41E6-B5DE-B2ACBF71C3CD}" type="sibTrans" cxnId="{F6E06A23-F914-4398-828D-5A12980E0673}">
      <dgm:prSet/>
      <dgm:spPr/>
      <dgm:t>
        <a:bodyPr/>
        <a:lstStyle/>
        <a:p>
          <a:endParaRPr lang="hr-HR"/>
        </a:p>
      </dgm:t>
    </dgm:pt>
    <dgm:pt modelId="{CEF7A59D-FCA7-491E-B67E-22CB42472DDB}">
      <dgm:prSet phldrT="[Tekst]"/>
      <dgm:spPr/>
      <dgm:t>
        <a:bodyPr/>
        <a:lstStyle/>
        <a:p>
          <a:r>
            <a:rPr lang="hr-HR" dirty="0" smtClean="0"/>
            <a:t>Strateški </a:t>
          </a:r>
          <a:r>
            <a:rPr lang="hr-HR" dirty="0" smtClean="0"/>
            <a:t>plan</a:t>
          </a:r>
          <a:endParaRPr lang="hr-HR" dirty="0"/>
        </a:p>
      </dgm:t>
    </dgm:pt>
    <dgm:pt modelId="{539535DB-872B-4980-BE11-04EEFF0F644E}" type="parTrans" cxnId="{9B6D072D-E7C3-4F7D-A8D5-AED006207234}">
      <dgm:prSet/>
      <dgm:spPr/>
      <dgm:t>
        <a:bodyPr/>
        <a:lstStyle/>
        <a:p>
          <a:endParaRPr lang="hr-HR"/>
        </a:p>
      </dgm:t>
    </dgm:pt>
    <dgm:pt modelId="{648E2B19-E876-4A7B-90D8-7383374AEB6A}" type="sibTrans" cxnId="{9B6D072D-E7C3-4F7D-A8D5-AED006207234}">
      <dgm:prSet/>
      <dgm:spPr/>
      <dgm:t>
        <a:bodyPr/>
        <a:lstStyle/>
        <a:p>
          <a:endParaRPr lang="hr-HR"/>
        </a:p>
      </dgm:t>
    </dgm:pt>
    <dgm:pt modelId="{3F58E8F4-301A-4AA9-8D2E-957E0BE52C91}">
      <dgm:prSet phldrT="[Tekst]"/>
      <dgm:spPr/>
      <dgm:t>
        <a:bodyPr/>
        <a:lstStyle/>
        <a:p>
          <a:r>
            <a:rPr lang="hr-HR" dirty="0" smtClean="0"/>
            <a:t>Operativni plan</a:t>
          </a:r>
          <a:endParaRPr lang="hr-HR" dirty="0"/>
        </a:p>
      </dgm:t>
    </dgm:pt>
    <dgm:pt modelId="{AB6EC863-13C3-4D1B-9144-BCC3E6A0E79A}" type="parTrans" cxnId="{B2BEC10D-7D15-4CEC-A45C-829425EAE3A8}">
      <dgm:prSet/>
      <dgm:spPr/>
      <dgm:t>
        <a:bodyPr/>
        <a:lstStyle/>
        <a:p>
          <a:endParaRPr lang="hr-HR"/>
        </a:p>
      </dgm:t>
    </dgm:pt>
    <dgm:pt modelId="{458B8EAF-DB03-483F-8123-6C445659D8E6}" type="sibTrans" cxnId="{B2BEC10D-7D15-4CEC-A45C-829425EAE3A8}">
      <dgm:prSet/>
      <dgm:spPr/>
      <dgm:t>
        <a:bodyPr/>
        <a:lstStyle/>
        <a:p>
          <a:endParaRPr lang="hr-HR"/>
        </a:p>
      </dgm:t>
    </dgm:pt>
    <dgm:pt modelId="{59BC19ED-0B7E-4AC3-9567-98861EF88540}">
      <dgm:prSet phldrT="[Tekst]"/>
      <dgm:spPr/>
      <dgm:t>
        <a:bodyPr/>
        <a:lstStyle/>
        <a:p>
          <a:r>
            <a:rPr lang="hr-HR" dirty="0" smtClean="0"/>
            <a:t>Plan rasta</a:t>
          </a:r>
          <a:endParaRPr lang="hr-HR" dirty="0"/>
        </a:p>
      </dgm:t>
    </dgm:pt>
    <dgm:pt modelId="{69CBF4D3-985B-4852-BA17-9C0356A9E619}" type="parTrans" cxnId="{8D6E0883-05DD-41D2-BC61-1D3A12FD8467}">
      <dgm:prSet/>
      <dgm:spPr/>
      <dgm:t>
        <a:bodyPr/>
        <a:lstStyle/>
        <a:p>
          <a:endParaRPr lang="hr-HR"/>
        </a:p>
      </dgm:t>
    </dgm:pt>
    <dgm:pt modelId="{3D2EB8FF-15E3-485D-B054-10382FD15C40}" type="sibTrans" cxnId="{8D6E0883-05DD-41D2-BC61-1D3A12FD8467}">
      <dgm:prSet/>
      <dgm:spPr/>
      <dgm:t>
        <a:bodyPr/>
        <a:lstStyle/>
        <a:p>
          <a:endParaRPr lang="hr-HR"/>
        </a:p>
      </dgm:t>
    </dgm:pt>
    <dgm:pt modelId="{AAFCF275-BE96-45AA-8231-ECFD486FD65C}">
      <dgm:prSet phldrT="[Tekst]"/>
      <dgm:spPr/>
      <dgm:t>
        <a:bodyPr/>
        <a:lstStyle/>
        <a:p>
          <a:r>
            <a:rPr lang="hr-HR" dirty="0" smtClean="0"/>
            <a:t>Plan izvodljivosti</a:t>
          </a:r>
          <a:endParaRPr lang="hr-HR" dirty="0"/>
        </a:p>
      </dgm:t>
    </dgm:pt>
    <dgm:pt modelId="{3473104B-C391-4D39-B3D3-59792E8D8120}" type="parTrans" cxnId="{21163DFE-5437-4DD5-8433-E4BD040A1D44}">
      <dgm:prSet/>
      <dgm:spPr/>
      <dgm:t>
        <a:bodyPr/>
        <a:lstStyle/>
        <a:p>
          <a:endParaRPr lang="hr-HR"/>
        </a:p>
      </dgm:t>
    </dgm:pt>
    <dgm:pt modelId="{2A7C72EE-9EFB-46EC-B01D-CE796EC32033}" type="sibTrans" cxnId="{21163DFE-5437-4DD5-8433-E4BD040A1D44}">
      <dgm:prSet/>
      <dgm:spPr/>
      <dgm:t>
        <a:bodyPr/>
        <a:lstStyle/>
        <a:p>
          <a:endParaRPr lang="hr-HR"/>
        </a:p>
      </dgm:t>
    </dgm:pt>
    <dgm:pt modelId="{CF3F497F-AFBC-427E-A147-74D565D64187}" type="pres">
      <dgm:prSet presAssocID="{8D34AE8D-43F7-41A6-AB6C-8FEDCE8AD6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2F688C-5FA2-4F64-96BB-80600BB88BAB}" type="pres">
      <dgm:prSet presAssocID="{AD449D04-44C8-47D8-917B-DA3FD3842A01}" presName="parentLin" presStyleCnt="0"/>
      <dgm:spPr/>
    </dgm:pt>
    <dgm:pt modelId="{1282A16A-2F59-4F12-8A66-1B11641E8CBF}" type="pres">
      <dgm:prSet presAssocID="{AD449D04-44C8-47D8-917B-DA3FD3842A0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3BF94355-5061-4A79-B89D-EDBDACE34EC7}" type="pres">
      <dgm:prSet presAssocID="{AD449D04-44C8-47D8-917B-DA3FD3842A0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609E-5E77-4CFC-A497-5E42DCEC5ED7}" type="pres">
      <dgm:prSet presAssocID="{AD449D04-44C8-47D8-917B-DA3FD3842A01}" presName="negativeSpace" presStyleCnt="0"/>
      <dgm:spPr/>
    </dgm:pt>
    <dgm:pt modelId="{DB5AED25-E3FE-40AE-8486-509CE5AF6DF1}" type="pres">
      <dgm:prSet presAssocID="{AD449D04-44C8-47D8-917B-DA3FD3842A01}" presName="childText" presStyleLbl="conFgAcc1" presStyleIdx="0" presStyleCnt="6">
        <dgm:presLayoutVars>
          <dgm:bulletEnabled val="1"/>
        </dgm:presLayoutVars>
      </dgm:prSet>
      <dgm:spPr/>
    </dgm:pt>
    <dgm:pt modelId="{76FADF1F-C796-4FF5-B130-7D231BC482E0}" type="pres">
      <dgm:prSet presAssocID="{BD93F54A-C946-4777-A731-9BCAB9DF13B3}" presName="spaceBetweenRectangles" presStyleCnt="0"/>
      <dgm:spPr/>
    </dgm:pt>
    <dgm:pt modelId="{8AC86527-3E50-4032-B9E1-43815061B24F}" type="pres">
      <dgm:prSet presAssocID="{804DC129-E687-4487-B8F9-35CBCEB58AC3}" presName="parentLin" presStyleCnt="0"/>
      <dgm:spPr/>
    </dgm:pt>
    <dgm:pt modelId="{5FA419DB-C01F-49B1-876D-6E1B769FB563}" type="pres">
      <dgm:prSet presAssocID="{804DC129-E687-4487-B8F9-35CBCEB58AC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BD7B216B-1439-490D-B99F-BF5B93535641}" type="pres">
      <dgm:prSet presAssocID="{804DC129-E687-4487-B8F9-35CBCEB58AC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AE172-E02C-4896-A7DD-607968FFFA55}" type="pres">
      <dgm:prSet presAssocID="{804DC129-E687-4487-B8F9-35CBCEB58AC3}" presName="negativeSpace" presStyleCnt="0"/>
      <dgm:spPr/>
    </dgm:pt>
    <dgm:pt modelId="{0224BA42-8C8B-4E77-9113-CA249A50BDDA}" type="pres">
      <dgm:prSet presAssocID="{804DC129-E687-4487-B8F9-35CBCEB58AC3}" presName="childText" presStyleLbl="conFgAcc1" presStyleIdx="1" presStyleCnt="6">
        <dgm:presLayoutVars>
          <dgm:bulletEnabled val="1"/>
        </dgm:presLayoutVars>
      </dgm:prSet>
      <dgm:spPr/>
    </dgm:pt>
    <dgm:pt modelId="{5A4BDD01-753C-4A5E-88D9-4097E792E58D}" type="pres">
      <dgm:prSet presAssocID="{489694C0-F846-41E6-B5DE-B2ACBF71C3CD}" presName="spaceBetweenRectangles" presStyleCnt="0"/>
      <dgm:spPr/>
    </dgm:pt>
    <dgm:pt modelId="{FF58B622-DB5E-4A9F-A505-F93DEAF5F861}" type="pres">
      <dgm:prSet presAssocID="{CEF7A59D-FCA7-491E-B67E-22CB42472DDB}" presName="parentLin" presStyleCnt="0"/>
      <dgm:spPr/>
    </dgm:pt>
    <dgm:pt modelId="{05E5DB3A-9726-4978-A876-73BF4FBA24A8}" type="pres">
      <dgm:prSet presAssocID="{CEF7A59D-FCA7-491E-B67E-22CB42472DDB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ED38E8E-ED16-4F3F-A863-5E59977574A5}" type="pres">
      <dgm:prSet presAssocID="{CEF7A59D-FCA7-491E-B67E-22CB42472DD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FEFC6-C307-4A8D-BB17-B32580E625DB}" type="pres">
      <dgm:prSet presAssocID="{CEF7A59D-FCA7-491E-B67E-22CB42472DDB}" presName="negativeSpace" presStyleCnt="0"/>
      <dgm:spPr/>
    </dgm:pt>
    <dgm:pt modelId="{CC049A65-8E0C-4D7E-BEBD-10D48748BFD0}" type="pres">
      <dgm:prSet presAssocID="{CEF7A59D-FCA7-491E-B67E-22CB42472DDB}" presName="childText" presStyleLbl="conFgAcc1" presStyleIdx="2" presStyleCnt="6">
        <dgm:presLayoutVars>
          <dgm:bulletEnabled val="1"/>
        </dgm:presLayoutVars>
      </dgm:prSet>
      <dgm:spPr/>
    </dgm:pt>
    <dgm:pt modelId="{074A1902-B291-498F-ADA4-9DAAA1AC2E64}" type="pres">
      <dgm:prSet presAssocID="{648E2B19-E876-4A7B-90D8-7383374AEB6A}" presName="spaceBetweenRectangles" presStyleCnt="0"/>
      <dgm:spPr/>
    </dgm:pt>
    <dgm:pt modelId="{ADA5DF6D-D7BC-4138-8917-474F427B62AB}" type="pres">
      <dgm:prSet presAssocID="{3F58E8F4-301A-4AA9-8D2E-957E0BE52C91}" presName="parentLin" presStyleCnt="0"/>
      <dgm:spPr/>
    </dgm:pt>
    <dgm:pt modelId="{ED569B3E-A4C7-4812-AD19-B2CE831D0170}" type="pres">
      <dgm:prSet presAssocID="{3F58E8F4-301A-4AA9-8D2E-957E0BE52C91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FA36D744-D9F8-47D6-A5BA-EB725ADF2EC6}" type="pres">
      <dgm:prSet presAssocID="{3F58E8F4-301A-4AA9-8D2E-957E0BE52C9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4156A-DBE4-4F70-B4A0-82E9E350AF0E}" type="pres">
      <dgm:prSet presAssocID="{3F58E8F4-301A-4AA9-8D2E-957E0BE52C91}" presName="negativeSpace" presStyleCnt="0"/>
      <dgm:spPr/>
    </dgm:pt>
    <dgm:pt modelId="{48213327-8852-4BDD-8F63-B91EF8A25989}" type="pres">
      <dgm:prSet presAssocID="{3F58E8F4-301A-4AA9-8D2E-957E0BE52C91}" presName="childText" presStyleLbl="conFgAcc1" presStyleIdx="3" presStyleCnt="6">
        <dgm:presLayoutVars>
          <dgm:bulletEnabled val="1"/>
        </dgm:presLayoutVars>
      </dgm:prSet>
      <dgm:spPr/>
    </dgm:pt>
    <dgm:pt modelId="{30451A74-BAFF-47B0-8748-62A381ADBD06}" type="pres">
      <dgm:prSet presAssocID="{458B8EAF-DB03-483F-8123-6C445659D8E6}" presName="spaceBetweenRectangles" presStyleCnt="0"/>
      <dgm:spPr/>
    </dgm:pt>
    <dgm:pt modelId="{167324F7-43F3-4F6D-84B2-A3F1D4D71D0B}" type="pres">
      <dgm:prSet presAssocID="{59BC19ED-0B7E-4AC3-9567-98861EF88540}" presName="parentLin" presStyleCnt="0"/>
      <dgm:spPr/>
    </dgm:pt>
    <dgm:pt modelId="{344A812C-FBE6-4697-8169-D0A1DBB3CE9F}" type="pres">
      <dgm:prSet presAssocID="{59BC19ED-0B7E-4AC3-9567-98861EF88540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D7E42A1C-19A5-40C2-B411-4420E84C6CF1}" type="pres">
      <dgm:prSet presAssocID="{59BC19ED-0B7E-4AC3-9567-98861EF8854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2DA16-0E91-4C7D-B263-2D6DEE46AADF}" type="pres">
      <dgm:prSet presAssocID="{59BC19ED-0B7E-4AC3-9567-98861EF88540}" presName="negativeSpace" presStyleCnt="0"/>
      <dgm:spPr/>
    </dgm:pt>
    <dgm:pt modelId="{F5571388-23FC-4B38-9D35-34AEDC955C72}" type="pres">
      <dgm:prSet presAssocID="{59BC19ED-0B7E-4AC3-9567-98861EF88540}" presName="childText" presStyleLbl="conFgAcc1" presStyleIdx="4" presStyleCnt="6">
        <dgm:presLayoutVars>
          <dgm:bulletEnabled val="1"/>
        </dgm:presLayoutVars>
      </dgm:prSet>
      <dgm:spPr/>
    </dgm:pt>
    <dgm:pt modelId="{3D9DDDDC-2667-4586-94B8-0914DFA5E92D}" type="pres">
      <dgm:prSet presAssocID="{3D2EB8FF-15E3-485D-B054-10382FD15C40}" presName="spaceBetweenRectangles" presStyleCnt="0"/>
      <dgm:spPr/>
    </dgm:pt>
    <dgm:pt modelId="{E90D0CDD-F334-415A-AAD7-F65B462D913E}" type="pres">
      <dgm:prSet presAssocID="{AAFCF275-BE96-45AA-8231-ECFD486FD65C}" presName="parentLin" presStyleCnt="0"/>
      <dgm:spPr/>
    </dgm:pt>
    <dgm:pt modelId="{7C04DBA3-2CB6-467B-B32F-DA0B893AC6BA}" type="pres">
      <dgm:prSet presAssocID="{AAFCF275-BE96-45AA-8231-ECFD486FD65C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DEBFD395-3342-46D9-8AB2-B3BC4E1CAE1E}" type="pres">
      <dgm:prSet presAssocID="{AAFCF275-BE96-45AA-8231-ECFD486FD65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52DF50-8E31-42AF-8E66-773CC6748472}" type="pres">
      <dgm:prSet presAssocID="{AAFCF275-BE96-45AA-8231-ECFD486FD65C}" presName="negativeSpace" presStyleCnt="0"/>
      <dgm:spPr/>
    </dgm:pt>
    <dgm:pt modelId="{C419F9DF-CDC5-44CD-9EAD-225C2FB8CC8D}" type="pres">
      <dgm:prSet presAssocID="{AAFCF275-BE96-45AA-8231-ECFD486FD65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0898C33-E1FA-4A7F-B98A-E7C4FD0EC948}" type="presOf" srcId="{804DC129-E687-4487-B8F9-35CBCEB58AC3}" destId="{BD7B216B-1439-490D-B99F-BF5B93535641}" srcOrd="1" destOrd="0" presId="urn:microsoft.com/office/officeart/2005/8/layout/list1"/>
    <dgm:cxn modelId="{9B6D072D-E7C3-4F7D-A8D5-AED006207234}" srcId="{8D34AE8D-43F7-41A6-AB6C-8FEDCE8AD690}" destId="{CEF7A59D-FCA7-491E-B67E-22CB42472DDB}" srcOrd="2" destOrd="0" parTransId="{539535DB-872B-4980-BE11-04EEFF0F644E}" sibTransId="{648E2B19-E876-4A7B-90D8-7383374AEB6A}"/>
    <dgm:cxn modelId="{F6E06A23-F914-4398-828D-5A12980E0673}" srcId="{8D34AE8D-43F7-41A6-AB6C-8FEDCE8AD690}" destId="{804DC129-E687-4487-B8F9-35CBCEB58AC3}" srcOrd="1" destOrd="0" parTransId="{AEF5A20C-BB5E-4C82-8E49-F59E5BE3D10E}" sibTransId="{489694C0-F846-41E6-B5DE-B2ACBF71C3CD}"/>
    <dgm:cxn modelId="{EBBF3AD6-2343-4C9A-8E73-139CC2131761}" type="presOf" srcId="{AAFCF275-BE96-45AA-8231-ECFD486FD65C}" destId="{7C04DBA3-2CB6-467B-B32F-DA0B893AC6BA}" srcOrd="0" destOrd="0" presId="urn:microsoft.com/office/officeart/2005/8/layout/list1"/>
    <dgm:cxn modelId="{65925431-DAE9-4D21-B29E-44BE88CEEDB2}" type="presOf" srcId="{3F58E8F4-301A-4AA9-8D2E-957E0BE52C91}" destId="{ED569B3E-A4C7-4812-AD19-B2CE831D0170}" srcOrd="0" destOrd="0" presId="urn:microsoft.com/office/officeart/2005/8/layout/list1"/>
    <dgm:cxn modelId="{DE5BA50A-DCE1-40C5-AE38-413BBCD4DF76}" srcId="{8D34AE8D-43F7-41A6-AB6C-8FEDCE8AD690}" destId="{AD449D04-44C8-47D8-917B-DA3FD3842A01}" srcOrd="0" destOrd="0" parTransId="{9895EE4A-41DB-4A68-8F06-935DBFC266C0}" sibTransId="{BD93F54A-C946-4777-A731-9BCAB9DF13B3}"/>
    <dgm:cxn modelId="{E9CFC396-29BB-4DC9-B909-18F7A30E2F8C}" type="presOf" srcId="{CEF7A59D-FCA7-491E-B67E-22CB42472DDB}" destId="{05E5DB3A-9726-4978-A876-73BF4FBA24A8}" srcOrd="0" destOrd="0" presId="urn:microsoft.com/office/officeart/2005/8/layout/list1"/>
    <dgm:cxn modelId="{944E2DCA-99F2-490E-8186-7C5CAB890E9D}" type="presOf" srcId="{AD449D04-44C8-47D8-917B-DA3FD3842A01}" destId="{3BF94355-5061-4A79-B89D-EDBDACE34EC7}" srcOrd="1" destOrd="0" presId="urn:microsoft.com/office/officeart/2005/8/layout/list1"/>
    <dgm:cxn modelId="{BBBA866F-C358-4AEF-AC76-F9D738ACD48C}" type="presOf" srcId="{804DC129-E687-4487-B8F9-35CBCEB58AC3}" destId="{5FA419DB-C01F-49B1-876D-6E1B769FB563}" srcOrd="0" destOrd="0" presId="urn:microsoft.com/office/officeart/2005/8/layout/list1"/>
    <dgm:cxn modelId="{36199BA3-2AC2-400C-97CE-AF8B551F370C}" type="presOf" srcId="{8D34AE8D-43F7-41A6-AB6C-8FEDCE8AD690}" destId="{CF3F497F-AFBC-427E-A147-74D565D64187}" srcOrd="0" destOrd="0" presId="urn:microsoft.com/office/officeart/2005/8/layout/list1"/>
    <dgm:cxn modelId="{21163DFE-5437-4DD5-8433-E4BD040A1D44}" srcId="{8D34AE8D-43F7-41A6-AB6C-8FEDCE8AD690}" destId="{AAFCF275-BE96-45AA-8231-ECFD486FD65C}" srcOrd="5" destOrd="0" parTransId="{3473104B-C391-4D39-B3D3-59792E8D8120}" sibTransId="{2A7C72EE-9EFB-46EC-B01D-CE796EC32033}"/>
    <dgm:cxn modelId="{B2BEC10D-7D15-4CEC-A45C-829425EAE3A8}" srcId="{8D34AE8D-43F7-41A6-AB6C-8FEDCE8AD690}" destId="{3F58E8F4-301A-4AA9-8D2E-957E0BE52C91}" srcOrd="3" destOrd="0" parTransId="{AB6EC863-13C3-4D1B-9144-BCC3E6A0E79A}" sibTransId="{458B8EAF-DB03-483F-8123-6C445659D8E6}"/>
    <dgm:cxn modelId="{8D6E0883-05DD-41D2-BC61-1D3A12FD8467}" srcId="{8D34AE8D-43F7-41A6-AB6C-8FEDCE8AD690}" destId="{59BC19ED-0B7E-4AC3-9567-98861EF88540}" srcOrd="4" destOrd="0" parTransId="{69CBF4D3-985B-4852-BA17-9C0356A9E619}" sibTransId="{3D2EB8FF-15E3-485D-B054-10382FD15C40}"/>
    <dgm:cxn modelId="{DE2F34C9-E029-4751-B976-3F2663A36318}" type="presOf" srcId="{3F58E8F4-301A-4AA9-8D2E-957E0BE52C91}" destId="{FA36D744-D9F8-47D6-A5BA-EB725ADF2EC6}" srcOrd="1" destOrd="0" presId="urn:microsoft.com/office/officeart/2005/8/layout/list1"/>
    <dgm:cxn modelId="{D08C8018-6D69-4FC3-BC28-285B1CC7B05F}" type="presOf" srcId="{AD449D04-44C8-47D8-917B-DA3FD3842A01}" destId="{1282A16A-2F59-4F12-8A66-1B11641E8CBF}" srcOrd="0" destOrd="0" presId="urn:microsoft.com/office/officeart/2005/8/layout/list1"/>
    <dgm:cxn modelId="{2A73C43B-7EC0-4A74-9B7D-987060EE0BED}" type="presOf" srcId="{CEF7A59D-FCA7-491E-B67E-22CB42472DDB}" destId="{CED38E8E-ED16-4F3F-A863-5E59977574A5}" srcOrd="1" destOrd="0" presId="urn:microsoft.com/office/officeart/2005/8/layout/list1"/>
    <dgm:cxn modelId="{6445639C-A64A-4383-891F-3438985BC939}" type="presOf" srcId="{AAFCF275-BE96-45AA-8231-ECFD486FD65C}" destId="{DEBFD395-3342-46D9-8AB2-B3BC4E1CAE1E}" srcOrd="1" destOrd="0" presId="urn:microsoft.com/office/officeart/2005/8/layout/list1"/>
    <dgm:cxn modelId="{B03F9B71-FBD2-4975-BACA-E2440EAC41A8}" type="presOf" srcId="{59BC19ED-0B7E-4AC3-9567-98861EF88540}" destId="{344A812C-FBE6-4697-8169-D0A1DBB3CE9F}" srcOrd="0" destOrd="0" presId="urn:microsoft.com/office/officeart/2005/8/layout/list1"/>
    <dgm:cxn modelId="{4C6C343A-0BD1-4208-B86B-CAFDAE4484E6}" type="presOf" srcId="{59BC19ED-0B7E-4AC3-9567-98861EF88540}" destId="{D7E42A1C-19A5-40C2-B411-4420E84C6CF1}" srcOrd="1" destOrd="0" presId="urn:microsoft.com/office/officeart/2005/8/layout/list1"/>
    <dgm:cxn modelId="{933C4BD0-0E00-4D31-BB07-508F2DB0F7FE}" type="presParOf" srcId="{CF3F497F-AFBC-427E-A147-74D565D64187}" destId="{3D2F688C-5FA2-4F64-96BB-80600BB88BAB}" srcOrd="0" destOrd="0" presId="urn:microsoft.com/office/officeart/2005/8/layout/list1"/>
    <dgm:cxn modelId="{82D159AE-B5B5-47E6-B633-A9BB2B9EB62F}" type="presParOf" srcId="{3D2F688C-5FA2-4F64-96BB-80600BB88BAB}" destId="{1282A16A-2F59-4F12-8A66-1B11641E8CBF}" srcOrd="0" destOrd="0" presId="urn:microsoft.com/office/officeart/2005/8/layout/list1"/>
    <dgm:cxn modelId="{01B26E07-4048-44B3-B20A-D6787ADBE8CB}" type="presParOf" srcId="{3D2F688C-5FA2-4F64-96BB-80600BB88BAB}" destId="{3BF94355-5061-4A79-B89D-EDBDACE34EC7}" srcOrd="1" destOrd="0" presId="urn:microsoft.com/office/officeart/2005/8/layout/list1"/>
    <dgm:cxn modelId="{C4C402FD-67E8-4441-AB36-A9A4480BF283}" type="presParOf" srcId="{CF3F497F-AFBC-427E-A147-74D565D64187}" destId="{B9CA609E-5E77-4CFC-A497-5E42DCEC5ED7}" srcOrd="1" destOrd="0" presId="urn:microsoft.com/office/officeart/2005/8/layout/list1"/>
    <dgm:cxn modelId="{2310D3D3-1ED8-4C01-B4B6-C3963051C5E9}" type="presParOf" srcId="{CF3F497F-AFBC-427E-A147-74D565D64187}" destId="{DB5AED25-E3FE-40AE-8486-509CE5AF6DF1}" srcOrd="2" destOrd="0" presId="urn:microsoft.com/office/officeart/2005/8/layout/list1"/>
    <dgm:cxn modelId="{0F10BBFC-466E-42B7-B2FF-2EEDCDB69306}" type="presParOf" srcId="{CF3F497F-AFBC-427E-A147-74D565D64187}" destId="{76FADF1F-C796-4FF5-B130-7D231BC482E0}" srcOrd="3" destOrd="0" presId="urn:microsoft.com/office/officeart/2005/8/layout/list1"/>
    <dgm:cxn modelId="{0069B41E-4780-4FC4-B6F3-88FDDFBFFB44}" type="presParOf" srcId="{CF3F497F-AFBC-427E-A147-74D565D64187}" destId="{8AC86527-3E50-4032-B9E1-43815061B24F}" srcOrd="4" destOrd="0" presId="urn:microsoft.com/office/officeart/2005/8/layout/list1"/>
    <dgm:cxn modelId="{E9E68A25-73B9-43D4-9F05-4853ED631EB1}" type="presParOf" srcId="{8AC86527-3E50-4032-B9E1-43815061B24F}" destId="{5FA419DB-C01F-49B1-876D-6E1B769FB563}" srcOrd="0" destOrd="0" presId="urn:microsoft.com/office/officeart/2005/8/layout/list1"/>
    <dgm:cxn modelId="{CCDB677F-842F-497E-81B4-B16061D7D034}" type="presParOf" srcId="{8AC86527-3E50-4032-B9E1-43815061B24F}" destId="{BD7B216B-1439-490D-B99F-BF5B93535641}" srcOrd="1" destOrd="0" presId="urn:microsoft.com/office/officeart/2005/8/layout/list1"/>
    <dgm:cxn modelId="{CFBF5281-9F53-4245-80F6-46881F157135}" type="presParOf" srcId="{CF3F497F-AFBC-427E-A147-74D565D64187}" destId="{5BFAE172-E02C-4896-A7DD-607968FFFA55}" srcOrd="5" destOrd="0" presId="urn:microsoft.com/office/officeart/2005/8/layout/list1"/>
    <dgm:cxn modelId="{38B2DF13-4775-425B-BDD9-82B326F99861}" type="presParOf" srcId="{CF3F497F-AFBC-427E-A147-74D565D64187}" destId="{0224BA42-8C8B-4E77-9113-CA249A50BDDA}" srcOrd="6" destOrd="0" presId="urn:microsoft.com/office/officeart/2005/8/layout/list1"/>
    <dgm:cxn modelId="{C68E1EEF-FFA6-40F9-B19A-693CE1C10840}" type="presParOf" srcId="{CF3F497F-AFBC-427E-A147-74D565D64187}" destId="{5A4BDD01-753C-4A5E-88D9-4097E792E58D}" srcOrd="7" destOrd="0" presId="urn:microsoft.com/office/officeart/2005/8/layout/list1"/>
    <dgm:cxn modelId="{34819C8E-2412-4789-9725-D26397A5DDF5}" type="presParOf" srcId="{CF3F497F-AFBC-427E-A147-74D565D64187}" destId="{FF58B622-DB5E-4A9F-A505-F93DEAF5F861}" srcOrd="8" destOrd="0" presId="urn:microsoft.com/office/officeart/2005/8/layout/list1"/>
    <dgm:cxn modelId="{CFB1FD43-7142-405B-B7D3-03963DB1A0A7}" type="presParOf" srcId="{FF58B622-DB5E-4A9F-A505-F93DEAF5F861}" destId="{05E5DB3A-9726-4978-A876-73BF4FBA24A8}" srcOrd="0" destOrd="0" presId="urn:microsoft.com/office/officeart/2005/8/layout/list1"/>
    <dgm:cxn modelId="{5DCB85D1-9703-4A05-95CE-41A6050270E0}" type="presParOf" srcId="{FF58B622-DB5E-4A9F-A505-F93DEAF5F861}" destId="{CED38E8E-ED16-4F3F-A863-5E59977574A5}" srcOrd="1" destOrd="0" presId="urn:microsoft.com/office/officeart/2005/8/layout/list1"/>
    <dgm:cxn modelId="{B0A6D7DF-3275-4E40-A582-57ACEDF7233F}" type="presParOf" srcId="{CF3F497F-AFBC-427E-A147-74D565D64187}" destId="{6B2FEFC6-C307-4A8D-BB17-B32580E625DB}" srcOrd="9" destOrd="0" presId="urn:microsoft.com/office/officeart/2005/8/layout/list1"/>
    <dgm:cxn modelId="{6355C912-3569-4ED8-A6CA-FB3FDF255F00}" type="presParOf" srcId="{CF3F497F-AFBC-427E-A147-74D565D64187}" destId="{CC049A65-8E0C-4D7E-BEBD-10D48748BFD0}" srcOrd="10" destOrd="0" presId="urn:microsoft.com/office/officeart/2005/8/layout/list1"/>
    <dgm:cxn modelId="{1AD17EB6-8401-4D18-8CD5-3818F59CC987}" type="presParOf" srcId="{CF3F497F-AFBC-427E-A147-74D565D64187}" destId="{074A1902-B291-498F-ADA4-9DAAA1AC2E64}" srcOrd="11" destOrd="0" presId="urn:microsoft.com/office/officeart/2005/8/layout/list1"/>
    <dgm:cxn modelId="{DCCF8234-250E-4B08-B454-1323047479A3}" type="presParOf" srcId="{CF3F497F-AFBC-427E-A147-74D565D64187}" destId="{ADA5DF6D-D7BC-4138-8917-474F427B62AB}" srcOrd="12" destOrd="0" presId="urn:microsoft.com/office/officeart/2005/8/layout/list1"/>
    <dgm:cxn modelId="{A2DF7C33-6791-477D-A293-7F130D14A215}" type="presParOf" srcId="{ADA5DF6D-D7BC-4138-8917-474F427B62AB}" destId="{ED569B3E-A4C7-4812-AD19-B2CE831D0170}" srcOrd="0" destOrd="0" presId="urn:microsoft.com/office/officeart/2005/8/layout/list1"/>
    <dgm:cxn modelId="{F5AE926D-CD3A-44E4-B92D-50827B9D77B8}" type="presParOf" srcId="{ADA5DF6D-D7BC-4138-8917-474F427B62AB}" destId="{FA36D744-D9F8-47D6-A5BA-EB725ADF2EC6}" srcOrd="1" destOrd="0" presId="urn:microsoft.com/office/officeart/2005/8/layout/list1"/>
    <dgm:cxn modelId="{9D594DC1-2347-4F2E-B8FB-038D6A4C925A}" type="presParOf" srcId="{CF3F497F-AFBC-427E-A147-74D565D64187}" destId="{8D34156A-DBE4-4F70-B4A0-82E9E350AF0E}" srcOrd="13" destOrd="0" presId="urn:microsoft.com/office/officeart/2005/8/layout/list1"/>
    <dgm:cxn modelId="{929ABA52-E21D-4F0A-BCCF-3567DC72406C}" type="presParOf" srcId="{CF3F497F-AFBC-427E-A147-74D565D64187}" destId="{48213327-8852-4BDD-8F63-B91EF8A25989}" srcOrd="14" destOrd="0" presId="urn:microsoft.com/office/officeart/2005/8/layout/list1"/>
    <dgm:cxn modelId="{46395E2D-F8F1-4F41-8C91-A39F1D589D30}" type="presParOf" srcId="{CF3F497F-AFBC-427E-A147-74D565D64187}" destId="{30451A74-BAFF-47B0-8748-62A381ADBD06}" srcOrd="15" destOrd="0" presId="urn:microsoft.com/office/officeart/2005/8/layout/list1"/>
    <dgm:cxn modelId="{B87705AB-0B39-4232-A5DF-3ACAA39A26FE}" type="presParOf" srcId="{CF3F497F-AFBC-427E-A147-74D565D64187}" destId="{167324F7-43F3-4F6D-84B2-A3F1D4D71D0B}" srcOrd="16" destOrd="0" presId="urn:microsoft.com/office/officeart/2005/8/layout/list1"/>
    <dgm:cxn modelId="{0E7EB871-E393-4DA0-A469-C0CD809CEC9F}" type="presParOf" srcId="{167324F7-43F3-4F6D-84B2-A3F1D4D71D0B}" destId="{344A812C-FBE6-4697-8169-D0A1DBB3CE9F}" srcOrd="0" destOrd="0" presId="urn:microsoft.com/office/officeart/2005/8/layout/list1"/>
    <dgm:cxn modelId="{879879B8-E19D-4A2F-9C9E-374D6F626708}" type="presParOf" srcId="{167324F7-43F3-4F6D-84B2-A3F1D4D71D0B}" destId="{D7E42A1C-19A5-40C2-B411-4420E84C6CF1}" srcOrd="1" destOrd="0" presId="urn:microsoft.com/office/officeart/2005/8/layout/list1"/>
    <dgm:cxn modelId="{DF4EBCB9-665A-499D-9705-0362D9645DDF}" type="presParOf" srcId="{CF3F497F-AFBC-427E-A147-74D565D64187}" destId="{D9C2DA16-0E91-4C7D-B263-2D6DEE46AADF}" srcOrd="17" destOrd="0" presId="urn:microsoft.com/office/officeart/2005/8/layout/list1"/>
    <dgm:cxn modelId="{BCE1AA3D-27D0-4BA7-AA0A-337F11DB9440}" type="presParOf" srcId="{CF3F497F-AFBC-427E-A147-74D565D64187}" destId="{F5571388-23FC-4B38-9D35-34AEDC955C72}" srcOrd="18" destOrd="0" presId="urn:microsoft.com/office/officeart/2005/8/layout/list1"/>
    <dgm:cxn modelId="{9C3943DF-2A11-482A-88F5-C6E3BC545476}" type="presParOf" srcId="{CF3F497F-AFBC-427E-A147-74D565D64187}" destId="{3D9DDDDC-2667-4586-94B8-0914DFA5E92D}" srcOrd="19" destOrd="0" presId="urn:microsoft.com/office/officeart/2005/8/layout/list1"/>
    <dgm:cxn modelId="{46211986-4803-47A3-9A04-1E5EF17F0428}" type="presParOf" srcId="{CF3F497F-AFBC-427E-A147-74D565D64187}" destId="{E90D0CDD-F334-415A-AAD7-F65B462D913E}" srcOrd="20" destOrd="0" presId="urn:microsoft.com/office/officeart/2005/8/layout/list1"/>
    <dgm:cxn modelId="{4FA4E0A0-44EA-4D09-BB81-4166D36F40F4}" type="presParOf" srcId="{E90D0CDD-F334-415A-AAD7-F65B462D913E}" destId="{7C04DBA3-2CB6-467B-B32F-DA0B893AC6BA}" srcOrd="0" destOrd="0" presId="urn:microsoft.com/office/officeart/2005/8/layout/list1"/>
    <dgm:cxn modelId="{4D2D318E-C3AF-4F63-A67B-C3FA48F2C2EF}" type="presParOf" srcId="{E90D0CDD-F334-415A-AAD7-F65B462D913E}" destId="{DEBFD395-3342-46D9-8AB2-B3BC4E1CAE1E}" srcOrd="1" destOrd="0" presId="urn:microsoft.com/office/officeart/2005/8/layout/list1"/>
    <dgm:cxn modelId="{AA5CA36D-0C48-464C-8097-3BF13321D9C3}" type="presParOf" srcId="{CF3F497F-AFBC-427E-A147-74D565D64187}" destId="{1252DF50-8E31-42AF-8E66-773CC6748472}" srcOrd="21" destOrd="0" presId="urn:microsoft.com/office/officeart/2005/8/layout/list1"/>
    <dgm:cxn modelId="{CE7CD215-2B5D-4433-8766-225F19B9CF5E}" type="presParOf" srcId="{CF3F497F-AFBC-427E-A147-74D565D64187}" destId="{C419F9DF-CDC5-44CD-9EAD-225C2FB8CC8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AED25-E3FE-40AE-8486-509CE5AF6DF1}">
      <dsp:nvSpPr>
        <dsp:cNvPr id="0" name=""/>
        <dsp:cNvSpPr/>
      </dsp:nvSpPr>
      <dsp:spPr>
        <a:xfrm>
          <a:off x="0" y="261819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94355-5061-4A79-B89D-EDBDACE34EC7}">
      <dsp:nvSpPr>
        <dsp:cNvPr id="0" name=""/>
        <dsp:cNvSpPr/>
      </dsp:nvSpPr>
      <dsp:spPr>
        <a:xfrm>
          <a:off x="358140" y="10899"/>
          <a:ext cx="501396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Plan pokretanja</a:t>
          </a:r>
          <a:endParaRPr lang="hr-HR" sz="1700" kern="1200" dirty="0"/>
        </a:p>
      </dsp:txBody>
      <dsp:txXfrm>
        <a:off x="382638" y="35397"/>
        <a:ext cx="4964964" cy="452844"/>
      </dsp:txXfrm>
    </dsp:sp>
    <dsp:sp modelId="{0224BA42-8C8B-4E77-9113-CA249A50BDDA}">
      <dsp:nvSpPr>
        <dsp:cNvPr id="0" name=""/>
        <dsp:cNvSpPr/>
      </dsp:nvSpPr>
      <dsp:spPr>
        <a:xfrm>
          <a:off x="0" y="1032939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75153"/>
              <a:satOff val="7200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B216B-1439-490D-B99F-BF5B93535641}">
      <dsp:nvSpPr>
        <dsp:cNvPr id="0" name=""/>
        <dsp:cNvSpPr/>
      </dsp:nvSpPr>
      <dsp:spPr>
        <a:xfrm>
          <a:off x="358140" y="782019"/>
          <a:ext cx="5013960" cy="501840"/>
        </a:xfrm>
        <a:prstGeom prst="roundRect">
          <a:avLst/>
        </a:prstGeom>
        <a:solidFill>
          <a:schemeClr val="accent5">
            <a:hueOff val="75153"/>
            <a:satOff val="7200"/>
            <a:lumOff val="176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Unutarnji plan</a:t>
          </a:r>
          <a:endParaRPr lang="hr-HR" sz="1700" kern="1200" dirty="0"/>
        </a:p>
      </dsp:txBody>
      <dsp:txXfrm>
        <a:off x="382638" y="806517"/>
        <a:ext cx="4964964" cy="452844"/>
      </dsp:txXfrm>
    </dsp:sp>
    <dsp:sp modelId="{CC049A65-8E0C-4D7E-BEBD-10D48748BFD0}">
      <dsp:nvSpPr>
        <dsp:cNvPr id="0" name=""/>
        <dsp:cNvSpPr/>
      </dsp:nvSpPr>
      <dsp:spPr>
        <a:xfrm>
          <a:off x="0" y="1804059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150307"/>
              <a:satOff val="14400"/>
              <a:lumOff val="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38E8E-ED16-4F3F-A863-5E59977574A5}">
      <dsp:nvSpPr>
        <dsp:cNvPr id="0" name=""/>
        <dsp:cNvSpPr/>
      </dsp:nvSpPr>
      <dsp:spPr>
        <a:xfrm>
          <a:off x="358140" y="1553139"/>
          <a:ext cx="5013960" cy="501840"/>
        </a:xfrm>
        <a:prstGeom prst="roundRect">
          <a:avLst/>
        </a:prstGeom>
        <a:solidFill>
          <a:schemeClr val="accent5">
            <a:hueOff val="150307"/>
            <a:satOff val="14400"/>
            <a:lumOff val="352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Strateški </a:t>
          </a:r>
          <a:r>
            <a:rPr lang="hr-HR" sz="1700" kern="1200" dirty="0" smtClean="0"/>
            <a:t>plan</a:t>
          </a:r>
          <a:endParaRPr lang="hr-HR" sz="1700" kern="1200" dirty="0"/>
        </a:p>
      </dsp:txBody>
      <dsp:txXfrm>
        <a:off x="382638" y="1577637"/>
        <a:ext cx="4964964" cy="452844"/>
      </dsp:txXfrm>
    </dsp:sp>
    <dsp:sp modelId="{48213327-8852-4BDD-8F63-B91EF8A25989}">
      <dsp:nvSpPr>
        <dsp:cNvPr id="0" name=""/>
        <dsp:cNvSpPr/>
      </dsp:nvSpPr>
      <dsp:spPr>
        <a:xfrm>
          <a:off x="0" y="2575179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225460"/>
              <a:satOff val="21601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6D744-D9F8-47D6-A5BA-EB725ADF2EC6}">
      <dsp:nvSpPr>
        <dsp:cNvPr id="0" name=""/>
        <dsp:cNvSpPr/>
      </dsp:nvSpPr>
      <dsp:spPr>
        <a:xfrm>
          <a:off x="358140" y="2324259"/>
          <a:ext cx="5013960" cy="501840"/>
        </a:xfrm>
        <a:prstGeom prst="roundRect">
          <a:avLst/>
        </a:prstGeom>
        <a:solidFill>
          <a:schemeClr val="accent5">
            <a:hueOff val="225460"/>
            <a:satOff val="21601"/>
            <a:lumOff val="529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Operativni plan</a:t>
          </a:r>
          <a:endParaRPr lang="hr-HR" sz="1700" kern="1200" dirty="0"/>
        </a:p>
      </dsp:txBody>
      <dsp:txXfrm>
        <a:off x="382638" y="2348757"/>
        <a:ext cx="4964964" cy="452844"/>
      </dsp:txXfrm>
    </dsp:sp>
    <dsp:sp modelId="{F5571388-23FC-4B38-9D35-34AEDC955C72}">
      <dsp:nvSpPr>
        <dsp:cNvPr id="0" name=""/>
        <dsp:cNvSpPr/>
      </dsp:nvSpPr>
      <dsp:spPr>
        <a:xfrm>
          <a:off x="0" y="3346300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300614"/>
              <a:satOff val="28801"/>
              <a:lumOff val="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42A1C-19A5-40C2-B411-4420E84C6CF1}">
      <dsp:nvSpPr>
        <dsp:cNvPr id="0" name=""/>
        <dsp:cNvSpPr/>
      </dsp:nvSpPr>
      <dsp:spPr>
        <a:xfrm>
          <a:off x="358140" y="3095380"/>
          <a:ext cx="5013960" cy="501840"/>
        </a:xfrm>
        <a:prstGeom prst="roundRect">
          <a:avLst/>
        </a:prstGeom>
        <a:solidFill>
          <a:schemeClr val="accent5">
            <a:hueOff val="300614"/>
            <a:satOff val="28801"/>
            <a:lumOff val="705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Plan rasta</a:t>
          </a:r>
          <a:endParaRPr lang="hr-HR" sz="1700" kern="1200" dirty="0"/>
        </a:p>
      </dsp:txBody>
      <dsp:txXfrm>
        <a:off x="382638" y="3119878"/>
        <a:ext cx="4964964" cy="452844"/>
      </dsp:txXfrm>
    </dsp:sp>
    <dsp:sp modelId="{C419F9DF-CDC5-44CD-9EAD-225C2FB8CC8D}">
      <dsp:nvSpPr>
        <dsp:cNvPr id="0" name=""/>
        <dsp:cNvSpPr/>
      </dsp:nvSpPr>
      <dsp:spPr>
        <a:xfrm>
          <a:off x="0" y="4117420"/>
          <a:ext cx="7162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FD395-3342-46D9-8AB2-B3BC4E1CAE1E}">
      <dsp:nvSpPr>
        <dsp:cNvPr id="0" name=""/>
        <dsp:cNvSpPr/>
      </dsp:nvSpPr>
      <dsp:spPr>
        <a:xfrm>
          <a:off x="358140" y="3866500"/>
          <a:ext cx="5013960" cy="501840"/>
        </a:xfrm>
        <a:prstGeom prst="round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Plan izvodljivosti</a:t>
          </a:r>
          <a:endParaRPr lang="hr-HR" sz="1700" kern="1200" dirty="0"/>
        </a:p>
      </dsp:txBody>
      <dsp:txXfrm>
        <a:off x="382638" y="3890998"/>
        <a:ext cx="496496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B0D0E4-BD66-4038-8DF4-DE18EB51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55F4F7B-3215-4AC1-972D-928999B64A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hr-H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2</a:t>
            </a:r>
            <a:r>
              <a:rPr lang="hr-HR" sz="4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 </a:t>
            </a:r>
            <a:r>
              <a:rPr lang="hr-HR" sz="4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Poduzetništvo – </a:t>
            </a:r>
            <a:br>
              <a:rPr lang="hr-HR" sz="4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r>
              <a:rPr lang="hr-HR" sz="4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Poslovni plan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2018-3-HR01-KA205-060151</a:t>
            </a:r>
          </a:p>
          <a:p>
            <a:pPr algn="ctr"/>
            <a:r>
              <a:rPr lang="en-GB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Entrepreneurship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Business plan </a:t>
            </a:r>
            <a:r>
              <a:rPr lang="hr-HR" dirty="0" err="1"/>
              <a:t>form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6757416" cy="639762"/>
          </a:xfrm>
        </p:spPr>
        <p:txBody>
          <a:bodyPr/>
          <a:lstStyle/>
          <a:p>
            <a:r>
              <a:rPr lang="en-US" sz="2000" dirty="0"/>
              <a:t>5. </a:t>
            </a:r>
            <a:r>
              <a:rPr lang="en-US" sz="2000" dirty="0" err="1"/>
              <a:t>Tehnološki</a:t>
            </a:r>
            <a:r>
              <a:rPr lang="en-US" sz="2000" dirty="0"/>
              <a:t> i </a:t>
            </a:r>
            <a:r>
              <a:rPr lang="en-US" sz="2000" dirty="0" err="1"/>
              <a:t>tehnički</a:t>
            </a:r>
            <a:r>
              <a:rPr lang="en-US" sz="2000" dirty="0"/>
              <a:t> </a:t>
            </a:r>
            <a:r>
              <a:rPr lang="en-US" sz="2000" dirty="0" err="1"/>
              <a:t>elementi</a:t>
            </a:r>
            <a:r>
              <a:rPr lang="en-US" sz="2000" dirty="0"/>
              <a:t> </a:t>
            </a:r>
            <a:r>
              <a:rPr lang="en-US" sz="2000" dirty="0" err="1"/>
              <a:t>poduzeća</a:t>
            </a:r>
            <a:endParaRPr lang="en-US" sz="2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5.1</a:t>
            </a:r>
            <a:r>
              <a:rPr lang="en-US" sz="2000" dirty="0"/>
              <a:t>. </a:t>
            </a:r>
            <a:r>
              <a:rPr lang="en-US" sz="2000" dirty="0" err="1"/>
              <a:t>Opis</a:t>
            </a:r>
            <a:r>
              <a:rPr lang="en-US" sz="2000" dirty="0"/>
              <a:t> </a:t>
            </a:r>
            <a:r>
              <a:rPr lang="en-US" sz="2000" dirty="0" err="1"/>
              <a:t>strukture</a:t>
            </a:r>
            <a:r>
              <a:rPr lang="en-US" sz="2000" dirty="0"/>
              <a:t> </a:t>
            </a:r>
            <a:r>
              <a:rPr lang="en-US" sz="2000" dirty="0" err="1"/>
              <a:t>ulaganja</a:t>
            </a:r>
            <a:r>
              <a:rPr lang="en-US" sz="2000" dirty="0"/>
              <a:t> (</a:t>
            </a:r>
            <a:r>
              <a:rPr lang="en-US" sz="2000" dirty="0" err="1"/>
              <a:t>tehnička</a:t>
            </a:r>
            <a:r>
              <a:rPr lang="en-US" sz="2000" dirty="0"/>
              <a:t>, </a:t>
            </a:r>
            <a:r>
              <a:rPr lang="en-US" sz="2000" dirty="0" err="1"/>
              <a:t>tehnološka</a:t>
            </a:r>
            <a:r>
              <a:rPr lang="en-US" sz="2000" dirty="0" smtClean="0"/>
              <a:t>)</a:t>
            </a:r>
            <a:endParaRPr lang="hr-HR" sz="2000" dirty="0" smtClean="0"/>
          </a:p>
          <a:p>
            <a:r>
              <a:rPr lang="en-US" sz="2000" dirty="0" smtClean="0"/>
              <a:t>5.2</a:t>
            </a:r>
            <a:r>
              <a:rPr lang="en-US" sz="2000" dirty="0"/>
              <a:t>. </a:t>
            </a:r>
            <a:r>
              <a:rPr lang="pl-PL" sz="2000" dirty="0"/>
              <a:t>Struktura i broj postojećih </a:t>
            </a:r>
            <a:r>
              <a:rPr lang="pl-PL" sz="2000" dirty="0" smtClean="0"/>
              <a:t>zaposlenika</a:t>
            </a:r>
          </a:p>
          <a:p>
            <a:r>
              <a:rPr lang="en-US" sz="2000" dirty="0" smtClean="0"/>
              <a:t>5.3. </a:t>
            </a:r>
            <a:r>
              <a:rPr lang="pl-PL" sz="2000" dirty="0"/>
              <a:t>Struktura, broj i dinamika novih zaposlenika</a:t>
            </a:r>
            <a:endParaRPr lang="hr-HR" sz="20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48064" y="2259366"/>
            <a:ext cx="2949079" cy="29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Business plan </a:t>
            </a:r>
            <a:r>
              <a:rPr lang="hr-HR" dirty="0" err="1"/>
              <a:t>form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/>
              <a:t>6. </a:t>
            </a:r>
            <a:r>
              <a:rPr lang="hr-HR" sz="2000" dirty="0" smtClean="0"/>
              <a:t>OPRAVDANJE TRŽIŠTA</a:t>
            </a:r>
            <a:endParaRPr lang="hr-HR" sz="2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6.1. </a:t>
            </a:r>
            <a:r>
              <a:rPr lang="en-US" sz="2000" dirty="0" err="1"/>
              <a:t>Tržište</a:t>
            </a:r>
            <a:r>
              <a:rPr lang="en-US" sz="2000" dirty="0"/>
              <a:t> </a:t>
            </a:r>
            <a:r>
              <a:rPr lang="en-US" sz="2000" dirty="0" err="1"/>
              <a:t>nabave</a:t>
            </a:r>
            <a:endParaRPr lang="en-US" sz="2000" dirty="0"/>
          </a:p>
          <a:p>
            <a:r>
              <a:rPr lang="en-US" sz="2000" dirty="0"/>
              <a:t>6.2. </a:t>
            </a:r>
            <a:r>
              <a:rPr lang="en-US" sz="2000" dirty="0" err="1"/>
              <a:t>Prodajno</a:t>
            </a:r>
            <a:r>
              <a:rPr lang="en-US" sz="2000" dirty="0"/>
              <a:t> </a:t>
            </a:r>
            <a:r>
              <a:rPr lang="en-US" sz="2000" dirty="0" err="1"/>
              <a:t>tržište</a:t>
            </a:r>
            <a:endParaRPr lang="en-US" sz="2000" dirty="0"/>
          </a:p>
          <a:p>
            <a:r>
              <a:rPr lang="en-US" sz="2000" dirty="0" smtClean="0"/>
              <a:t>6.3. </a:t>
            </a:r>
            <a:r>
              <a:rPr lang="pl-PL" sz="2000" dirty="0"/>
              <a:t>Procjena realizacije prihoda na tržištu</a:t>
            </a:r>
            <a:endParaRPr lang="hr-HR" sz="20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14912" y="1572768"/>
            <a:ext cx="3370136" cy="25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Business plan </a:t>
            </a:r>
            <a:r>
              <a:rPr lang="hr-HR" dirty="0" err="1"/>
              <a:t>form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6757416" cy="639762"/>
          </a:xfrm>
        </p:spPr>
        <p:txBody>
          <a:bodyPr/>
          <a:lstStyle/>
          <a:p>
            <a:r>
              <a:rPr lang="en-US" sz="2000" dirty="0"/>
              <a:t>7. </a:t>
            </a:r>
            <a:r>
              <a:rPr lang="en-US" sz="2000" dirty="0" err="1"/>
              <a:t>Financijski</a:t>
            </a:r>
            <a:r>
              <a:rPr lang="en-US" sz="2000" dirty="0"/>
              <a:t> </a:t>
            </a:r>
            <a:r>
              <a:rPr lang="en-US" sz="2000" dirty="0" err="1"/>
              <a:t>elementi</a:t>
            </a:r>
            <a:r>
              <a:rPr lang="en-US" sz="2000" dirty="0"/>
              <a:t> </a:t>
            </a:r>
            <a:r>
              <a:rPr lang="en-US" sz="2000" dirty="0" err="1"/>
              <a:t>pothvata</a:t>
            </a:r>
            <a:endParaRPr lang="en-US" sz="2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465576" cy="4482002"/>
          </a:xfrm>
        </p:spPr>
        <p:txBody>
          <a:bodyPr>
            <a:noAutofit/>
          </a:bodyPr>
          <a:lstStyle/>
          <a:p>
            <a:r>
              <a:rPr lang="en-US" sz="1700" dirty="0"/>
              <a:t>7.1. </a:t>
            </a:r>
            <a:r>
              <a:rPr lang="en-US" sz="1700" dirty="0" err="1"/>
              <a:t>Ulaganja</a:t>
            </a:r>
            <a:r>
              <a:rPr lang="en-US" sz="1700" dirty="0"/>
              <a:t> u </a:t>
            </a:r>
            <a:r>
              <a:rPr lang="en-US" sz="1700" dirty="0" err="1"/>
              <a:t>osnovna</a:t>
            </a:r>
            <a:r>
              <a:rPr lang="en-US" sz="1700" dirty="0"/>
              <a:t> </a:t>
            </a:r>
            <a:r>
              <a:rPr lang="en-US" sz="1700" dirty="0" err="1"/>
              <a:t>sredstva</a:t>
            </a:r>
            <a:endParaRPr lang="en-US" sz="1700" dirty="0"/>
          </a:p>
          <a:p>
            <a:r>
              <a:rPr lang="en-US" sz="1700" dirty="0" smtClean="0"/>
              <a:t>7.2</a:t>
            </a:r>
            <a:r>
              <a:rPr lang="en-US" sz="1700" dirty="0"/>
              <a:t>. </a:t>
            </a:r>
            <a:r>
              <a:rPr lang="en-US" sz="1700" dirty="0" err="1"/>
              <a:t>Ulaganja</a:t>
            </a:r>
            <a:r>
              <a:rPr lang="en-US" sz="1700" dirty="0"/>
              <a:t> u </a:t>
            </a:r>
            <a:r>
              <a:rPr lang="en-US" sz="1700" dirty="0" err="1"/>
              <a:t>obrtna</a:t>
            </a:r>
            <a:r>
              <a:rPr lang="en-US" sz="1700" dirty="0"/>
              <a:t> </a:t>
            </a:r>
            <a:r>
              <a:rPr lang="en-US" sz="1700" dirty="0" err="1" smtClean="0"/>
              <a:t>sredstva</a:t>
            </a:r>
            <a:endParaRPr lang="hr-HR" sz="1700" dirty="0" smtClean="0"/>
          </a:p>
          <a:p>
            <a:r>
              <a:rPr lang="en-US" sz="1700" dirty="0"/>
              <a:t>7.3. </a:t>
            </a:r>
            <a:r>
              <a:rPr lang="en-US" sz="1700" dirty="0" err="1"/>
              <a:t>Operativni</a:t>
            </a:r>
            <a:r>
              <a:rPr lang="en-US" sz="1700" dirty="0"/>
              <a:t> </a:t>
            </a:r>
            <a:r>
              <a:rPr lang="en-US" sz="1700" dirty="0" err="1" smtClean="0"/>
              <a:t>troškovi</a:t>
            </a:r>
            <a:endParaRPr lang="hr-HR" sz="1700" dirty="0" smtClean="0"/>
          </a:p>
          <a:p>
            <a:r>
              <a:rPr lang="en-US" sz="1700" dirty="0" smtClean="0"/>
              <a:t>7.4</a:t>
            </a:r>
            <a:r>
              <a:rPr lang="en-US" sz="1700" dirty="0"/>
              <a:t>. </a:t>
            </a:r>
            <a:r>
              <a:rPr lang="en-US" sz="1700" dirty="0" err="1"/>
              <a:t>Obračun</a:t>
            </a:r>
            <a:r>
              <a:rPr lang="en-US" sz="1700" dirty="0"/>
              <a:t> </a:t>
            </a:r>
            <a:r>
              <a:rPr lang="en-US" sz="1700" dirty="0" err="1" smtClean="0"/>
              <a:t>amortizacije</a:t>
            </a:r>
            <a:endParaRPr lang="hr-HR" sz="1700" dirty="0" smtClean="0"/>
          </a:p>
          <a:p>
            <a:r>
              <a:rPr lang="en-US" sz="1700" dirty="0"/>
              <a:t>7.5. </a:t>
            </a:r>
            <a:r>
              <a:rPr lang="en-US" sz="1700" dirty="0" err="1"/>
              <a:t>Izvori</a:t>
            </a:r>
            <a:r>
              <a:rPr lang="en-US" sz="1700" dirty="0"/>
              <a:t> </a:t>
            </a:r>
            <a:r>
              <a:rPr lang="en-US" sz="1700" dirty="0" err="1" smtClean="0"/>
              <a:t>financiranja</a:t>
            </a:r>
            <a:endParaRPr lang="hr-HR" sz="1700" dirty="0" smtClean="0"/>
          </a:p>
          <a:p>
            <a:r>
              <a:rPr lang="en-US" sz="1700" dirty="0"/>
              <a:t>7.6. </a:t>
            </a:r>
            <a:r>
              <a:rPr lang="en-US" sz="1700" dirty="0" err="1"/>
              <a:t>Projekcija</a:t>
            </a:r>
            <a:r>
              <a:rPr lang="en-US" sz="1700" dirty="0"/>
              <a:t> </a:t>
            </a:r>
            <a:r>
              <a:rPr lang="en-US" sz="1700" dirty="0" err="1"/>
              <a:t>računa</a:t>
            </a:r>
            <a:r>
              <a:rPr lang="en-US" sz="1700" dirty="0"/>
              <a:t> </a:t>
            </a:r>
            <a:r>
              <a:rPr lang="en-US" sz="1700" dirty="0" err="1"/>
              <a:t>dobiti</a:t>
            </a:r>
            <a:r>
              <a:rPr lang="en-US" sz="1700" dirty="0"/>
              <a:t> i </a:t>
            </a:r>
            <a:r>
              <a:rPr lang="en-US" sz="1700" dirty="0" err="1"/>
              <a:t>gubitka</a:t>
            </a:r>
            <a:r>
              <a:rPr lang="en-US" sz="1700" dirty="0"/>
              <a:t> (</a:t>
            </a:r>
            <a:r>
              <a:rPr lang="en-US" sz="1700" dirty="0" err="1"/>
              <a:t>prihod</a:t>
            </a:r>
            <a:r>
              <a:rPr lang="en-US" sz="1700" dirty="0" smtClean="0"/>
              <a:t>)</a:t>
            </a:r>
            <a:endParaRPr lang="hr-HR" sz="1700" dirty="0" smtClean="0"/>
          </a:p>
          <a:p>
            <a:r>
              <a:rPr lang="en-US" sz="1700" dirty="0" smtClean="0"/>
              <a:t>7.7</a:t>
            </a:r>
            <a:r>
              <a:rPr lang="en-US" sz="1700" dirty="0"/>
              <a:t>. </a:t>
            </a:r>
            <a:r>
              <a:rPr lang="en-US" sz="1700" dirty="0" err="1"/>
              <a:t>Pokazatelji</a:t>
            </a:r>
            <a:r>
              <a:rPr lang="en-US" sz="1700" dirty="0"/>
              <a:t> </a:t>
            </a:r>
            <a:r>
              <a:rPr lang="en-US" sz="1700" dirty="0" err="1"/>
              <a:t>uspješnosti</a:t>
            </a:r>
            <a:r>
              <a:rPr lang="en-US" sz="1700" dirty="0"/>
              <a:t> i </a:t>
            </a:r>
            <a:r>
              <a:rPr lang="en-US" sz="1700" dirty="0" err="1"/>
              <a:t>novčani</a:t>
            </a:r>
            <a:r>
              <a:rPr lang="en-US" sz="1700" dirty="0"/>
              <a:t> </a:t>
            </a:r>
            <a:r>
              <a:rPr lang="en-US" sz="1700" dirty="0" err="1"/>
              <a:t>tok</a:t>
            </a:r>
            <a:r>
              <a:rPr lang="hr-HR" sz="1700" dirty="0" smtClean="0"/>
              <a:t>       </a:t>
            </a:r>
          </a:p>
          <a:p>
            <a:r>
              <a:rPr lang="hr-HR" sz="1700" dirty="0" smtClean="0"/>
              <a:t>       </a:t>
            </a:r>
            <a:r>
              <a:rPr lang="en-US" sz="1700" dirty="0" smtClean="0"/>
              <a:t>7.7.1</a:t>
            </a:r>
            <a:r>
              <a:rPr lang="en-US" sz="1700" dirty="0"/>
              <a:t>. </a:t>
            </a:r>
            <a:r>
              <a:rPr lang="hr-HR" sz="1700" dirty="0" smtClean="0"/>
              <a:t>Novčani tok</a:t>
            </a:r>
            <a:endParaRPr lang="en-US" sz="1700" dirty="0"/>
          </a:p>
          <a:p>
            <a:pPr>
              <a:spcBef>
                <a:spcPts val="0"/>
              </a:spcBef>
            </a:pPr>
            <a:r>
              <a:rPr lang="hr-HR" sz="1700" dirty="0" smtClean="0"/>
              <a:t>       </a:t>
            </a:r>
            <a:r>
              <a:rPr lang="en-US" sz="1700" dirty="0" smtClean="0"/>
              <a:t>7.7.2</a:t>
            </a:r>
            <a:r>
              <a:rPr lang="en-US" sz="1700" dirty="0"/>
              <a:t>. </a:t>
            </a:r>
            <a:r>
              <a:rPr lang="hr-HR" sz="1700" dirty="0" smtClean="0"/>
              <a:t>Pokazatelji           uspješnosti</a:t>
            </a:r>
            <a:endParaRPr lang="hr-HR" sz="17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b="7575"/>
          <a:stretch/>
        </p:blipFill>
        <p:spPr>
          <a:xfrm>
            <a:off x="5092700" y="2856617"/>
            <a:ext cx="3292475" cy="24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Business plan </a:t>
            </a:r>
            <a:r>
              <a:rPr lang="hr-HR" dirty="0" err="1"/>
              <a:t>form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19672" y="1844824"/>
            <a:ext cx="6757416" cy="639762"/>
          </a:xfrm>
        </p:spPr>
        <p:txBody>
          <a:bodyPr/>
          <a:lstStyle/>
          <a:p>
            <a:r>
              <a:rPr lang="en-US" sz="2000" dirty="0"/>
              <a:t>8</a:t>
            </a:r>
            <a:r>
              <a:rPr lang="en-US" sz="2000" dirty="0" smtClean="0"/>
              <a:t>. </a:t>
            </a:r>
            <a:r>
              <a:rPr lang="en-US" sz="2000" dirty="0" err="1"/>
              <a:t>Završna</a:t>
            </a:r>
            <a:r>
              <a:rPr lang="en-US" sz="2000" dirty="0"/>
              <a:t> </a:t>
            </a:r>
            <a:r>
              <a:rPr lang="en-US" sz="2000" dirty="0" err="1"/>
              <a:t>procjena</a:t>
            </a:r>
            <a:r>
              <a:rPr lang="en-US" sz="2000" dirty="0"/>
              <a:t> </a:t>
            </a:r>
            <a:r>
              <a:rPr lang="en-US" sz="2000" dirty="0" err="1"/>
              <a:t>projekta</a:t>
            </a:r>
            <a:endParaRPr lang="en-US" sz="2000" dirty="0"/>
          </a:p>
          <a:p>
            <a:endParaRPr lang="hr-HR" sz="20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95912" y="2659856"/>
            <a:ext cx="26860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 NAPRAVITI POSLOVNI PLAN?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4800" dirty="0" smtClean="0"/>
              <a:t>1) </a:t>
            </a:r>
            <a:r>
              <a:rPr lang="en-US" sz="4800" dirty="0" err="1" smtClean="0"/>
              <a:t>Pr</a:t>
            </a:r>
            <a:r>
              <a:rPr lang="hr-HR" sz="4800" dirty="0" smtClean="0"/>
              <a:t>iprema za izradu poslovnog plana</a:t>
            </a:r>
            <a:endParaRPr lang="en-US" sz="4800" dirty="0" smtClean="0"/>
          </a:p>
          <a:p>
            <a:pPr lvl="1"/>
            <a:r>
              <a:rPr lang="hr-HR" sz="4800" dirty="0" smtClean="0"/>
              <a:t>Korak 1: </a:t>
            </a:r>
            <a:r>
              <a:rPr lang="vi-VN" sz="4800" dirty="0"/>
              <a:t>Utvrđivanje svrhe i sadržaja poslovnog plana</a:t>
            </a:r>
            <a:endParaRPr lang="en-US" sz="4800" dirty="0" smtClean="0"/>
          </a:p>
          <a:p>
            <a:pPr lvl="1"/>
            <a:r>
              <a:rPr lang="hr-HR" sz="4800" dirty="0" smtClean="0"/>
              <a:t>Korak</a:t>
            </a:r>
            <a:r>
              <a:rPr lang="en-US" sz="4800" dirty="0" smtClean="0"/>
              <a:t> 2</a:t>
            </a:r>
            <a:r>
              <a:rPr lang="en-US" sz="4800" dirty="0"/>
              <a:t>: </a:t>
            </a:r>
            <a:r>
              <a:rPr lang="en-US" sz="4800" dirty="0" err="1"/>
              <a:t>Istraživanje</a:t>
            </a:r>
            <a:r>
              <a:rPr lang="en-US" sz="4800" dirty="0"/>
              <a:t> </a:t>
            </a:r>
            <a:r>
              <a:rPr lang="en-US" sz="4800" dirty="0" err="1"/>
              <a:t>tržišta</a:t>
            </a:r>
            <a:r>
              <a:rPr lang="en-US" sz="4800" dirty="0"/>
              <a:t> i </a:t>
            </a:r>
            <a:r>
              <a:rPr lang="en-US" sz="4800" dirty="0" err="1"/>
              <a:t>prikupljanje</a:t>
            </a:r>
            <a:r>
              <a:rPr lang="en-US" sz="4800" dirty="0"/>
              <a:t> </a:t>
            </a:r>
            <a:r>
              <a:rPr lang="en-US" sz="4800" dirty="0" err="1" smtClean="0"/>
              <a:t>informacija</a:t>
            </a:r>
            <a:endParaRPr lang="hr-HR" sz="4800" dirty="0" smtClean="0"/>
          </a:p>
          <a:p>
            <a:pPr lvl="1"/>
            <a:r>
              <a:rPr lang="hr-HR" sz="4800" dirty="0" smtClean="0"/>
              <a:t>Korak </a:t>
            </a:r>
            <a:r>
              <a:rPr lang="en-US" sz="4800" dirty="0" smtClean="0"/>
              <a:t>3: </a:t>
            </a:r>
            <a:r>
              <a:rPr lang="pl-PL" sz="4800" dirty="0"/>
              <a:t>Analiza, izbor i organizacija prikupljenih podataka</a:t>
            </a:r>
            <a:endParaRPr lang="en-US" sz="4800" dirty="0" smtClean="0"/>
          </a:p>
          <a:p>
            <a:r>
              <a:rPr lang="en-US" sz="4800" dirty="0" smtClean="0"/>
              <a:t> </a:t>
            </a:r>
            <a:endParaRPr lang="hr-HR" sz="4800" dirty="0" smtClean="0"/>
          </a:p>
          <a:p>
            <a:r>
              <a:rPr lang="en-US" sz="4800" dirty="0" smtClean="0"/>
              <a:t>2</a:t>
            </a:r>
            <a:r>
              <a:rPr lang="en-US" sz="4800" dirty="0"/>
              <a:t>) </a:t>
            </a:r>
            <a:r>
              <a:rPr lang="hr-HR" sz="4800" dirty="0" smtClean="0"/>
              <a:t>Pisanje radne verzije poslovnog plana</a:t>
            </a:r>
            <a:endParaRPr lang="en-US" sz="4800" dirty="0" smtClean="0"/>
          </a:p>
          <a:p>
            <a:pPr lvl="1"/>
            <a:r>
              <a:rPr lang="hr-HR" sz="4800" dirty="0" smtClean="0"/>
              <a:t>Korak</a:t>
            </a:r>
            <a:r>
              <a:rPr lang="en-US" sz="4800" dirty="0" smtClean="0"/>
              <a:t> 4: </a:t>
            </a:r>
            <a:r>
              <a:rPr lang="hr-HR" sz="4800" dirty="0" smtClean="0"/>
              <a:t>Poslovna ideja (Projekt)</a:t>
            </a:r>
            <a:endParaRPr lang="en-US" sz="4800" dirty="0" smtClean="0"/>
          </a:p>
          <a:p>
            <a:pPr lvl="1"/>
            <a:r>
              <a:rPr lang="hr-HR" sz="4800" dirty="0" smtClean="0"/>
              <a:t>Korak</a:t>
            </a:r>
            <a:r>
              <a:rPr lang="en-US" sz="4800" dirty="0" smtClean="0"/>
              <a:t> </a:t>
            </a:r>
            <a:r>
              <a:rPr lang="en-US" sz="4800" dirty="0"/>
              <a:t>5: </a:t>
            </a:r>
            <a:r>
              <a:rPr lang="hr-HR" sz="4800" dirty="0" smtClean="0"/>
              <a:t>Tržišni aspekti poslovnog plana</a:t>
            </a:r>
            <a:endParaRPr lang="en-US" sz="4800" dirty="0"/>
          </a:p>
          <a:p>
            <a:pPr lvl="1"/>
            <a:r>
              <a:rPr lang="hr-HR" sz="4800" dirty="0" smtClean="0"/>
              <a:t>Korak</a:t>
            </a:r>
            <a:r>
              <a:rPr lang="en-US" sz="4800" dirty="0" smtClean="0"/>
              <a:t> </a:t>
            </a:r>
            <a:r>
              <a:rPr lang="en-US" sz="4800" dirty="0"/>
              <a:t>6: </a:t>
            </a:r>
            <a:r>
              <a:rPr lang="hr-HR" sz="4800" dirty="0" smtClean="0"/>
              <a:t>Tehnološki aspekti poslovnog plana</a:t>
            </a:r>
            <a:endParaRPr lang="en-US" sz="4800" dirty="0"/>
          </a:p>
          <a:p>
            <a:pPr lvl="1"/>
            <a:r>
              <a:rPr lang="hr-HR" sz="4800" dirty="0" smtClean="0"/>
              <a:t>Korak </a:t>
            </a:r>
            <a:r>
              <a:rPr lang="en-US" sz="4800" dirty="0" smtClean="0"/>
              <a:t>7</a:t>
            </a:r>
            <a:r>
              <a:rPr lang="en-US" sz="4800" dirty="0"/>
              <a:t>: </a:t>
            </a:r>
            <a:r>
              <a:rPr lang="hr-HR" sz="4800" dirty="0" smtClean="0"/>
              <a:t>Organizacijski aspekti poslovnog plana</a:t>
            </a:r>
            <a:endParaRPr lang="en-US" sz="4800" dirty="0"/>
          </a:p>
          <a:p>
            <a:pPr lvl="1"/>
            <a:r>
              <a:rPr lang="hr-HR" sz="4800" dirty="0" smtClean="0"/>
              <a:t>Korak </a:t>
            </a:r>
            <a:r>
              <a:rPr lang="en-US" sz="4800" dirty="0" smtClean="0"/>
              <a:t>8</a:t>
            </a:r>
            <a:r>
              <a:rPr lang="en-US" sz="4800" dirty="0"/>
              <a:t>: </a:t>
            </a:r>
            <a:r>
              <a:rPr lang="hr-HR" sz="4800" dirty="0" smtClean="0"/>
              <a:t>Financijski aspekti poslovnog plana</a:t>
            </a:r>
            <a:endParaRPr lang="en-US" sz="4800" dirty="0"/>
          </a:p>
          <a:p>
            <a:r>
              <a:rPr lang="en-US" sz="4800" dirty="0"/>
              <a:t> </a:t>
            </a:r>
            <a:endParaRPr lang="hr-HR" sz="4800" dirty="0" smtClean="0"/>
          </a:p>
          <a:p>
            <a:r>
              <a:rPr lang="en-US" sz="4800" dirty="0" smtClean="0"/>
              <a:t>3</a:t>
            </a:r>
            <a:r>
              <a:rPr lang="en-US" sz="4800" dirty="0"/>
              <a:t>) Finalizing the business plan</a:t>
            </a:r>
          </a:p>
          <a:p>
            <a:pPr lvl="1"/>
            <a:r>
              <a:rPr lang="hr-HR" sz="4900" dirty="0" smtClean="0"/>
              <a:t>Korak </a:t>
            </a:r>
            <a:r>
              <a:rPr lang="en-US" sz="4900" dirty="0" smtClean="0"/>
              <a:t>9</a:t>
            </a:r>
            <a:r>
              <a:rPr lang="en-US" sz="4900" dirty="0"/>
              <a:t>: </a:t>
            </a:r>
            <a:r>
              <a:rPr lang="en-US" sz="4900" dirty="0" err="1" smtClean="0"/>
              <a:t>Pregleda</a:t>
            </a:r>
            <a:r>
              <a:rPr lang="hr-HR" sz="4900" dirty="0" smtClean="0"/>
              <a:t>vanje</a:t>
            </a:r>
            <a:r>
              <a:rPr lang="en-US" sz="4900" dirty="0" smtClean="0"/>
              <a:t> </a:t>
            </a:r>
            <a:r>
              <a:rPr lang="en-US" sz="4900" dirty="0"/>
              <a:t>i </a:t>
            </a:r>
            <a:r>
              <a:rPr lang="en-US" sz="4900" dirty="0" err="1" smtClean="0"/>
              <a:t>pr</a:t>
            </a:r>
            <a:r>
              <a:rPr lang="hr-HR" sz="4900" dirty="0" smtClean="0"/>
              <a:t>erađivanje</a:t>
            </a:r>
            <a:r>
              <a:rPr lang="en-US" sz="4900" dirty="0" smtClean="0"/>
              <a:t> </a:t>
            </a:r>
            <a:r>
              <a:rPr lang="en-US" sz="4900" dirty="0" err="1" smtClean="0"/>
              <a:t>poslovn</a:t>
            </a:r>
            <a:r>
              <a:rPr lang="hr-HR" sz="4900" dirty="0" smtClean="0"/>
              <a:t>og</a:t>
            </a:r>
            <a:r>
              <a:rPr lang="en-US" sz="4900" dirty="0" smtClean="0"/>
              <a:t> plan</a:t>
            </a:r>
            <a:r>
              <a:rPr lang="hr-HR" sz="4900" dirty="0" smtClean="0"/>
              <a:t>a</a:t>
            </a:r>
          </a:p>
          <a:p>
            <a:pPr lvl="1"/>
            <a:r>
              <a:rPr lang="hr-HR" sz="4900" dirty="0" smtClean="0"/>
              <a:t>Korak</a:t>
            </a:r>
            <a:r>
              <a:rPr lang="en-US" sz="4900" dirty="0" smtClean="0"/>
              <a:t> 10: </a:t>
            </a:r>
            <a:r>
              <a:rPr lang="hr-HR" sz="4900" dirty="0" smtClean="0"/>
              <a:t>Pisanje sažetka poslovnog plana</a:t>
            </a:r>
            <a:endParaRPr lang="en-US" sz="4900" dirty="0" smtClean="0"/>
          </a:p>
          <a:p>
            <a:pPr lvl="1"/>
            <a:r>
              <a:rPr lang="hr-HR" sz="4900" dirty="0" smtClean="0"/>
              <a:t>Korak</a:t>
            </a:r>
            <a:r>
              <a:rPr lang="en-US" sz="4900" dirty="0" smtClean="0"/>
              <a:t> </a:t>
            </a:r>
            <a:r>
              <a:rPr lang="en-US" sz="4900" dirty="0"/>
              <a:t>11: </a:t>
            </a:r>
            <a:r>
              <a:rPr lang="en-US" sz="4900" dirty="0" err="1"/>
              <a:t>Formatirajte</a:t>
            </a:r>
            <a:r>
              <a:rPr lang="en-US" sz="4900" dirty="0"/>
              <a:t> </a:t>
            </a:r>
            <a:r>
              <a:rPr lang="en-US" sz="4900" dirty="0" err="1"/>
              <a:t>poslovni</a:t>
            </a:r>
            <a:r>
              <a:rPr lang="en-US" sz="4900" dirty="0"/>
              <a:t> plan</a:t>
            </a:r>
            <a:endParaRPr lang="hr-HR" sz="4900" dirty="0"/>
          </a:p>
        </p:txBody>
      </p:sp>
    </p:spTree>
    <p:extLst>
      <p:ext uri="{BB962C8B-B14F-4D97-AF65-F5344CB8AC3E}">
        <p14:creationId xmlns:p14="http://schemas.microsoft.com/office/powerpoint/2010/main" val="7025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poslovni plan?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Poslovni plan je pisani dokument, u kojem su definirani ciljevi, aktivnosti i potrebni resursi i koji poduzetnici ili menadžeri u tvrtkama obično stvaraju za potrebe pokretanja novog posla, proširenja postojećih poslovnih aktivnosti ili dobivanja bankovnog </a:t>
            </a:r>
            <a:r>
              <a:rPr lang="hr-HR" dirty="0" smtClean="0"/>
              <a:t>zajma.</a:t>
            </a:r>
          </a:p>
          <a:p>
            <a:r>
              <a:rPr lang="vi-VN" dirty="0"/>
              <a:t>U osnovi, poslovni plan omogućava određivanje poslovnih prioriteta, kao i uočavanje unutarnjih problema i korištenje tržišnih prilika.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92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Poslovni plan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hr-HR" dirty="0" smtClean="0"/>
              <a:t>Unutarnji </a:t>
            </a:r>
            <a:r>
              <a:rPr lang="en-US" dirty="0" err="1" smtClean="0"/>
              <a:t>dokument</a:t>
            </a:r>
            <a:endParaRPr lang="en-US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Prvenstveno služi upravi tvrtke za analizu trenutne situacije u kojoj se nalazi, definira korake koje treba poduzeti za poboljšanje stanja, kao i za nadzor provedbe planiranih poslovnih aktivnosti.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5093208" y="1484784"/>
            <a:ext cx="3511240" cy="727746"/>
          </a:xfrm>
        </p:spPr>
        <p:txBody>
          <a:bodyPr/>
          <a:lstStyle/>
          <a:p>
            <a:r>
              <a:rPr lang="hr-HR" dirty="0" smtClean="0"/>
              <a:t>Vanjski </a:t>
            </a:r>
          </a:p>
          <a:p>
            <a:r>
              <a:rPr lang="hr-HR" dirty="0" smtClean="0"/>
              <a:t>dokument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sz="2200" dirty="0"/>
              <a:t>Služi bankama ili potencijalnim investitorima da odluče hoće li uložiti svoj novac u tvrtku ili 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82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tipovi poslovnog plana</a:t>
            </a:r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666447277"/>
              </p:ext>
            </p:extLst>
          </p:nvPr>
        </p:nvGraphicFramePr>
        <p:xfrm>
          <a:off x="457200" y="1752600"/>
          <a:ext cx="7162800" cy="455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6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Oblik poslovnog plana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Preporučeni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 smtClean="0"/>
              <a:t>plana</a:t>
            </a:r>
            <a:r>
              <a:rPr lang="hr-HR" dirty="0" smtClean="0"/>
              <a:t> </a:t>
            </a:r>
            <a:r>
              <a:rPr lang="hr-HR" dirty="0" smtClean="0"/>
              <a:t>(</a:t>
            </a:r>
            <a:r>
              <a:rPr lang="hr-HR" dirty="0">
                <a:solidFill>
                  <a:srgbClr val="0070C0"/>
                </a:solidFill>
              </a:rPr>
              <a:t>HR-primjer: Hrvatska agencija za malo gospodarstvo, inovacije i </a:t>
            </a:r>
            <a:r>
              <a:rPr lang="hr-HR" dirty="0" smtClean="0">
                <a:solidFill>
                  <a:srgbClr val="0070C0"/>
                </a:solidFill>
              </a:rPr>
              <a:t>ulaganja </a:t>
            </a:r>
            <a:r>
              <a:rPr lang="en-US" dirty="0" smtClean="0">
                <a:solidFill>
                  <a:srgbClr val="0070C0"/>
                </a:solidFill>
              </a:rPr>
              <a:t>(HAMAG-BICRO)</a:t>
            </a:r>
            <a:r>
              <a:rPr lang="hr-HR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 smtClean="0"/>
              <a:t>poduzetni</a:t>
            </a:r>
            <a:r>
              <a:rPr lang="hr-HR" dirty="0" smtClean="0"/>
              <a:t>ku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Polazna točka</a:t>
            </a: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Predmet poslovanja</a:t>
            </a: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Lokacija</a:t>
            </a: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Tehnološki i tehnički elementi poduzeća</a:t>
            </a: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Opravdanje tržišta</a:t>
            </a: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Financijski elementi pothvata</a:t>
            </a: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Završna</a:t>
            </a:r>
            <a:r>
              <a:rPr lang="en-US" dirty="0"/>
              <a:t> </a:t>
            </a:r>
            <a:r>
              <a:rPr lang="hr-HR" dirty="0" smtClean="0"/>
              <a:t>procjena </a:t>
            </a:r>
            <a:r>
              <a:rPr lang="en-US" dirty="0" err="1" smtClean="0"/>
              <a:t>projekta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OBLIK POSLOVNOG PLANA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/>
              <a:t>1. Informacije o poduzetniku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1.1. </a:t>
            </a:r>
            <a:r>
              <a:rPr lang="en-US" sz="2000" dirty="0" smtClean="0"/>
              <a:t>General</a:t>
            </a:r>
            <a:r>
              <a:rPr lang="hr-HR" sz="2000" dirty="0" smtClean="0"/>
              <a:t>ne informacije</a:t>
            </a:r>
            <a:endParaRPr lang="en-US" sz="2000" dirty="0"/>
          </a:p>
          <a:p>
            <a:r>
              <a:rPr lang="en-US" sz="2000" dirty="0"/>
              <a:t>1.2. </a:t>
            </a:r>
            <a:r>
              <a:rPr lang="en-US" sz="2000" dirty="0" err="1"/>
              <a:t>Podaci</a:t>
            </a:r>
            <a:r>
              <a:rPr lang="en-US" sz="2000" dirty="0"/>
              <a:t> o </a:t>
            </a:r>
            <a:r>
              <a:rPr lang="en-US" sz="2000" dirty="0" err="1"/>
              <a:t>osnivaču</a:t>
            </a:r>
            <a:r>
              <a:rPr lang="en-US" sz="2000" dirty="0"/>
              <a:t> doo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vlasniku</a:t>
            </a:r>
            <a:r>
              <a:rPr lang="en-US" sz="2000" dirty="0"/>
              <a:t> </a:t>
            </a:r>
            <a:r>
              <a:rPr lang="en-US" sz="2000" dirty="0" err="1"/>
              <a:t>obrta</a:t>
            </a:r>
            <a:endParaRPr lang="hr-HR" sz="2000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3501" t="10118" r="32983" b="9788"/>
          <a:stretch/>
        </p:blipFill>
        <p:spPr>
          <a:xfrm>
            <a:off x="5093208" y="1572768"/>
            <a:ext cx="288032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OBLIK POSLOVNOG PLANA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/>
              <a:t>2. </a:t>
            </a:r>
            <a:r>
              <a:rPr lang="hr-HR" sz="2000" dirty="0" smtClean="0"/>
              <a:t>POLAZNA TOČKA</a:t>
            </a:r>
            <a:endParaRPr lang="hr-HR" sz="2000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2.1</a:t>
            </a:r>
            <a:r>
              <a:rPr lang="en-US" sz="2000" dirty="0"/>
              <a:t>. </a:t>
            </a:r>
            <a:r>
              <a:rPr lang="en-US" sz="2000" dirty="0" err="1"/>
              <a:t>Nastanak</a:t>
            </a:r>
            <a:r>
              <a:rPr lang="en-US" sz="2000" dirty="0"/>
              <a:t> </a:t>
            </a:r>
            <a:r>
              <a:rPr lang="en-US" sz="2000" dirty="0" err="1"/>
              <a:t>poduzetničke</a:t>
            </a:r>
            <a:r>
              <a:rPr lang="en-US" sz="2000" dirty="0"/>
              <a:t> </a:t>
            </a:r>
            <a:r>
              <a:rPr lang="en-US" sz="2000" dirty="0" err="1" smtClean="0"/>
              <a:t>ideje</a:t>
            </a:r>
            <a:endParaRPr lang="hr-HR" sz="2000" dirty="0" smtClean="0"/>
          </a:p>
          <a:p>
            <a:r>
              <a:rPr lang="en-US" sz="2000" dirty="0" smtClean="0"/>
              <a:t>2.2. </a:t>
            </a:r>
            <a:r>
              <a:rPr lang="pl-PL" sz="2000" dirty="0"/>
              <a:t>Vizija i zadatak poduzetničkog pothvata</a:t>
            </a:r>
            <a:endParaRPr lang="hr-HR" sz="2000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85794" y="1572768"/>
            <a:ext cx="2948952" cy="32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Business plan </a:t>
            </a:r>
            <a:r>
              <a:rPr lang="hr-HR" dirty="0" err="1"/>
              <a:t>form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/>
              <a:t>3. Predmet poslovanja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3.1</a:t>
            </a:r>
            <a:r>
              <a:rPr lang="en-US" sz="2000" dirty="0"/>
              <a:t>. </a:t>
            </a:r>
            <a:r>
              <a:rPr lang="en-US" sz="2000" dirty="0" err="1"/>
              <a:t>Opis</a:t>
            </a:r>
            <a:r>
              <a:rPr lang="en-US" sz="2000" dirty="0"/>
              <a:t> </a:t>
            </a:r>
            <a:r>
              <a:rPr lang="en-US" sz="2000" dirty="0" err="1"/>
              <a:t>postojećeg</a:t>
            </a:r>
            <a:r>
              <a:rPr lang="en-US" sz="2000" dirty="0"/>
              <a:t> </a:t>
            </a:r>
            <a:r>
              <a:rPr lang="en-US" sz="2000" dirty="0" err="1" smtClean="0"/>
              <a:t>poslovanja</a:t>
            </a:r>
            <a:endParaRPr lang="hr-HR" sz="2000" dirty="0" smtClean="0"/>
          </a:p>
          <a:p>
            <a:r>
              <a:rPr lang="en-US" sz="2000" dirty="0" smtClean="0"/>
              <a:t>3.2</a:t>
            </a:r>
            <a:r>
              <a:rPr lang="en-US" sz="2000" dirty="0"/>
              <a:t>. </a:t>
            </a:r>
            <a:r>
              <a:rPr lang="pl-PL" sz="2000" dirty="0"/>
              <a:t>Opis poslovanja i aktivnosti u projektu - postojeći </a:t>
            </a:r>
            <a:r>
              <a:rPr lang="pl-PL" sz="2000" dirty="0" smtClean="0"/>
              <a:t>program</a:t>
            </a:r>
          </a:p>
          <a:p>
            <a:r>
              <a:rPr lang="en-US" sz="2000" dirty="0"/>
              <a:t>3.3 </a:t>
            </a:r>
            <a:r>
              <a:rPr lang="hr-HR" sz="2000" dirty="0" smtClean="0"/>
              <a:t>Sredstva </a:t>
            </a:r>
            <a:r>
              <a:rPr lang="en-US" sz="2000" dirty="0" smtClean="0"/>
              <a:t>i </a:t>
            </a:r>
            <a:r>
              <a:rPr lang="en-US" sz="2000" dirty="0" err="1"/>
              <a:t>poslovna</a:t>
            </a:r>
            <a:r>
              <a:rPr lang="en-US" sz="2000" dirty="0"/>
              <a:t> </a:t>
            </a:r>
            <a:r>
              <a:rPr lang="en-US" sz="2000" dirty="0" err="1" smtClean="0"/>
              <a:t>učinkovitost</a:t>
            </a:r>
            <a:endParaRPr lang="hr-HR" sz="2000" dirty="0" smtClean="0"/>
          </a:p>
          <a:p>
            <a:r>
              <a:rPr lang="en-US" sz="2000" dirty="0"/>
              <a:t>3.4. </a:t>
            </a:r>
            <a:r>
              <a:rPr lang="en-US" sz="2000" dirty="0" err="1"/>
              <a:t>Položaj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tržištu</a:t>
            </a:r>
            <a:r>
              <a:rPr lang="en-US" sz="2000" dirty="0"/>
              <a:t> </a:t>
            </a:r>
            <a:r>
              <a:rPr lang="en-US" sz="2000" dirty="0" err="1"/>
              <a:t>nabave</a:t>
            </a:r>
            <a:endParaRPr lang="hr-HR" sz="2000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54430" y="1572768"/>
            <a:ext cx="3604065" cy="156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Business plan </a:t>
            </a:r>
            <a:r>
              <a:rPr lang="hr-HR" dirty="0" err="1"/>
              <a:t>form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/>
              <a:t>4. </a:t>
            </a:r>
            <a:r>
              <a:rPr lang="hr-HR" sz="2000" dirty="0" smtClean="0"/>
              <a:t>LOKACIJA</a:t>
            </a:r>
            <a:endParaRPr lang="hr-HR" sz="2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4.1</a:t>
            </a:r>
            <a:r>
              <a:rPr lang="en-US" sz="2000" dirty="0"/>
              <a:t>. </a:t>
            </a:r>
            <a:r>
              <a:rPr lang="hr-HR" sz="2000" dirty="0" smtClean="0"/>
              <a:t>Opis postojeće lokacije</a:t>
            </a:r>
            <a:endParaRPr lang="en-US" sz="2000" dirty="0"/>
          </a:p>
          <a:p>
            <a:r>
              <a:rPr lang="en-US" sz="2000" dirty="0"/>
              <a:t>4.2. </a:t>
            </a:r>
            <a:r>
              <a:rPr lang="en-US" sz="2000" dirty="0" err="1"/>
              <a:t>Opis</a:t>
            </a:r>
            <a:r>
              <a:rPr lang="en-US" sz="2000" dirty="0"/>
              <a:t> </a:t>
            </a:r>
            <a:r>
              <a:rPr lang="en-US" sz="2000" dirty="0" err="1"/>
              <a:t>lokacije</a:t>
            </a:r>
            <a:r>
              <a:rPr lang="en-US" sz="2000" dirty="0"/>
              <a:t> </a:t>
            </a:r>
            <a:r>
              <a:rPr lang="en-US" sz="2000" dirty="0" err="1" smtClean="0"/>
              <a:t>projekta</a:t>
            </a:r>
            <a:endParaRPr lang="hr-HR" sz="2000" dirty="0" smtClean="0"/>
          </a:p>
          <a:p>
            <a:r>
              <a:rPr lang="en-US" sz="2000" dirty="0" smtClean="0"/>
              <a:t>4.3</a:t>
            </a:r>
            <a:r>
              <a:rPr lang="en-US" sz="2000" dirty="0"/>
              <a:t>. </a:t>
            </a:r>
            <a:r>
              <a:rPr lang="pl-PL" sz="2000" dirty="0"/>
              <a:t>Opis zaštite okoliša i utjecaja</a:t>
            </a:r>
            <a:endParaRPr lang="hr-HR" sz="20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92573" y="1583200"/>
            <a:ext cx="3536106" cy="24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</TotalTime>
  <Words>523</Words>
  <Application>Microsoft Office PowerPoint</Application>
  <PresentationFormat>On-screen Show (4:3)</PresentationFormat>
  <Paragraphs>93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Základné</vt:lpstr>
      <vt:lpstr>2. Poduzetništvo –  Poslovni plan</vt:lpstr>
      <vt:lpstr>Što je poslovni plan?</vt:lpstr>
      <vt:lpstr>Poslovni plan</vt:lpstr>
      <vt:lpstr> tipovi poslovnog plana</vt:lpstr>
      <vt:lpstr>Oblik poslovnog plana</vt:lpstr>
      <vt:lpstr>OBLIK POSLOVNOG PLANA</vt:lpstr>
      <vt:lpstr>OBLIK POSLOVNOG PLANA</vt:lpstr>
      <vt:lpstr>Business plan form</vt:lpstr>
      <vt:lpstr>Business plan form</vt:lpstr>
      <vt:lpstr>Business plan form</vt:lpstr>
      <vt:lpstr>Business plan form</vt:lpstr>
      <vt:lpstr>Business plan form</vt:lpstr>
      <vt:lpstr>Business plan form</vt:lpstr>
      <vt:lpstr>KAKO NAPRAVITI POSLOVNI PLAN?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Josip</cp:lastModifiedBy>
  <cp:revision>253</cp:revision>
  <cp:lastPrinted>2019-02-12T08:21:40Z</cp:lastPrinted>
  <dcterms:created xsi:type="dcterms:W3CDTF">2019-02-10T21:49:04Z</dcterms:created>
  <dcterms:modified xsi:type="dcterms:W3CDTF">2020-05-20T13:34:24Z</dcterms:modified>
</cp:coreProperties>
</file>