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7315200" cy="9601200"/>
  <p:embeddedFontLst>
    <p:embeddedFont>
      <p:font typeface="Arial Black"/>
      <p:regular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7" roundtripDataSignature="AMtx7mgKxfs6Xzk/tR02P/ptnqLBdVhuk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customschemas.google.com/relationships/presentationmetadata" Target="metadata"/><Relationship Id="rId16" Type="http://schemas.openxmlformats.org/officeDocument/2006/relationships/font" Target="fonts/ArialBlack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4143587" y="1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4" name="Google Shape;94;p1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:notes"/>
          <p:cNvSpPr txBox="1"/>
          <p:nvPr>
            <p:ph idx="12" type="sldNum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0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0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2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3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3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6" name="Google Shape;116;p4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5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5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6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6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7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7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8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/>
          <p:nvPr>
            <p:ph idx="1" type="body"/>
          </p:nvPr>
        </p:nvSpPr>
        <p:spPr>
          <a:xfrm>
            <a:off x="731521" y="4560570"/>
            <a:ext cx="5852160" cy="432054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:notes"/>
          <p:cNvSpPr/>
          <p:nvPr>
            <p:ph idx="2" type="sldImg"/>
          </p:nvPr>
        </p:nvSpPr>
        <p:spPr>
          <a:xfrm>
            <a:off x="1257300" y="720725"/>
            <a:ext cx="4800600" cy="360045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á snímka" showMasterSp="0" type="title">
  <p:cSld name="TITL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12"/>
          <p:cNvSpPr txBox="1"/>
          <p:nvPr>
            <p:ph type="ctrTitle"/>
          </p:nvPr>
        </p:nvSpPr>
        <p:spPr>
          <a:xfrm>
            <a:off x="457200" y="1626915"/>
            <a:ext cx="7772400" cy="317368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6600"/>
              <a:buFont typeface="Arial Black"/>
              <a:buNone/>
              <a:defRPr sz="66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" type="subTitle"/>
          </p:nvPr>
        </p:nvSpPr>
        <p:spPr>
          <a:xfrm>
            <a:off x="457200" y="4800600"/>
            <a:ext cx="68580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20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360"/>
              </a:spcBef>
              <a:spcAft>
                <a:spcPts val="0"/>
              </a:spcAft>
              <a:buSzPts val="1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320"/>
              </a:spcBef>
              <a:spcAft>
                <a:spcPts val="0"/>
              </a:spcAft>
              <a:buSzPts val="16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1" name="Google Shape;21;p1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2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zvislý text" type="vertTx">
  <p:cSld name="VERTICAL_TEXT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21"/>
          <p:cNvSpPr txBox="1"/>
          <p:nvPr>
            <p:ph idx="1" type="body"/>
          </p:nvPr>
        </p:nvSpPr>
        <p:spPr>
          <a:xfrm rot="5400000">
            <a:off x="2080418" y="129382"/>
            <a:ext cx="4373563" cy="762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3" name="Google Shape;83;p2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2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vislý nadpis a text" type="vertTitleAndTx">
  <p:cSld name="VERTICAL_TITLE_AND_VERTICAL_TEX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22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0" name="Google Shape;90;p22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2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  <a:defRPr b="1">
                <a:latin typeface="Arial "/>
                <a:ea typeface="Arial "/>
                <a:cs typeface="Arial "/>
                <a:sym typeface="Arial 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1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indent="-342900" lvl="1" marL="914400" algn="l">
              <a:spcBef>
                <a:spcPts val="600"/>
              </a:spcBef>
              <a:spcAft>
                <a:spcPts val="0"/>
              </a:spcAft>
              <a:buSzPts val="1800"/>
              <a:buChar char="•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/>
        </p:txBody>
      </p:sp>
      <p:sp>
        <p:nvSpPr>
          <p:cNvPr id="30" name="Google Shape;30;p13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3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3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lavička sekcie" type="secHead">
  <p:cSld name="SECTION_HEADER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4"/>
          <p:cNvSpPr txBox="1"/>
          <p:nvPr>
            <p:ph type="title"/>
          </p:nvPr>
        </p:nvSpPr>
        <p:spPr>
          <a:xfrm>
            <a:off x="457200" y="1447800"/>
            <a:ext cx="7772400" cy="4321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7200"/>
              <a:buFont typeface="Arial Black"/>
              <a:buNone/>
              <a:defRPr b="0" sz="7200" cap="none">
                <a:solidFill>
                  <a:schemeClr val="accent6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" type="body"/>
          </p:nvPr>
        </p:nvSpPr>
        <p:spPr>
          <a:xfrm>
            <a:off x="457200" y="228601"/>
            <a:ext cx="7772400" cy="1066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  <a:defRPr b="0" sz="2000" cap="none">
                <a:solidFill>
                  <a:schemeClr val="dk2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6" name="Google Shape;36;p14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4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8" name="Google Shape;38;p14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5"/>
          <p:cNvSpPr txBox="1"/>
          <p:nvPr>
            <p:ph idx="1" type="body"/>
          </p:nvPr>
        </p:nvSpPr>
        <p:spPr>
          <a:xfrm>
            <a:off x="163068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2" name="Google Shape;42;p15"/>
          <p:cNvSpPr txBox="1"/>
          <p:nvPr>
            <p:ph idx="2" type="body"/>
          </p:nvPr>
        </p:nvSpPr>
        <p:spPr>
          <a:xfrm>
            <a:off x="5090160" y="1574800"/>
            <a:ext cx="329184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/>
            </a:lvl1pPr>
            <a:lvl2pPr indent="-381000" lvl="1" marL="914400" algn="l">
              <a:spcBef>
                <a:spcPts val="600"/>
              </a:spcBef>
              <a:spcAft>
                <a:spcPts val="0"/>
              </a:spcAft>
              <a:buSzPts val="2400"/>
              <a:buChar char="•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9pPr>
          </a:lstStyle>
          <a:p/>
        </p:txBody>
      </p:sp>
      <p:sp>
        <p:nvSpPr>
          <p:cNvPr id="43" name="Google Shape;43;p15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5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anie" type="twoTxTwoObj">
  <p:cSld name="TWO_OBJECTS_WITH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" type="body"/>
          </p:nvPr>
        </p:nvSpPr>
        <p:spPr>
          <a:xfrm>
            <a:off x="1627632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49" name="Google Shape;49;p16"/>
          <p:cNvSpPr txBox="1"/>
          <p:nvPr>
            <p:ph idx="2" type="body"/>
          </p:nvPr>
        </p:nvSpPr>
        <p:spPr>
          <a:xfrm>
            <a:off x="1627632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0" name="Google Shape;50;p16"/>
          <p:cNvSpPr txBox="1"/>
          <p:nvPr>
            <p:ph idx="3" type="body"/>
          </p:nvPr>
        </p:nvSpPr>
        <p:spPr>
          <a:xfrm>
            <a:off x="5093208" y="1572768"/>
            <a:ext cx="3291840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sz="18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SzPts val="1600"/>
              <a:buNone/>
              <a:defRPr b="1" sz="1600"/>
            </a:lvl9pPr>
          </a:lstStyle>
          <a:p/>
        </p:txBody>
      </p:sp>
      <p:sp>
        <p:nvSpPr>
          <p:cNvPr id="51" name="Google Shape;51;p16"/>
          <p:cNvSpPr txBox="1"/>
          <p:nvPr>
            <p:ph idx="4" type="body"/>
          </p:nvPr>
        </p:nvSpPr>
        <p:spPr>
          <a:xfrm>
            <a:off x="5093208" y="2259366"/>
            <a:ext cx="3291840" cy="38404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indent="-355600" lvl="1" marL="914400" algn="l">
              <a:spcBef>
                <a:spcPts val="600"/>
              </a:spcBef>
              <a:spcAft>
                <a:spcPts val="0"/>
              </a:spcAft>
              <a:buSzPts val="2000"/>
              <a:buChar char="•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SzPts val="1600"/>
              <a:buChar char="•"/>
              <a:defRPr sz="1600"/>
            </a:lvl9pPr>
          </a:lstStyle>
          <a:p/>
        </p:txBody>
      </p:sp>
      <p:sp>
        <p:nvSpPr>
          <p:cNvPr id="52" name="Google Shape;52;p16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6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16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en nadpis" type="titleOnly">
  <p:cSld name="TITLE_ONLY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17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7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7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a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8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8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8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popisom" type="objTx">
  <p:cSld name="OBJECT_WITH_CAPTION_TEXT"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9"/>
          <p:cNvSpPr txBox="1"/>
          <p:nvPr>
            <p:ph idx="1" type="body"/>
          </p:nvPr>
        </p:nvSpPr>
        <p:spPr>
          <a:xfrm>
            <a:off x="3575050" y="1600200"/>
            <a:ext cx="5111750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sz="3200"/>
            </a:lvl1pPr>
            <a:lvl2pPr indent="-406400" lvl="1" marL="914400" algn="l">
              <a:spcBef>
                <a:spcPts val="600"/>
              </a:spcBef>
              <a:spcAft>
                <a:spcPts val="0"/>
              </a:spcAft>
              <a:buSzPts val="2800"/>
              <a:buChar char="•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SzPts val="2000"/>
              <a:buChar char="•"/>
              <a:defRPr sz="2000"/>
            </a:lvl9pPr>
          </a:lstStyle>
          <a:p/>
        </p:txBody>
      </p:sp>
      <p:sp>
        <p:nvSpPr>
          <p:cNvPr id="66" name="Google Shape;66;p19"/>
          <p:cNvSpPr txBox="1"/>
          <p:nvPr>
            <p:ph idx="2" type="body"/>
          </p:nvPr>
        </p:nvSpPr>
        <p:spPr>
          <a:xfrm>
            <a:off x="457200" y="1600200"/>
            <a:ext cx="3008313" cy="44805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67" name="Google Shape;67;p19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9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9" name="Google Shape;69;p19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0" name="Google Shape;70;p1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ok s popisom" showMasterSp="0" type="picTx">
  <p:cSld name="PICTURE_WITH_CAPTION_TEXT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20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20"/>
          <p:cNvSpPr/>
          <p:nvPr>
            <p:ph idx="2" type="pic"/>
          </p:nvPr>
        </p:nvSpPr>
        <p:spPr>
          <a:xfrm>
            <a:off x="-1" y="0"/>
            <a:ext cx="9000877" cy="4846320"/>
          </a:xfrm>
          <a:prstGeom prst="rect">
            <a:avLst/>
          </a:prstGeom>
          <a:solidFill>
            <a:srgbClr val="BFBFBF"/>
          </a:solidFill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4" name="Google Shape;74;p20"/>
          <p:cNvSpPr txBox="1"/>
          <p:nvPr>
            <p:ph idx="1" type="body"/>
          </p:nvPr>
        </p:nvSpPr>
        <p:spPr>
          <a:xfrm>
            <a:off x="457200" y="5715000"/>
            <a:ext cx="81534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SzPts val="900"/>
              <a:buNone/>
              <a:defRPr sz="900"/>
            </a:lvl9pPr>
          </a:lstStyle>
          <a:p/>
        </p:txBody>
      </p:sp>
      <p:sp>
        <p:nvSpPr>
          <p:cNvPr id="75" name="Google Shape;75;p20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0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20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78" name="Google Shape;78;p20"/>
          <p:cNvSpPr txBox="1"/>
          <p:nvPr>
            <p:ph type="title"/>
          </p:nvPr>
        </p:nvSpPr>
        <p:spPr>
          <a:xfrm>
            <a:off x="457200" y="4953000"/>
            <a:ext cx="81534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200"/>
              <a:buFont typeface="Arial Black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0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jp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1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Black"/>
              <a:buNone/>
              <a:defRPr b="0" i="0" sz="3600" u="none" cap="none" strike="noStrike">
                <a:solidFill>
                  <a:schemeClr val="accent6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1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55600" lvl="1" marL="914400" marR="0" rtl="0" algn="l"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11"/>
          <p:cNvSpPr txBox="1"/>
          <p:nvPr>
            <p:ph idx="10" type="dt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Google Shape;13;p11"/>
          <p:cNvSpPr txBox="1"/>
          <p:nvPr>
            <p:ph idx="11" type="ftr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2" type="sldNum"/>
          </p:nvPr>
        </p:nvSpPr>
        <p:spPr>
          <a:xfrm rot="-5400000">
            <a:off x="8227377" y="5885497"/>
            <a:ext cx="131572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spcBef>
                <a:spcPts val="0"/>
              </a:spcBef>
              <a:buNone/>
              <a:defRPr b="1" i="0" sz="2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" name="Google Shape;15;p11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1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rgbClr val="EF8E7B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" name="Google Shape;17;p11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7294" y="188640"/>
            <a:ext cx="1433736" cy="865021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"/>
          <p:cNvSpPr txBox="1"/>
          <p:nvPr>
            <p:ph type="ctrTitle"/>
          </p:nvPr>
        </p:nvSpPr>
        <p:spPr>
          <a:xfrm>
            <a:off x="357158" y="2786058"/>
            <a:ext cx="8072494" cy="12972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8A5EF"/>
              </a:buClr>
              <a:buSzPts val="4000"/>
              <a:buFont typeface="Calibri"/>
              <a:buNone/>
            </a:pPr>
            <a:r>
              <a:rPr lang="en-US" sz="4000">
                <a:solidFill>
                  <a:srgbClr val="08A5EF"/>
                </a:solidFill>
                <a:latin typeface="Calibri"/>
                <a:ea typeface="Calibri"/>
                <a:cs typeface="Calibri"/>
                <a:sym typeface="Calibri"/>
              </a:rPr>
              <a:t>2. Antreprenoriat - Cum să începi un agribusiness?</a:t>
            </a:r>
            <a:endParaRPr sz="4000">
              <a:solidFill>
                <a:srgbClr val="08A5E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>
            <p:ph idx="1" type="subTitle"/>
          </p:nvPr>
        </p:nvSpPr>
        <p:spPr>
          <a:xfrm>
            <a:off x="642910" y="4000504"/>
            <a:ext cx="7283152" cy="5760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None/>
            </a:pPr>
            <a:r>
              <a:rPr lang="en-US"/>
              <a:t> </a:t>
            </a:r>
            <a:endParaRPr/>
          </a:p>
        </p:txBody>
      </p:sp>
      <p:pic>
        <p:nvPicPr>
          <p:cNvPr id="99" name="Google Shape;99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42844" y="285728"/>
            <a:ext cx="1928826" cy="54971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"/>
          <p:cNvSpPr/>
          <p:nvPr/>
        </p:nvSpPr>
        <p:spPr>
          <a:xfrm>
            <a:off x="214282" y="785795"/>
            <a:ext cx="2214578" cy="46166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2018-3-HR01-KA205-060151</a:t>
            </a:r>
            <a:endParaRPr/>
          </a:p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12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500034" y="6286520"/>
            <a:ext cx="810177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FF0000"/>
                </a:solidFill>
              </a:rPr>
              <a:t>Antreprenoriat</a:t>
            </a:r>
            <a:endParaRPr b="0" i="0" sz="1800" u="none" cap="none" strike="noStrik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0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Lăsați clienții să vă promoveze afacerea.</a:t>
            </a:r>
            <a:endParaRPr/>
          </a:p>
          <a:p>
            <a:pPr indent="0" lvl="0" marL="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Oferiți-le articole promoționale cu un logo pe ele.</a:t>
            </a:r>
            <a:endParaRPr/>
          </a:p>
        </p:txBody>
      </p:sp>
      <p:pic>
        <p:nvPicPr>
          <p:cNvPr id="155" name="Google Shape;155;p1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438400" y="2544445"/>
            <a:ext cx="3810000" cy="3810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US"/>
              <a:t>INTRODUCERE</a:t>
            </a:r>
            <a:endParaRPr/>
          </a:p>
        </p:txBody>
      </p:sp>
      <p:sp>
        <p:nvSpPr>
          <p:cNvPr id="107" name="Google Shape;107;p2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Agribusiness-ul este mult mai mult decât cultivarea pământului sau cresterea animalelor.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Mulți fermieri își cumpără sau își vând produsele direct fermierilor, iar alte tipuri de agroindustrii oferă servicii care mentin afacerea fermierilor.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Pe măsură ce începeți orice tip de agroindustrie, cercetați-vă piața, astfel încât să puteți avea un start profitabil.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3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ct val="100000"/>
              <a:buFont typeface="Arial "/>
              <a:buNone/>
            </a:pPr>
            <a:r>
              <a:rPr lang="en-US"/>
              <a:t>STABILIȚI CE PRODUSE SAU SERVICII VREȚI SA VINDETI</a:t>
            </a:r>
            <a:endParaRPr/>
          </a:p>
        </p:txBody>
      </p:sp>
      <p:sp>
        <p:nvSpPr>
          <p:cNvPr id="113" name="Google Shape;113;p3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Scrieti un plan de afaceri care vă permite să proiectați câștigurile pe care intenționați să le obțineți de-a lungul anilor.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Includeți în acest plan toate costurile legate de achiziții, licențe, asigurări și alte costuri de funcționare.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Indicați costul cumpărării sau închirierii de terenuri pentru a începe un agribusiness, precum și pentru toate clădirile de care aveți nevoie.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Includeți costul oricărui echipament necesar pentru a vă exploata afacerea agricolă.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Din aceste costuri, determinați câți bani ar putea fi nevoie să împrumutați pentru a începe afacerea.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US"/>
              <a:t>CĂUTAȚI FINANȚARE</a:t>
            </a:r>
            <a:endParaRPr/>
          </a:p>
        </p:txBody>
      </p:sp>
      <p:sp>
        <p:nvSpPr>
          <p:cNvPr id="119" name="Google Shape;119;p4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Căutați finanțare de la o bancă sau altă instituție de credit care oferă împrumuturi pentru agribusiness.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Folosiți informațiile din planul dvs. de afaceri pentru a obține credit.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Dacă aveți capitalul pentru a începe o afacere fără un credit bancar, omiteți acest pas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5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US"/>
              <a:t>ÎNREGISTRAȚI-VĂ COMPANIA</a:t>
            </a:r>
            <a:endParaRPr/>
          </a:p>
        </p:txBody>
      </p:sp>
      <p:sp>
        <p:nvSpPr>
          <p:cNvPr id="125" name="Google Shape;125;p5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Obțineți de la Oficiul de stat toate licențele comerciale de care aveți nevoie pentru a lucra potrivit normelor.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Înregistrați-vă numele companiei și solicitați un număr de registru fiscal de la același </a:t>
            </a:r>
            <a:r>
              <a:rPr lang="en-US"/>
              <a:t>birou</a:t>
            </a:r>
            <a:r>
              <a:rPr lang="en-US"/>
              <a:t>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Dacă intenționați să funcționați ca societate cu răspundere limitată sau corporație, completați documentele la </a:t>
            </a:r>
            <a:r>
              <a:rPr lang="en-US"/>
              <a:t>același birou</a:t>
            </a:r>
            <a:r>
              <a:rPr lang="en-US"/>
              <a:t>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Îndepliniți cerințele comerciale din orasul respectiv.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6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US"/>
              <a:t>LICENȚE DE AFACERI</a:t>
            </a:r>
            <a:endParaRPr/>
          </a:p>
        </p:txBody>
      </p:sp>
      <p:sp>
        <p:nvSpPr>
          <p:cNvPr id="131" name="Google Shape;131;p6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Aplicați pentru orice licențe speciale de care aveți nevoie la nivel de stat.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De exemplu, este posibil să aveți nevoie de o licență pentru aplicarea produselor chimice dacă afacerea dvs. folosește pentru iarbă diverse tipuri de erbicide.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Este posibil să aveți nevoie de permise speciale pentru eliminarea deșeurilor agricole de la Departamentul de Stat pentru Resurse Naturale.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7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US"/>
              <a:t>RESURSE MATERIALE</a:t>
            </a:r>
            <a:endParaRPr/>
          </a:p>
        </p:txBody>
      </p:sp>
      <p:sp>
        <p:nvSpPr>
          <p:cNvPr id="137" name="Google Shape;137;p7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Configurați-vă afacerea pe terenul pe care l-ați cumpărat sau închiriat.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Construiți sau personalizați clădirile existente pentru a se potrivi nevoilor dvs. de afaceri.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Aprovizionati-va cu materiale pe care intenționați să le vindeți clienților.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Faceti-vă asigurare de proprietate și răspundere civilă pentru a vă asigura proprietatea.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US"/>
              <a:t>ELABORAȚI UN PLAN DE MARKETING</a:t>
            </a:r>
            <a:endParaRPr/>
          </a:p>
        </p:txBody>
      </p:sp>
      <p:sp>
        <p:nvSpPr>
          <p:cNvPr id="143" name="Google Shape;143;p8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Elaborați un plan de marketing pentru a începe o agroindustrie care vă identifică în mod clar pe dvs. și afacerea dvs. cu o marcă sau o siglă.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Identificați-vă piața și modalitățile prin care puteți ajunge la clienți.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Gândiți-vă pe termen lung, precum și pe termen scurt, pe măsură ce vă planificați strategiile de marketing.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Căutați modalități de a face publicitate afacerii dvs., care vă aduce cel mai mare profit din marketing.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Faceti publicitate în ziare, radio și televiziune, dar, de asemenea, puneti panouri publicitare in locuri în care potențialii clienți activeaza.</a:t>
            </a:r>
            <a:endParaRPr/>
          </a:p>
          <a:p>
            <a:pPr indent="-352425" lvl="0" marL="342900" rtl="0" algn="l">
              <a:spcBef>
                <a:spcPts val="97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Angajați pe cineva pentru a crea un site web pentru afacerea dvs.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9"/>
          <p:cNvSpPr txBox="1"/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3600"/>
              <a:buFont typeface="Arial "/>
              <a:buNone/>
            </a:pPr>
            <a:r>
              <a:rPr lang="en-US"/>
              <a:t>ANGAJAȚI PERSONAL</a:t>
            </a:r>
            <a:endParaRPr/>
          </a:p>
        </p:txBody>
      </p:sp>
      <p:sp>
        <p:nvSpPr>
          <p:cNvPr id="149" name="Google Shape;149;p9"/>
          <p:cNvSpPr txBox="1"/>
          <p:nvPr>
            <p:ph idx="1" type="body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en-US"/>
              <a:t>Deși nu este necesară o pregătire specială pentru majoritatea agroindustriilor, pot exista excepții.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Angajați persoane capabile să transporte încărcături grele dacă vindeți produse vândute la saci de 50 kg.</a:t>
            </a:r>
            <a:endParaRPr/>
          </a:p>
          <a:p>
            <a:pPr indent="-342900" lvl="0" marL="342900" rtl="0" algn="l"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en-US"/>
              <a:t>Selectați angajații care pot trece testele necesare pentru a obține orice licență specială de muncitor, de exemplu pentru munca cu diferite substante.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tív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Základné">
  <a:themeElements>
    <a:clrScheme name="Green Yellow">
      <a:dk1>
        <a:srgbClr val="000000"/>
      </a:dk1>
      <a:lt1>
        <a:srgbClr val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2019-02-10T21:49:04Z</dcterms:created>
  <dc:creator>Zuzana Palková</dc:creator>
</cp:coreProperties>
</file>