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7315200" cy="9601200"/>
  <p:embeddedFontLs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CIolT+wuMIItCf/BJwJlRsCe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Arial Black"/>
              <a:buNone/>
              <a:defRPr sz="66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7294" y="188640"/>
            <a:ext cx="1433736" cy="86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080418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  <a:defRPr b="1">
                <a:latin typeface="Arial "/>
                <a:ea typeface="Arial "/>
                <a:cs typeface="Arial "/>
                <a:sym typeface="Arial 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18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8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Arial Black"/>
              <a:buNone/>
              <a:defRPr b="0" sz="72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4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17294" y="188640"/>
            <a:ext cx="1433736" cy="8650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2. Antreprenoriat -</a:t>
            </a:r>
            <a:endParaRPr sz="4000">
              <a:solidFill>
                <a:srgbClr val="08A5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Plan de afaceri</a:t>
            </a:r>
            <a:endParaRPr sz="4000">
              <a:solidFill>
                <a:srgbClr val="08A5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642910" y="4000504"/>
            <a:ext cx="728315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2018-3-HR01-KA205-060151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Antreprenoriat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1627632" y="1572768"/>
            <a:ext cx="67574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5. ELEMENTE TEHNOLOGICE ȘI TEHNICE ALE ÎNTREPRINDERII</a:t>
            </a:r>
            <a:endParaRPr sz="2000"/>
          </a:p>
        </p:txBody>
      </p:sp>
      <p:sp>
        <p:nvSpPr>
          <p:cNvPr id="189" name="Google Shape;189;p10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5.1. Descrierea structurii investiționale (tehnică, tehnologică)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5.2. Structura și numărul angajaților existenți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5.3. Structura, numărul și dinamica noilor angajați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190" name="Google Shape;190;p10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2259366"/>
            <a:ext cx="2949079" cy="29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196" name="Google Shape;196;p11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6. JUSTIFICAREA PIEȚEI</a:t>
            </a:r>
            <a:endParaRPr sz="2000"/>
          </a:p>
        </p:txBody>
      </p:sp>
      <p:sp>
        <p:nvSpPr>
          <p:cNvPr id="197" name="Google Shape;197;p11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6.1. Piața achizițiilor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6.2. Piata de vanzare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6.3. Estimarea realizării pieței veniturilor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98" name="Google Shape;198;p11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9" name="Google Shape;199;p11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912" y="1572768"/>
            <a:ext cx="3370136" cy="25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908900" y="1572775"/>
            <a:ext cx="74763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7. ELEMENTE FINANCIARE ALE ÎNTREPRINDERII</a:t>
            </a:r>
            <a:endParaRPr sz="2000"/>
          </a:p>
        </p:txBody>
      </p:sp>
      <p:sp>
        <p:nvSpPr>
          <p:cNvPr id="206" name="Google Shape;206;p12"/>
          <p:cNvSpPr txBox="1"/>
          <p:nvPr>
            <p:ph idx="2" type="body"/>
          </p:nvPr>
        </p:nvSpPr>
        <p:spPr>
          <a:xfrm>
            <a:off x="1090675" y="2259375"/>
            <a:ext cx="40026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7.1. Investiții în active fixe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7.2. Investiții de fond de rulment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7.3. Costuri de operare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7.4. Calculul amortizării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7.5. Surse de finanțare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7.6. Proiecția contului de profit și pierdere (venit)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7.7. Indicatori de performanță și flux de numerar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      7.7.1. Fluxul de numerar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      7.7.2. Indicatori de performanta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id="207" name="Google Shape;207;p12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7574" l="0" r="0" t="0"/>
          <a:stretch/>
        </p:blipFill>
        <p:spPr>
          <a:xfrm>
            <a:off x="5092700" y="2856617"/>
            <a:ext cx="3292475" cy="244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213" name="Google Shape;213;p13"/>
          <p:cNvSpPr txBox="1"/>
          <p:nvPr>
            <p:ph idx="1" type="body"/>
          </p:nvPr>
        </p:nvSpPr>
        <p:spPr>
          <a:xfrm>
            <a:off x="1627632" y="1572768"/>
            <a:ext cx="67574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8. EVALUAREA FINALĂ A PROIECTULUI</a:t>
            </a:r>
            <a:endParaRPr sz="2000"/>
          </a:p>
        </p:txBody>
      </p:sp>
      <p:pic>
        <p:nvPicPr>
          <p:cNvPr id="214" name="Google Shape;214;p1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912" y="2659856"/>
            <a:ext cx="268605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en-US"/>
              <a:t>CUM SE FACE UN PLAN DE AFACERI?</a:t>
            </a:r>
            <a:endParaRPr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</a:pPr>
            <a:r>
              <a:rPr lang="en-US" sz="1560"/>
              <a:t>1) </a:t>
            </a:r>
            <a:r>
              <a:rPr lang="en-US" sz="1560"/>
              <a:t>Pregătirea pentru dezvoltarea unui plan de afaceri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1: Determinarea scopului și conținutului planului de afaceri</a:t>
            </a:r>
            <a:endParaRPr sz="1560"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2: Cercetare de piață și colectare de informații</a:t>
            </a:r>
            <a:endParaRPr sz="1560"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3: Analiza, selecția și organizarea informațiilor colectate</a:t>
            </a:r>
            <a:endParaRPr sz="1560"/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</a:pPr>
            <a:r>
              <a:rPr lang="en-US" sz="1560"/>
              <a:t> </a:t>
            </a:r>
            <a:endParaRPr sz="1560"/>
          </a:p>
          <a:p>
            <a:pPr indent="0" lvl="0" marL="0" rtl="0" algn="l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</a:pPr>
            <a:r>
              <a:rPr lang="en-US" sz="1560"/>
              <a:t>2) </a:t>
            </a:r>
            <a:r>
              <a:rPr lang="en-US" sz="1560"/>
              <a:t>Scrierea unei versiuni de lucru a planului de afaceri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4: Ideea de afaceri (proiect)</a:t>
            </a:r>
            <a:endParaRPr sz="1560"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5: Aspecte de piață ale planului de afaceri</a:t>
            </a:r>
            <a:endParaRPr sz="1560"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6: Aspecte tehnologice ale planului de afaceri</a:t>
            </a:r>
            <a:endParaRPr sz="1560"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7: Aspecte organizatorice ale planului de afaceri</a:t>
            </a:r>
            <a:endParaRPr sz="1560"/>
          </a:p>
          <a:p>
            <a:pPr indent="-182880" lvl="1" marL="45720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SzPts val="1560"/>
              <a:buChar char="•"/>
            </a:pPr>
            <a:r>
              <a:rPr lang="en-US" sz="1560"/>
              <a:t>Pasul 8: Aspecte financiare ale planului de afaceri</a:t>
            </a:r>
            <a:endParaRPr sz="1560"/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</a:pPr>
            <a:r>
              <a:rPr lang="en-US" sz="1560"/>
              <a:t> </a:t>
            </a:r>
            <a:endParaRPr sz="1560"/>
          </a:p>
          <a:p>
            <a:pPr indent="0" lvl="0" marL="0" rtl="0" algn="l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</a:pPr>
            <a:r>
              <a:rPr lang="en-US" sz="1560"/>
              <a:t>3) </a:t>
            </a:r>
            <a:r>
              <a:rPr lang="en-US" sz="1560"/>
              <a:t>Finalizarea planului de afaceri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318"/>
              </a:spcBef>
              <a:spcAft>
                <a:spcPts val="0"/>
              </a:spcAft>
              <a:buSzPts val="1592"/>
              <a:buChar char="•"/>
            </a:pPr>
            <a:r>
              <a:rPr lang="en-US" sz="1592"/>
              <a:t>Pasul 9: Examinați și definiți planul de afaceri</a:t>
            </a:r>
            <a:endParaRPr sz="1592"/>
          </a:p>
          <a:p>
            <a:pPr indent="-182880" lvl="1" marL="457200" rtl="0" algn="l">
              <a:lnSpc>
                <a:spcPct val="80000"/>
              </a:lnSpc>
              <a:spcBef>
                <a:spcPts val="318"/>
              </a:spcBef>
              <a:spcAft>
                <a:spcPts val="0"/>
              </a:spcAft>
              <a:buSzPts val="1592"/>
              <a:buChar char="•"/>
            </a:pPr>
            <a:r>
              <a:rPr lang="en-US" sz="1592"/>
              <a:t>Pasul 10: Scrieți un rezumat al planului de afaceri</a:t>
            </a:r>
            <a:endParaRPr sz="1592"/>
          </a:p>
          <a:p>
            <a:pPr indent="-182880" lvl="1" marL="457200" rtl="0" algn="l">
              <a:lnSpc>
                <a:spcPct val="80000"/>
              </a:lnSpc>
              <a:spcBef>
                <a:spcPts val="318"/>
              </a:spcBef>
              <a:spcAft>
                <a:spcPts val="0"/>
              </a:spcAft>
              <a:buSzPts val="1592"/>
              <a:buChar char="•"/>
            </a:pPr>
            <a:r>
              <a:rPr lang="en-US" sz="1592"/>
              <a:t>Pasul 11: Formatați planul de afaceri</a:t>
            </a:r>
            <a:endParaRPr sz="1592"/>
          </a:p>
          <a:p>
            <a:pPr indent="0" lvl="0" marL="0" rtl="0" algn="l">
              <a:lnSpc>
                <a:spcPct val="80000"/>
              </a:lnSpc>
              <a:spcBef>
                <a:spcPts val="318"/>
              </a:spcBef>
              <a:spcAft>
                <a:spcPts val="600"/>
              </a:spcAft>
              <a:buNone/>
            </a:pPr>
            <a:r>
              <a:t/>
            </a:r>
            <a:endParaRPr sz="159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en-US"/>
              <a:t>CE ESTE UN PLAN DE AFACERI?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Planul de afaceri este un document scris, care definește obiectivele, activitățile și resursele necesare și pe care antreprenorii sau managerii din companii îl creează de obicei pentru nevoile de a începe o nouă afacere, extinderea activităților comerciale existente sau obținerea unui împrumut bancar.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În esență, un plan de afaceri permite determinarea priorităților de afaceri, precum și percepția problemelor interne și utilizarea oportunităților de piață.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PLAN DE AFACERI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DOCUMENT INTERN</a:t>
            </a:r>
            <a:endParaRPr/>
          </a:p>
        </p:txBody>
      </p:sp>
      <p:sp>
        <p:nvSpPr>
          <p:cNvPr id="114" name="Google Shape;114;p3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/>
              <a:t>Servesc în primul rând conducerii companiei pentru a analiza situația actuală în care se află compania, pentru a defini pașii care trebuie luați pentru a îmbunătăți situația, precum și pentru a monitoriza implementarea activităților de afaceri planificate.</a:t>
            </a:r>
            <a:endParaRPr sz="2220"/>
          </a:p>
        </p:txBody>
      </p:sp>
      <p:sp>
        <p:nvSpPr>
          <p:cNvPr id="115" name="Google Shape;115;p3"/>
          <p:cNvSpPr txBox="1"/>
          <p:nvPr>
            <p:ph idx="3" type="body"/>
          </p:nvPr>
        </p:nvSpPr>
        <p:spPr>
          <a:xfrm>
            <a:off x="5093208" y="1572768"/>
            <a:ext cx="35112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DOCUMENT EXTERN</a:t>
            </a:r>
            <a:endParaRPr/>
          </a:p>
        </p:txBody>
      </p:sp>
      <p:sp>
        <p:nvSpPr>
          <p:cNvPr id="116" name="Google Shape;116;p3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Servesc băncile sau potențialii investitori pentru a decide dacă își investesc banii în companie sau nu.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"/>
              <a:buNone/>
            </a:pPr>
            <a:r>
              <a:rPr lang="en-US" sz="3240"/>
              <a:t>TIPURI DE PLANURI DE AFACERI</a:t>
            </a:r>
            <a:endParaRPr sz="3240"/>
          </a:p>
        </p:txBody>
      </p:sp>
      <p:grpSp>
        <p:nvGrpSpPr>
          <p:cNvPr id="122" name="Google Shape;122;p4"/>
          <p:cNvGrpSpPr/>
          <p:nvPr/>
        </p:nvGrpSpPr>
        <p:grpSpPr>
          <a:xfrm>
            <a:off x="457200" y="1763499"/>
            <a:ext cx="7162800" cy="4534921"/>
            <a:chOff x="0" y="10899"/>
            <a:chExt cx="7162800" cy="4534921"/>
          </a:xfrm>
        </p:grpSpPr>
        <p:sp>
          <p:nvSpPr>
            <p:cNvPr id="123" name="Google Shape;123;p4"/>
            <p:cNvSpPr/>
            <p:nvPr/>
          </p:nvSpPr>
          <p:spPr>
            <a:xfrm>
              <a:off x="0" y="26181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CB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58140" y="1089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CB3CE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382638" y="3539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</a:rPr>
                <a:t>Plan de 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Start-up 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0" y="103293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CB6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8140" y="78201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CB6D7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382638" y="80651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</a:rPr>
                <a:t>P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lan intern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0" y="180405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CB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8140" y="155313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CB9E0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382638" y="157763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</a:rPr>
                <a:t>P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lan strategic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0" y="257517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DBC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8140" y="232425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DBCE8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382638" y="234875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</a:rPr>
                <a:t>P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lan operațional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0" y="3346300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EC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58140" y="3095380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EC0F0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382638" y="3119878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</a:rPr>
                <a:t>P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lan de ceștere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0" y="4117420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50C2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58140" y="3866500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50C2F7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382638" y="3890998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</a:rPr>
                <a:t>P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lan de fezabilitate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lang="en-US"/>
              <a:t>PLAN DE AFACERI - CONȚINUT</a:t>
            </a:r>
            <a:endParaRPr/>
          </a:p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Conținutul recomandat al planului de afaceri (</a:t>
            </a:r>
            <a:r>
              <a:rPr lang="en-US">
                <a:solidFill>
                  <a:srgbClr val="4A86E8"/>
                </a:solidFill>
              </a:rPr>
              <a:t>exemplu de resurse umane: Agenția Croată pentru Întreprinderi Mici, Inovare și Investiții (HAMAG-BICRO</a:t>
            </a:r>
            <a:r>
              <a:rPr lang="en-US"/>
              <a:t>):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Informații pentru antreprenori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Punct de start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Subiect de activitate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Locație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Elemente tehnologice și tehnice ale întreprinderii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Justificarea pieței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Elemente financiare ale întreprinderii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Black"/>
              <a:buAutoNum type="arabicPeriod"/>
            </a:pPr>
            <a:r>
              <a:rPr lang="en-US"/>
              <a:t>Evaluarea finală a proiectului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1. INFORMAȚII ANTREPRENORI</a:t>
            </a:r>
            <a:endParaRPr sz="2000"/>
          </a:p>
        </p:txBody>
      </p:sp>
      <p:sp>
        <p:nvSpPr>
          <p:cNvPr id="153" name="Google Shape;153;p6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1.1. Informatii generale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1.2. Date despre fondatorul companiei Ltd. sau proprietarul afacerii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54" name="Google Shape;154;p6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5" name="Google Shape;155;p6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9788" l="13501" r="32983" t="10118"/>
          <a:stretch/>
        </p:blipFill>
        <p:spPr>
          <a:xfrm>
            <a:off x="5093208" y="1572768"/>
            <a:ext cx="2880320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2. PUNCT DE ÎNCEPERE</a:t>
            </a:r>
            <a:endParaRPr sz="2000"/>
          </a:p>
        </p:txBody>
      </p:sp>
      <p:sp>
        <p:nvSpPr>
          <p:cNvPr id="162" name="Google Shape;162;p7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2.1. Apariția unei idei antreprenoriale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2.2. Viziunea și sarcina unei întreprinderi antreprenoriale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63" name="Google Shape;163;p7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4" name="Google Shape;164;p7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794" y="1572768"/>
            <a:ext cx="2948952" cy="324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3. SUBIECTUL AFACERILOR</a:t>
            </a:r>
            <a:endParaRPr sz="2000"/>
          </a:p>
        </p:txBody>
      </p:sp>
      <p:sp>
        <p:nvSpPr>
          <p:cNvPr id="171" name="Google Shape;171;p8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3.1. Descrierea afacerii existente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3.2. Descrierea afacerilor și activităților din proiect - programul existent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3.3 Activele și eficiența afacerii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3.4. Poziția pe piața achizițiilor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72" name="Google Shape;172;p8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3" name="Google Shape;173;p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430" y="1572768"/>
            <a:ext cx="3604065" cy="15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"/>
              <a:buNone/>
            </a:pPr>
            <a:r>
              <a:rPr b="1" lang="en-US">
                <a:latin typeface="Arial "/>
                <a:ea typeface="Arial "/>
                <a:cs typeface="Arial "/>
                <a:sym typeface="Arial "/>
              </a:rPr>
              <a:t>PLAN DE AFACERI - CONȚINUT</a:t>
            </a:r>
            <a:endParaRPr/>
          </a:p>
        </p:txBody>
      </p:sp>
      <p:sp>
        <p:nvSpPr>
          <p:cNvPr id="179" name="Google Shape;179;p9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4. LOCALIZARE</a:t>
            </a:r>
            <a:endParaRPr sz="2000"/>
          </a:p>
        </p:txBody>
      </p:sp>
      <p:sp>
        <p:nvSpPr>
          <p:cNvPr id="180" name="Google Shape;180;p9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4.1. Descrierea locației existente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4.2. Descrierea locației proiectului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4.3. Descrierea protecției și impactului asupra mediului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81" name="Google Shape;181;p9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2" name="Google Shape;182;p9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573" y="1583200"/>
            <a:ext cx="3536106" cy="242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2019-02-10T21:49:04Z</dcterms:created>
  <dc:creator>Zuzana Palková</dc:creator>
</cp:coreProperties>
</file>