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7" r:id="rId2"/>
    <p:sldId id="300" r:id="rId3"/>
    <p:sldId id="303" r:id="rId4"/>
    <p:sldId id="302" r:id="rId5"/>
    <p:sldId id="304" r:id="rId6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69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95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ec.europa.eu/info/food-farming-fisheries/farming/organic-farming/legislation_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1954" y="1124744"/>
            <a:ext cx="8072494" cy="1297250"/>
          </a:xfrm>
        </p:spPr>
        <p:txBody>
          <a:bodyPr/>
          <a:lstStyle/>
          <a:p>
            <a:pPr algn="ctr"/>
            <a:r>
              <a:rPr lang="el-G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Αρχές της Βιολογικής Γεωργίας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58662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EF8E7B"/>
                </a:solidFill>
              </a:rPr>
              <a:t>Βιολογική Γεωργία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0888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3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37138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el-GR" sz="3000" dirty="0" smtClean="0"/>
              <a:t>ΣΕΒΑΣΜΟΣ ΣΤΙΣ ΑΡΧΕΣ </a:t>
            </a:r>
            <a:br>
              <a:rPr lang="el-GR" sz="3000" dirty="0" smtClean="0"/>
            </a:br>
            <a:r>
              <a:rPr lang="el-GR" sz="3000" dirty="0" smtClean="0"/>
              <a:t>ΤΗΣ ΒΙΟΛΟΓΙΚΗΣ ΓΕΩΡΓΙΑΣ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35496" y="2204864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l-GR" sz="3000" b="0" dirty="0"/>
              <a:t>Η ενασχόληση με</a:t>
            </a:r>
            <a:r>
              <a:rPr lang="el-GR" sz="3000" i="1" dirty="0"/>
              <a:t> τη βιολογική γεωργία </a:t>
            </a:r>
            <a:r>
              <a:rPr lang="el-GR" sz="3000" b="0" dirty="0"/>
              <a:t>συνεπάγεται σεβασμό στις  αρχές, τους κανόνες και τις απαιτήσεις της</a:t>
            </a:r>
            <a:r>
              <a:rPr lang="en-US" sz="3000" b="0" dirty="0"/>
              <a:t> </a:t>
            </a:r>
            <a:r>
              <a:rPr lang="el-GR" sz="3000" b="0" dirty="0"/>
              <a:t>βιολογικής γεωργίας. </a:t>
            </a:r>
          </a:p>
          <a:p>
            <a:pPr marL="457200" indent="-457200" algn="just">
              <a:spcBef>
                <a:spcPts val="3000"/>
              </a:spcBef>
              <a:buBlip>
                <a:blip r:embed="rId3"/>
              </a:buBlip>
            </a:pPr>
            <a:r>
              <a:rPr lang="el-GR" sz="3000" b="0" i="1" dirty="0"/>
              <a:t>Όποιος επιθυμεί να γίνει παραγωγός βιολογικών προϊόντων, θα πρέπει να είναι σίγουρος ότι </a:t>
            </a:r>
            <a:r>
              <a:rPr lang="el-GR" sz="3000" i="1" dirty="0"/>
              <a:t>γνωρίζει καλά την απαραίτητη </a:t>
            </a:r>
            <a:r>
              <a:rPr lang="el-GR" sz="3000" i="1" dirty="0" smtClean="0"/>
              <a:t>νομοθεσία.</a:t>
            </a:r>
            <a:endParaRPr lang="en-US" sz="3000" b="0" dirty="0" smtClean="0"/>
          </a:p>
          <a:p>
            <a:pPr algn="just"/>
            <a:endParaRPr lang="en-GB" sz="19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21288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1114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el-GR" sz="3000" dirty="0" smtClean="0"/>
              <a:t>Νομοθεσια για </a:t>
            </a:r>
            <a:br>
              <a:rPr lang="el-GR" sz="3000" dirty="0" smtClean="0"/>
            </a:br>
            <a:r>
              <a:rPr lang="el-GR" sz="3000" dirty="0" smtClean="0"/>
              <a:t>τη βιολογικη γεωργια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07504" y="1844824"/>
            <a:ext cx="878497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341313" algn="l"/>
              </a:tabLst>
            </a:pPr>
            <a:r>
              <a:rPr lang="el-GR" sz="2500" b="0" dirty="0" smtClean="0"/>
              <a:t>Κανονισμός (ΕΚ) αριθ. </a:t>
            </a:r>
            <a:r>
              <a:rPr lang="en-US" sz="2500" b="0" dirty="0" smtClean="0"/>
              <a:t>834/2007 </a:t>
            </a:r>
            <a:r>
              <a:rPr lang="el-GR" sz="2500" b="0" dirty="0" smtClean="0"/>
              <a:t>για τη βιολογική παραγωγή και την επισήμανση των βιολογικών προϊόντων. </a:t>
            </a:r>
            <a:endParaRPr lang="en-US" sz="2500" b="0" dirty="0" smtClean="0"/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l-GR" sz="2500" b="0" dirty="0" smtClean="0"/>
              <a:t>Κανονισμός (ΕΚ) αριθ.</a:t>
            </a:r>
            <a:r>
              <a:rPr lang="en-US" sz="2500" b="0" dirty="0" smtClean="0"/>
              <a:t> 889/2008 </a:t>
            </a:r>
            <a:r>
              <a:rPr lang="el-GR" sz="2500" b="0" dirty="0" smtClean="0"/>
              <a:t>για τη θέσπιση λεπτομερών κανόνων σχετικά με τον βιολογικό τρόπο παραγωγής, την επισήμανση και τον έλεγχο των βιολογικών προϊόντων</a:t>
            </a:r>
            <a:r>
              <a:rPr lang="en-US" sz="2500" b="0" dirty="0" smtClean="0"/>
              <a:t>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l-GR" sz="2500" b="0" dirty="0"/>
              <a:t>Κανονισμός (ΕΚ) αριθ.</a:t>
            </a:r>
            <a:r>
              <a:rPr lang="en-US" sz="2500" b="0" dirty="0"/>
              <a:t> 1235/2008 </a:t>
            </a:r>
            <a:r>
              <a:rPr lang="el-GR" sz="2500" b="0" dirty="0"/>
              <a:t>για τη θέσπιση λεπτομερών </a:t>
            </a:r>
            <a:r>
              <a:rPr lang="el-GR" sz="2500" b="0" dirty="0" smtClean="0"/>
              <a:t>κανόνων, όσον αφορά τους όρους εισαγωγής βιολογικών προϊόντων από τρίτες χώρες. </a:t>
            </a:r>
            <a:endParaRPr lang="en-US" sz="2500" b="0" dirty="0" smtClean="0"/>
          </a:p>
          <a:p>
            <a:pPr algn="just"/>
            <a:endParaRPr lang="en-GB" sz="25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328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35496" y="1772816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800"/>
              </a:spcBef>
              <a:buBlip>
                <a:blip r:embed="rId3"/>
              </a:buBlip>
            </a:pPr>
            <a:r>
              <a:rPr lang="el-GR" sz="2800" b="0" dirty="0"/>
              <a:t>Η Ευρωπαϊκή Επιτροπή επανεξέτασε τη νομοθεσία για τη Βιολογική Γεωργία. </a:t>
            </a:r>
            <a:endParaRPr lang="el-GR" sz="2800" b="0" dirty="0" smtClean="0"/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l-GR" sz="2800" b="0" dirty="0" smtClean="0"/>
              <a:t>Νέος Κανονισμός</a:t>
            </a:r>
            <a:r>
              <a:rPr lang="en-US" sz="2800" b="0" dirty="0" smtClean="0"/>
              <a:t>: </a:t>
            </a:r>
          </a:p>
          <a:p>
            <a:pPr marL="287338" algn="just">
              <a:spcBef>
                <a:spcPts val="0"/>
              </a:spcBef>
            </a:pPr>
            <a:r>
              <a:rPr lang="el-GR" sz="2800" b="0" dirty="0"/>
              <a:t>Κανονισμός</a:t>
            </a:r>
            <a:r>
              <a:rPr lang="el-GR" sz="2800" i="1" dirty="0"/>
              <a:t> αρ. 2018/848</a:t>
            </a:r>
            <a:r>
              <a:rPr lang="el-GR" sz="2800" b="0" dirty="0"/>
              <a:t> του Ευρωπαϊκού Κοινοβουλίου και του Συμβουλίου, για τη βιολογική παραγωγή και την επισήμανση των βιολογικών </a:t>
            </a:r>
            <a:r>
              <a:rPr lang="el-GR" sz="2800" b="0" dirty="0" smtClean="0"/>
              <a:t>προϊόντων, ο </a:t>
            </a:r>
            <a:r>
              <a:rPr lang="el-GR" sz="2800" b="0" dirty="0"/>
              <a:t>οποίος καταργεί τον Κανονισμό </a:t>
            </a:r>
            <a:r>
              <a:rPr lang="el-GR" sz="2800" b="0" dirty="0" smtClean="0"/>
              <a:t>834/2007</a:t>
            </a:r>
            <a:r>
              <a:rPr lang="en-US" sz="2800" b="0" dirty="0" smtClean="0"/>
              <a:t>,</a:t>
            </a:r>
            <a:r>
              <a:rPr lang="el-GR" sz="2800" b="0" dirty="0" smtClean="0"/>
              <a:t> </a:t>
            </a:r>
            <a:r>
              <a:rPr lang="el-GR" sz="2800" b="0" dirty="0"/>
              <a:t>θα τεθεί σε ισχύ από την </a:t>
            </a:r>
            <a:r>
              <a:rPr lang="el-GR" sz="2800" dirty="0"/>
              <a:t>1η Ιανουαρίου 2021. 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616" y="224726"/>
            <a:ext cx="6203032" cy="972026"/>
          </a:xfrm>
        </p:spPr>
        <p:txBody>
          <a:bodyPr>
            <a:noAutofit/>
          </a:bodyPr>
          <a:lstStyle/>
          <a:p>
            <a:pPr algn="ctr"/>
            <a:r>
              <a:rPr lang="el-GR" sz="3000" dirty="0" smtClean="0"/>
              <a:t>Νεοσ κανονισμοσ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21288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15480" y="1988840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el-GR" sz="3000" b="0" dirty="0" smtClean="0"/>
              <a:t>Μπορείτε να βρείτε όλη τη νομοθεσία για τον τομέα της βιολογικής παραγωγής, εάν επισκεφθείτε τον παρακάτω </a:t>
            </a:r>
            <a:r>
              <a:rPr lang="el-GR" sz="3000" b="0" dirty="0" err="1" smtClean="0"/>
              <a:t>ιστότοπο</a:t>
            </a:r>
            <a:r>
              <a:rPr lang="en-US" sz="3000" b="0" dirty="0" smtClean="0"/>
              <a:t>: </a:t>
            </a:r>
          </a:p>
          <a:p>
            <a:pPr algn="just"/>
            <a:endParaRPr lang="en-US" sz="3000" b="0" dirty="0" smtClean="0"/>
          </a:p>
          <a:p>
            <a:pPr marL="622300" indent="-458788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EF8E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4"/>
              </a:rPr>
              <a:t>https</a:t>
            </a:r>
            <a:r>
              <a:rPr lang="en-US" sz="3000" dirty="0">
                <a:solidFill>
                  <a:srgbClr val="EF8E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hlinkClick r:id="rId4"/>
              </a:rPr>
              <a:t>://ec.europa.eu/info/food-farming-fisheries/farming/organic-farming/legislation_e</a:t>
            </a:r>
            <a:r>
              <a:rPr lang="en-US" sz="3000" u="sng" dirty="0">
                <a:solidFill>
                  <a:srgbClr val="EF8E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3264" y="296734"/>
            <a:ext cx="6203032" cy="972026"/>
          </a:xfrm>
        </p:spPr>
        <p:txBody>
          <a:bodyPr>
            <a:normAutofit/>
          </a:bodyPr>
          <a:lstStyle/>
          <a:p>
            <a:pPr algn="ctr"/>
            <a:r>
              <a:rPr lang="el-GR" sz="3000" dirty="0" smtClean="0"/>
              <a:t>ΧΡΗΣΙΜΕΣ ΠΛΗΡΟΦΟΡΙΕΣ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21288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0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5533</TotalTime>
  <Words>207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Základné</vt:lpstr>
      <vt:lpstr>Αρχές της Βιολογικής Γεωργίας</vt:lpstr>
      <vt:lpstr>ΣΕΒΑΣΜΟΣ ΣΤΙΣ ΑΡΧΕΣ  ΤΗΣ ΒΙΟΛΟΓΙΚΗΣ ΓΕΩΡΓΙΑΣ</vt:lpstr>
      <vt:lpstr>Νομοθεσια για  τη βιολογικη γεωργια</vt:lpstr>
      <vt:lpstr>Νεοσ κανονισμοσ</vt:lpstr>
      <vt:lpstr>ΧΡΗΣΙΜΕΣ ΠΛΗΡΟΦΟΡΙΕΣ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754</cp:revision>
  <cp:lastPrinted>2020-11-11T09:58:19Z</cp:lastPrinted>
  <dcterms:created xsi:type="dcterms:W3CDTF">2019-02-10T21:49:04Z</dcterms:created>
  <dcterms:modified xsi:type="dcterms:W3CDTF">2020-11-25T09:02:05Z</dcterms:modified>
</cp:coreProperties>
</file>