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90" r:id="rId2"/>
    <p:sldId id="288" r:id="rId3"/>
    <p:sldId id="289" r:id="rId4"/>
    <p:sldId id="272" r:id="rId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172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044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962" y="1052736"/>
            <a:ext cx="8072494" cy="1297250"/>
          </a:xfrm>
        </p:spPr>
        <p:txBody>
          <a:bodyPr/>
          <a:lstStyle/>
          <a:p>
            <a:pPr algn="ctr"/>
            <a:r>
              <a:rPr lang="el-G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Εκπαίδευση για τη Βιολογική Γεωργία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395536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EF8E7B"/>
                </a:solidFill>
              </a:rPr>
              <a:t>Βιολογική Γεωργία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42075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9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56517"/>
            <a:ext cx="8424936" cy="1156259"/>
          </a:xfrm>
        </p:spPr>
        <p:txBody>
          <a:bodyPr>
            <a:normAutofit/>
          </a:bodyPr>
          <a:lstStyle/>
          <a:p>
            <a:pPr algn="ctr"/>
            <a:r>
              <a:rPr lang="el-GR" sz="3000" dirty="0" smtClean="0"/>
              <a:t>Εκπαιδευση σχετικα </a:t>
            </a:r>
            <a:br>
              <a:rPr lang="el-GR" sz="3000" dirty="0" smtClean="0"/>
            </a:br>
            <a:r>
              <a:rPr lang="el-GR" sz="3000" dirty="0" smtClean="0"/>
              <a:t>με τη βιολογικη γεωργια </a:t>
            </a:r>
            <a:endParaRPr lang="en-GB" sz="3000" b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82453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2400"/>
              </a:spcBef>
              <a:buBlip>
                <a:blip r:embed="rId3"/>
              </a:buBlip>
            </a:pPr>
            <a:r>
              <a:rPr lang="el-GR" sz="2800" dirty="0"/>
              <a:t>Η Βιολογική Γεωργία </a:t>
            </a:r>
            <a:r>
              <a:rPr lang="el-GR" sz="2800" b="0" dirty="0"/>
              <a:t>είναι ένα ολοκληρωμένο σύστημα διαχείρισης μιας </a:t>
            </a:r>
            <a:r>
              <a:rPr lang="el-GR" sz="2800" b="0" dirty="0" smtClean="0"/>
              <a:t>εκμετάλλευσης και παραγωγής τροφίμων, </a:t>
            </a:r>
            <a:r>
              <a:rPr lang="el-GR" sz="2800" b="0" dirty="0"/>
              <a:t>το οποίο </a:t>
            </a:r>
            <a:r>
              <a:rPr lang="el-GR" sz="2800" dirty="0"/>
              <a:t>διασφαλίζει: </a:t>
            </a:r>
            <a:endParaRPr lang="el-GR" sz="2800" dirty="0" smtClean="0"/>
          </a:p>
          <a:p>
            <a:pPr marL="457200" indent="-223838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l-GR" sz="2500" b="0" dirty="0" smtClean="0"/>
              <a:t>Τη διατήρηση της </a:t>
            </a:r>
            <a:r>
              <a:rPr lang="el-GR" sz="2500" dirty="0" smtClean="0"/>
              <a:t>υγείας</a:t>
            </a:r>
            <a:r>
              <a:rPr lang="el-GR" sz="2500" b="0" dirty="0" smtClean="0"/>
              <a:t> των </a:t>
            </a:r>
            <a:r>
              <a:rPr lang="el-GR" sz="2500" dirty="0" smtClean="0"/>
              <a:t>εδαφών</a:t>
            </a:r>
            <a:r>
              <a:rPr lang="el-GR" sz="2500" b="0" dirty="0" smtClean="0"/>
              <a:t>, των </a:t>
            </a:r>
            <a:r>
              <a:rPr lang="el-GR" sz="2500" dirty="0" smtClean="0"/>
              <a:t>οικοσυστημάτων</a:t>
            </a:r>
            <a:r>
              <a:rPr lang="el-GR" sz="2500" b="0" dirty="0" smtClean="0"/>
              <a:t> και των </a:t>
            </a:r>
            <a:r>
              <a:rPr lang="el-GR" sz="2500" dirty="0" smtClean="0"/>
              <a:t>ανθρώπων.</a:t>
            </a:r>
          </a:p>
          <a:p>
            <a:pPr marL="457200" indent="-223838" algn="just">
              <a:buFont typeface="Arial" panose="020B0604020202020204" pitchFamily="34" charset="0"/>
              <a:buChar char="•"/>
            </a:pPr>
            <a:r>
              <a:rPr lang="el-GR" sz="2500" b="0" dirty="0"/>
              <a:t>Υψηλό βαθμό </a:t>
            </a:r>
            <a:r>
              <a:rPr lang="el-GR" sz="2500" dirty="0" smtClean="0"/>
              <a:t>βιοποικιλότητας.</a:t>
            </a:r>
            <a:endParaRPr lang="el-GR" sz="2500" b="0" dirty="0" smtClean="0"/>
          </a:p>
          <a:p>
            <a:pPr marL="457200" indent="-223838" algn="just">
              <a:buFont typeface="Arial" panose="020B0604020202020204" pitchFamily="34" charset="0"/>
              <a:buChar char="•"/>
            </a:pPr>
            <a:r>
              <a:rPr lang="el-GR" sz="2500" b="0" dirty="0" smtClean="0"/>
              <a:t>Τη διατήρηση</a:t>
            </a:r>
            <a:r>
              <a:rPr lang="el-GR" sz="2500" dirty="0" smtClean="0"/>
              <a:t> των φυσικών πόρων. </a:t>
            </a:r>
          </a:p>
          <a:p>
            <a:pPr marL="457200" indent="-223838" algn="just">
              <a:buFont typeface="Arial" panose="020B0604020202020204" pitchFamily="34" charset="0"/>
              <a:buChar char="•"/>
            </a:pPr>
            <a:r>
              <a:rPr lang="el-GR" sz="2500" b="0" dirty="0" smtClean="0"/>
              <a:t>Βέλτιστες</a:t>
            </a:r>
            <a:r>
              <a:rPr lang="el-GR" sz="2500" dirty="0" smtClean="0"/>
              <a:t> </a:t>
            </a:r>
            <a:r>
              <a:rPr lang="el-GR" sz="2500" dirty="0"/>
              <a:t>περιβαλλοντικές πρακτικές</a:t>
            </a:r>
            <a:r>
              <a:rPr lang="el-GR" sz="2500" dirty="0" smtClean="0"/>
              <a:t>, </a:t>
            </a:r>
            <a:r>
              <a:rPr lang="el-GR" sz="2500" b="0" dirty="0" smtClean="0"/>
              <a:t>και </a:t>
            </a:r>
          </a:p>
          <a:p>
            <a:pPr marL="457200" indent="-223838" algn="just">
              <a:buFont typeface="Arial" panose="020B0604020202020204" pitchFamily="34" charset="0"/>
              <a:buChar char="•"/>
            </a:pPr>
            <a:r>
              <a:rPr lang="el-GR" sz="2500" b="0" dirty="0" smtClean="0"/>
              <a:t>Υψηλό επίπεδο </a:t>
            </a:r>
            <a:r>
              <a:rPr lang="el-GR" sz="2500" dirty="0" smtClean="0"/>
              <a:t>καλής μεταχείρισης των ζώων</a:t>
            </a:r>
            <a:r>
              <a:rPr lang="el-GR" sz="2500" b="0" dirty="0" smtClean="0"/>
              <a:t>. </a:t>
            </a:r>
          </a:p>
        </p:txBody>
      </p:sp>
      <p:pic>
        <p:nvPicPr>
          <p:cNvPr id="4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39851"/>
            <a:ext cx="936104" cy="60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1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673507"/>
            <a:ext cx="871296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3000"/>
              </a:spcBef>
              <a:buBlip>
                <a:blip r:embed="rId2"/>
              </a:buBlip>
            </a:pPr>
            <a:r>
              <a:rPr lang="el-GR" sz="2800" dirty="0"/>
              <a:t>Οι </a:t>
            </a:r>
            <a:r>
              <a:rPr lang="el-GR" sz="2800" b="1" dirty="0"/>
              <a:t>βασικές</a:t>
            </a:r>
            <a:r>
              <a:rPr lang="el-GR" sz="2800" dirty="0"/>
              <a:t> αυτές </a:t>
            </a:r>
            <a:r>
              <a:rPr lang="el-GR" sz="2800" b="1" dirty="0"/>
              <a:t>αρχές</a:t>
            </a:r>
            <a:r>
              <a:rPr lang="el-GR" sz="2800" dirty="0"/>
              <a:t> της Βιολογικής Γεωργίας θα πρέπει να μεταφραστούν (από τους βιοκαλλιεργητές) σε συγκεκριμένες μεθόδους </a:t>
            </a:r>
            <a:r>
              <a:rPr lang="el-GR" sz="2800" dirty="0" smtClean="0"/>
              <a:t>παραγωγής, όπως:  </a:t>
            </a:r>
          </a:p>
          <a:p>
            <a:pPr marL="457200" indent="-457200" algn="just"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el-GR" sz="2500" dirty="0" smtClean="0"/>
              <a:t>Πολυετή </a:t>
            </a:r>
            <a:r>
              <a:rPr lang="el-GR" sz="2500" dirty="0"/>
              <a:t>αμειψισπορά: εναλλαγή καλλιεργειών στο ίδιο χωράφι </a:t>
            </a:r>
            <a:r>
              <a:rPr lang="en-US" sz="2500" dirty="0"/>
              <a:t>(</a:t>
            </a:r>
            <a:r>
              <a:rPr lang="el-GR" sz="2500" dirty="0"/>
              <a:t>για πιο αποτελεσματική αξιοποίηση των θρεπτικών στοιχείων του εδάφους</a:t>
            </a:r>
            <a:r>
              <a:rPr lang="en-US" sz="2500" dirty="0"/>
              <a:t>).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l-GR" sz="2500" dirty="0"/>
              <a:t>Χρήση κοπριάς για λίπανση και καλλιέργεια μόνο των ειδών που μπορεί φυσικά να παράγει η εκμετάλλευση.</a:t>
            </a:r>
          </a:p>
          <a:p>
            <a:pPr algn="just"/>
            <a:endParaRPr lang="en-US" sz="27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45232" y="293122"/>
            <a:ext cx="6851104" cy="1119654"/>
          </a:xfrm>
        </p:spPr>
        <p:txBody>
          <a:bodyPr>
            <a:normAutofit/>
          </a:bodyPr>
          <a:lstStyle/>
          <a:p>
            <a:pPr algn="ctr"/>
            <a:r>
              <a:rPr lang="el-GR" sz="3000" dirty="0" smtClean="0"/>
              <a:t>ΠΑΡΑΔΕΙΓΜΑΤΑ </a:t>
            </a:r>
            <a:br>
              <a:rPr lang="el-GR" sz="3000" dirty="0" smtClean="0"/>
            </a:br>
            <a:r>
              <a:rPr lang="el-GR" sz="3000" dirty="0" smtClean="0"/>
              <a:t>ΜΕΘΟΔΩΝ ΠΑΡΑΓΩΓΗΣ</a:t>
            </a:r>
            <a:endParaRPr lang="en-US" sz="3000" dirty="0"/>
          </a:p>
        </p:txBody>
      </p:sp>
      <p:pic>
        <p:nvPicPr>
          <p:cNvPr id="6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615" y="5949280"/>
            <a:ext cx="113785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8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5791200" cy="1152128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ΠΑΡΑΔΕΙΓΜΑΤΑ </a:t>
            </a:r>
            <a:br>
              <a:rPr lang="el-GR" sz="3200" dirty="0"/>
            </a:br>
            <a:r>
              <a:rPr lang="el-GR" sz="3200" dirty="0"/>
              <a:t>ΜΕΘΟΔΩΝ ΠΑΡΑΓΩΓΗΣ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79773"/>
            <a:ext cx="8712968" cy="437356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l-GR" sz="2500" b="0" dirty="0"/>
              <a:t>Ενθάρρυνση φυσικής ανθεκτικότητας σε παράσιτα και ασθένειες, τόσο στις καλλιέργειες, όσο και στα ζώα.  </a:t>
            </a:r>
            <a:endParaRPr lang="en-US" sz="2500" b="0" dirty="0"/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l-GR" sz="2500" b="0" dirty="0"/>
              <a:t>Ενθάρρυνση χρήσης κατάλληλων οικοτόπων προς όφελος των ζώων, με σκοπό τη φυσική καταπολέμηση των παρασίτων. 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l-GR" sz="2500" b="0" dirty="0"/>
              <a:t>Πρόσβαση σε ποιοτικές ζωοτροφές και ελεύθερη βόσκηση των ζώων για τη διατήρηση της υγείας τους. </a:t>
            </a:r>
            <a:endParaRPr lang="en-US" sz="25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b="0" dirty="0"/>
          </a:p>
        </p:txBody>
      </p:sp>
      <p:pic>
        <p:nvPicPr>
          <p:cNvPr id="4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182" y="5805264"/>
            <a:ext cx="124129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4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5502</TotalTime>
  <Words>178</Words>
  <Application>Microsoft Office PowerPoint</Application>
  <PresentationFormat>On-screen Show (4:3)</PresentationFormat>
  <Paragraphs>23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Základné</vt:lpstr>
      <vt:lpstr>Εκπαίδευση για τη Βιολογική Γεωργία</vt:lpstr>
      <vt:lpstr>Εκπαιδευση σχετικα  με τη βιολογικη γεωργια </vt:lpstr>
      <vt:lpstr>ΠΑΡΑΔΕΙΓΜΑΤΑ  ΜΕΘΟΔΩΝ ΠΑΡΑΓΩΓΗΣ</vt:lpstr>
      <vt:lpstr>ΠΑΡΑΔΕΙΓΜΑΤΑ  ΜΕΘΟΔΩΝ ΠΑΡΑΓΩΓΗΣ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740</cp:revision>
  <cp:lastPrinted>2020-11-11T11:02:43Z</cp:lastPrinted>
  <dcterms:created xsi:type="dcterms:W3CDTF">2019-02-10T21:49:04Z</dcterms:created>
  <dcterms:modified xsi:type="dcterms:W3CDTF">2020-11-11T11:47:57Z</dcterms:modified>
</cp:coreProperties>
</file>