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03" r:id="rId2"/>
    <p:sldId id="281" r:id="rId3"/>
    <p:sldId id="302" r:id="rId4"/>
    <p:sldId id="301" r:id="rId5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88229" autoAdjust="0"/>
  </p:normalViewPr>
  <p:slideViewPr>
    <p:cSldViewPr>
      <p:cViewPr>
        <p:scale>
          <a:sx n="106" d="100"/>
          <a:sy n="106" d="100"/>
        </p:scale>
        <p:origin x="-1728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9435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943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051630"/>
            <a:ext cx="8072494" cy="1297250"/>
          </a:xfrm>
        </p:spPr>
        <p:txBody>
          <a:bodyPr/>
          <a:lstStyle/>
          <a:p>
            <a:pPr algn="ctr"/>
            <a:r>
              <a:rPr lang="el-GR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Διαδικασία Πιστοποίησης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323528" y="6021288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solidFill>
                  <a:srgbClr val="EF8E7B"/>
                </a:solidFill>
              </a:rPr>
              <a:t>Βιολογική Γεωργία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9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128792" cy="792088"/>
          </a:xfrm>
        </p:spPr>
        <p:txBody>
          <a:bodyPr>
            <a:noAutofit/>
          </a:bodyPr>
          <a:lstStyle/>
          <a:p>
            <a:pPr algn="ctr"/>
            <a:r>
              <a:rPr lang="el-GR" sz="3000" dirty="0" err="1" smtClean="0"/>
              <a:t>πιστοποιηση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72816"/>
            <a:ext cx="8712968" cy="4373563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2400"/>
              </a:spcBef>
              <a:spcAft>
                <a:spcPts val="1200"/>
              </a:spcAft>
              <a:buBlip>
                <a:blip r:embed="rId3"/>
              </a:buBlip>
            </a:pPr>
            <a:r>
              <a:rPr lang="el-GR" sz="2800" b="0" dirty="0"/>
              <a:t>Όλοι οι παραγωγοί, μεταποιητές ή έμποροι που επιθυμούν να </a:t>
            </a:r>
            <a:r>
              <a:rPr lang="el-GR" sz="2800" b="0" dirty="0" smtClean="0"/>
              <a:t>προωθήσουν</a:t>
            </a:r>
            <a:r>
              <a:rPr lang="el-GR" sz="2800" b="0" dirty="0" smtClean="0"/>
              <a:t>/</a:t>
            </a:r>
            <a:r>
              <a:rPr lang="en-US" sz="2800" b="0" dirty="0" smtClean="0"/>
              <a:t> </a:t>
            </a:r>
            <a:r>
              <a:rPr lang="el-GR" sz="2800" b="0" dirty="0" smtClean="0"/>
              <a:t>πωλήσουν </a:t>
            </a:r>
            <a:r>
              <a:rPr lang="el-GR" sz="2800" b="0" dirty="0"/>
              <a:t>τα προϊόντα που παράγουν ως </a:t>
            </a:r>
            <a:r>
              <a:rPr lang="el-GR" sz="2800" dirty="0"/>
              <a:t>Βιολογικά</a:t>
            </a:r>
            <a:r>
              <a:rPr lang="el-GR" sz="2800" b="0" dirty="0"/>
              <a:t>, πρέπει να είναι εγγεγραμμένοι σε έναν οργανισμό ή φορέα </a:t>
            </a:r>
            <a:r>
              <a:rPr lang="el-GR" sz="2800" b="0" dirty="0" smtClean="0"/>
              <a:t>πιστοποίησης. </a:t>
            </a:r>
            <a:endParaRPr lang="en-US" sz="2800" b="0" dirty="0" smtClean="0"/>
          </a:p>
          <a:p>
            <a:pPr marL="457200" indent="-457200" algn="just">
              <a:spcBef>
                <a:spcPts val="2400"/>
              </a:spcBef>
              <a:spcAft>
                <a:spcPts val="1200"/>
              </a:spcAft>
              <a:buBlip>
                <a:blip r:embed="rId3"/>
              </a:buBlip>
            </a:pPr>
            <a:r>
              <a:rPr lang="el-GR" sz="2800" b="0" dirty="0" smtClean="0"/>
              <a:t>Συνεπώς, για </a:t>
            </a:r>
            <a:r>
              <a:rPr lang="el-GR" sz="2800" b="0" dirty="0"/>
              <a:t>να γίνει κάποιος βιοκαλλιεργητής, θα πρέπει να επικοινωνήσει με έναν αρμόδιο φορέα ελέγχου και πιστοποίησης Βιολογικής Γεωργίας, στο αντίστοιχο Κράτος Μέλος (ΚΜ).   </a:t>
            </a:r>
            <a:endParaRPr lang="en-US" sz="2800" b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19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128792" cy="792088"/>
          </a:xfrm>
        </p:spPr>
        <p:txBody>
          <a:bodyPr>
            <a:noAutofit/>
          </a:bodyPr>
          <a:lstStyle/>
          <a:p>
            <a:pPr algn="ctr"/>
            <a:r>
              <a:rPr lang="el-GR" sz="3000" dirty="0" err="1" smtClean="0"/>
              <a:t>πιστοποιηση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19733"/>
            <a:ext cx="8784976" cy="4373563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800"/>
              </a:spcBef>
              <a:spcAft>
                <a:spcPts val="0"/>
              </a:spcAft>
              <a:buBlip>
                <a:blip r:embed="rId3"/>
              </a:buBlip>
            </a:pPr>
            <a:r>
              <a:rPr lang="el-GR" sz="2800" b="0" dirty="0" smtClean="0"/>
              <a:t>Κάθε ΚΜ ορίζει αρμόδιους «</a:t>
            </a:r>
            <a:r>
              <a:rPr lang="el-GR" sz="2800" dirty="0" smtClean="0"/>
              <a:t>φορείς ή οργανισμούς ελέγχου και πιστοποίησης</a:t>
            </a:r>
            <a:r>
              <a:rPr lang="el-GR" sz="2800" b="0" dirty="0" smtClean="0"/>
              <a:t>» με σκοπό: </a:t>
            </a:r>
            <a:endParaRPr lang="en-US" sz="2800" b="0" dirty="0" smtClean="0"/>
          </a:p>
          <a:p>
            <a:pPr marL="681038" indent="-333375" algn="just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85800" algn="l"/>
              </a:tabLst>
            </a:pPr>
            <a:r>
              <a:rPr lang="el-GR" sz="2800" b="0" dirty="0" smtClean="0"/>
              <a:t>Την παροχή λεπτομερών πληροφοριών για τη Βιολογική </a:t>
            </a:r>
            <a:r>
              <a:rPr lang="el-GR" sz="2800" b="0" dirty="0"/>
              <a:t>Γ</a:t>
            </a:r>
            <a:r>
              <a:rPr lang="el-GR" sz="2800" b="0" dirty="0" smtClean="0"/>
              <a:t>εωργία. </a:t>
            </a:r>
            <a:endParaRPr lang="en-US" sz="2800" b="0" dirty="0" smtClean="0"/>
          </a:p>
          <a:p>
            <a:pPr marL="681038" indent="-333375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85800" algn="l"/>
              </a:tabLst>
            </a:pPr>
            <a:r>
              <a:rPr lang="el-GR" sz="2800" b="0" dirty="0" smtClean="0"/>
              <a:t>Τη </a:t>
            </a:r>
            <a:r>
              <a:rPr lang="el-GR" sz="2800" b="0" dirty="0"/>
              <a:t>διενέργεια ελέγχων σε κάθε βιολογική εκμετάλλευση</a:t>
            </a:r>
            <a:r>
              <a:rPr lang="en-US" sz="2800" b="0" dirty="0"/>
              <a:t>, </a:t>
            </a:r>
            <a:r>
              <a:rPr lang="el-GR" sz="2800" b="0" dirty="0"/>
              <a:t>και </a:t>
            </a:r>
          </a:p>
          <a:p>
            <a:pPr marL="681038" indent="-333375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85800" algn="l"/>
              </a:tabLst>
            </a:pPr>
            <a:r>
              <a:rPr lang="el-GR" sz="2800" b="0" dirty="0"/>
              <a:t>Τη διερεύνηση κατά πόσο η παραγωγή σε αυτές </a:t>
            </a:r>
            <a:r>
              <a:rPr lang="el-GR" sz="2800" b="0" smtClean="0"/>
              <a:t>τις εκμεταλλεύσεις </a:t>
            </a:r>
            <a:r>
              <a:rPr lang="el-GR" sz="2800" b="0" smtClean="0"/>
              <a:t>γίνεται </a:t>
            </a:r>
            <a:r>
              <a:rPr lang="el-GR" sz="2800" b="0" dirty="0" smtClean="0"/>
              <a:t>σύμφωνα με </a:t>
            </a:r>
            <a:r>
              <a:rPr lang="el-GR" sz="2800" b="0" dirty="0"/>
              <a:t>τα πρότυπα της </a:t>
            </a:r>
            <a:r>
              <a:rPr lang="el-GR" sz="2800" b="0" dirty="0" smtClean="0"/>
              <a:t>Βιολογικής Γεωργίας</a:t>
            </a:r>
            <a:r>
              <a:rPr lang="el-GR" sz="2800" b="0" dirty="0"/>
              <a:t>. </a:t>
            </a:r>
            <a:endParaRPr lang="en-US" sz="2800" b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0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496" y="1556792"/>
            <a:ext cx="8784976" cy="446449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l-GR" sz="2500" b="0" dirty="0" smtClean="0"/>
              <a:t>Όλα </a:t>
            </a:r>
            <a:r>
              <a:rPr lang="el-GR" sz="2500" b="0" dirty="0"/>
              <a:t>τα μέλη (σε όλο το μήκος της αλυσίδας εφοδιασμού τροφίμων) ελέγχονται από έναν φορέα ή οργανισμό πιστοποίησης τουλάχιστον </a:t>
            </a:r>
            <a:r>
              <a:rPr lang="el-GR" sz="2500" dirty="0"/>
              <a:t>μια φορά τον χρόνο </a:t>
            </a:r>
            <a:r>
              <a:rPr lang="el-GR" sz="2500" b="0" dirty="0"/>
              <a:t>για να διασφαλιστεί ότι τηρούνται οι κανόνες </a:t>
            </a:r>
            <a:r>
              <a:rPr lang="el-GR" sz="2500" b="0"/>
              <a:t>της </a:t>
            </a:r>
            <a:r>
              <a:rPr lang="el-GR" sz="2500" b="0" smtClean="0"/>
              <a:t>Βιολογικής </a:t>
            </a:r>
            <a:r>
              <a:rPr lang="el-GR" sz="2500" b="0" dirty="0" smtClean="0"/>
              <a:t>Γ</a:t>
            </a:r>
            <a:r>
              <a:rPr lang="el-GR" sz="2500" b="0" smtClean="0"/>
              <a:t>εωργίας</a:t>
            </a:r>
            <a:r>
              <a:rPr lang="el-GR" sz="2500" b="0" dirty="0"/>
              <a:t>. </a:t>
            </a:r>
          </a:p>
          <a:p>
            <a:pPr marL="342900" indent="-34290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l-GR" sz="2500" b="0" dirty="0"/>
              <a:t>Εάν τηρούνται οι κανόνες, τότε τα προϊόντα δύναται να φέρουν το </a:t>
            </a:r>
            <a:r>
              <a:rPr lang="el-GR" sz="2500" i="1" dirty="0"/>
              <a:t>Λογότυπο Βιολογικής Παραγωγής </a:t>
            </a:r>
            <a:r>
              <a:rPr lang="el-GR" sz="2500" b="0" dirty="0"/>
              <a:t>της ΕΕ. </a:t>
            </a:r>
            <a:endParaRPr lang="en-US" sz="2500" b="0" dirty="0"/>
          </a:p>
          <a:p>
            <a:pPr marL="800100" lvl="1" indent="-458788" algn="just">
              <a:buClr>
                <a:schemeClr val="accent2"/>
              </a:buClr>
              <a:buFont typeface="Wingdings" panose="05000000000000000000" pitchFamily="2" charset="2"/>
              <a:buChar char="v"/>
              <a:tabLst>
                <a:tab pos="968375" algn="l"/>
              </a:tabLst>
            </a:pPr>
            <a:r>
              <a:rPr lang="el-GR" sz="2500" b="0" dirty="0"/>
              <a:t>Ο κύριος στόχος του </a:t>
            </a:r>
            <a:r>
              <a:rPr lang="el-GR" sz="2500" b="1" i="1" dirty="0"/>
              <a:t>Λογότυπου Βιολογικής Παραγωγής</a:t>
            </a:r>
            <a:r>
              <a:rPr lang="el-GR" sz="2500" dirty="0"/>
              <a:t> </a:t>
            </a:r>
            <a:r>
              <a:rPr lang="el-GR" sz="2500" b="0" dirty="0"/>
              <a:t>είναι τα βιολογικά</a:t>
            </a:r>
            <a:r>
              <a:rPr lang="en-US" sz="2500" b="0" dirty="0"/>
              <a:t> </a:t>
            </a:r>
            <a:r>
              <a:rPr lang="el-GR" sz="2500" b="0" dirty="0"/>
              <a:t>προϊόντα να αναγνωρίζονται ευκολότερα από τους καταναλωτές</a:t>
            </a:r>
            <a:r>
              <a:rPr lang="el-GR" sz="2500" b="0" i="1" dirty="0"/>
              <a:t>. </a:t>
            </a:r>
            <a:r>
              <a:rPr lang="el-GR" sz="2500" b="0" dirty="0"/>
              <a:t> </a:t>
            </a:r>
            <a:endParaRPr lang="en-US" sz="2500" b="0" dirty="0"/>
          </a:p>
          <a:p>
            <a:pPr algn="just"/>
            <a:endParaRPr lang="en-US" sz="2500" b="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200800" cy="792088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/>
              <a:t>Διαδικασια πιστοποιησησ</a:t>
            </a:r>
            <a:endParaRPr lang="en-US" sz="320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7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5435</TotalTime>
  <Words>197</Words>
  <Application>Microsoft Office PowerPoint</Application>
  <PresentationFormat>On-screen Show (4:3)</PresentationFormat>
  <Paragraphs>20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Základné</vt:lpstr>
      <vt:lpstr>Διαδικασία Πιστοποίησης</vt:lpstr>
      <vt:lpstr>πιστοποιηση</vt:lpstr>
      <vt:lpstr>πιστοποιηση</vt:lpstr>
      <vt:lpstr>Διαδικασια πιστοποιησησ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Marianthi Yiannakopoulou</cp:lastModifiedBy>
  <cp:revision>730</cp:revision>
  <cp:lastPrinted>2020-11-11T11:51:38Z</cp:lastPrinted>
  <dcterms:created xsi:type="dcterms:W3CDTF">2019-02-10T21:49:04Z</dcterms:created>
  <dcterms:modified xsi:type="dcterms:W3CDTF">2020-11-25T09:09:36Z</dcterms:modified>
</cp:coreProperties>
</file>