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6"/>
  </p:notesMasterIdLst>
  <p:handoutMasterIdLst>
    <p:handoutMasterId r:id="rId17"/>
  </p:handoutMasterIdLst>
  <p:sldIdLst>
    <p:sldId id="315" r:id="rId2"/>
    <p:sldId id="267" r:id="rId3"/>
    <p:sldId id="284" r:id="rId4"/>
    <p:sldId id="313" r:id="rId5"/>
    <p:sldId id="316" r:id="rId6"/>
    <p:sldId id="317" r:id="rId7"/>
    <p:sldId id="318" r:id="rId8"/>
    <p:sldId id="319" r:id="rId9"/>
    <p:sldId id="320" r:id="rId10"/>
    <p:sldId id="321" r:id="rId11"/>
    <p:sldId id="322" r:id="rId12"/>
    <p:sldId id="323" r:id="rId13"/>
    <p:sldId id="324" r:id="rId14"/>
    <p:sldId id="325" r:id="rId15"/>
  </p:sldIdLst>
  <p:sldSz cx="9144000" cy="6858000" type="screen4x3"/>
  <p:notesSz cx="7010400" cy="92964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8229" autoAdjust="0"/>
  </p:normalViewPr>
  <p:slideViewPr>
    <p:cSldViewPr>
      <p:cViewPr>
        <p:scale>
          <a:sx n="106" d="100"/>
          <a:sy n="106" d="100"/>
        </p:scale>
        <p:origin x="-1692" y="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037840" cy="466435"/>
          </a:xfrm>
          <a:prstGeom prst="rect">
            <a:avLst/>
          </a:prstGeom>
        </p:spPr>
        <p:txBody>
          <a:bodyPr vert="horz" lIns="88139" tIns="44070" rIns="88139" bIns="44070" rtlCol="0"/>
          <a:lstStyle>
            <a:lvl1pPr algn="l">
              <a:defRPr sz="1200"/>
            </a:lvl1pPr>
          </a:lstStyle>
          <a:p>
            <a:endParaRPr lang="sk-SK"/>
          </a:p>
        </p:txBody>
      </p:sp>
      <p:sp>
        <p:nvSpPr>
          <p:cNvPr id="3" name="Zástupný symbol dátumu 2"/>
          <p:cNvSpPr>
            <a:spLocks noGrp="1"/>
          </p:cNvSpPr>
          <p:nvPr>
            <p:ph type="dt" sz="quarter" idx="1"/>
          </p:nvPr>
        </p:nvSpPr>
        <p:spPr>
          <a:xfrm>
            <a:off x="3970938" y="0"/>
            <a:ext cx="3037840" cy="466435"/>
          </a:xfrm>
          <a:prstGeom prst="rect">
            <a:avLst/>
          </a:prstGeom>
        </p:spPr>
        <p:txBody>
          <a:bodyPr vert="horz" lIns="88139" tIns="44070" rIns="88139" bIns="44070" rtlCol="0"/>
          <a:lstStyle>
            <a:lvl1pPr algn="r">
              <a:defRPr sz="1200"/>
            </a:lvl1pPr>
          </a:lstStyle>
          <a:p>
            <a:fld id="{1372E2F8-8C27-4303-A77C-E724F5C8016B}" type="datetimeFigureOut">
              <a:rPr lang="sk-SK" smtClean="0"/>
              <a:pPr/>
              <a:t>25. 11. 2020</a:t>
            </a:fld>
            <a:endParaRPr lang="sk-SK"/>
          </a:p>
        </p:txBody>
      </p:sp>
      <p:sp>
        <p:nvSpPr>
          <p:cNvPr id="4" name="Zástupný symbol päty 3"/>
          <p:cNvSpPr>
            <a:spLocks noGrp="1"/>
          </p:cNvSpPr>
          <p:nvPr>
            <p:ph type="ftr" sz="quarter" idx="2"/>
          </p:nvPr>
        </p:nvSpPr>
        <p:spPr>
          <a:xfrm>
            <a:off x="0" y="8829967"/>
            <a:ext cx="3037840" cy="466434"/>
          </a:xfrm>
          <a:prstGeom prst="rect">
            <a:avLst/>
          </a:prstGeom>
        </p:spPr>
        <p:txBody>
          <a:bodyPr vert="horz" lIns="88139" tIns="44070" rIns="88139" bIns="4407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970938" y="8829967"/>
            <a:ext cx="3037840" cy="466434"/>
          </a:xfrm>
          <a:prstGeom prst="rect">
            <a:avLst/>
          </a:prstGeom>
        </p:spPr>
        <p:txBody>
          <a:bodyPr vert="horz" lIns="88139" tIns="44070" rIns="88139" bIns="4407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037840" cy="464820"/>
          </a:xfrm>
          <a:prstGeom prst="rect">
            <a:avLst/>
          </a:prstGeom>
        </p:spPr>
        <p:txBody>
          <a:bodyPr vert="horz" lIns="88139" tIns="44070" rIns="88139" bIns="44070" rtlCol="0"/>
          <a:lstStyle>
            <a:lvl1pPr algn="l">
              <a:defRPr sz="1200"/>
            </a:lvl1pPr>
          </a:lstStyle>
          <a:p>
            <a:endParaRPr lang="sk-SK"/>
          </a:p>
        </p:txBody>
      </p:sp>
      <p:sp>
        <p:nvSpPr>
          <p:cNvPr id="3" name="Zástupný symbol dátumu 2"/>
          <p:cNvSpPr>
            <a:spLocks noGrp="1"/>
          </p:cNvSpPr>
          <p:nvPr>
            <p:ph type="dt" idx="1"/>
          </p:nvPr>
        </p:nvSpPr>
        <p:spPr>
          <a:xfrm>
            <a:off x="3970938" y="1"/>
            <a:ext cx="3037840" cy="464820"/>
          </a:xfrm>
          <a:prstGeom prst="rect">
            <a:avLst/>
          </a:prstGeom>
        </p:spPr>
        <p:txBody>
          <a:bodyPr vert="horz" lIns="88139" tIns="44070" rIns="88139" bIns="44070" rtlCol="0"/>
          <a:lstStyle>
            <a:lvl1pPr algn="r">
              <a:defRPr sz="1200"/>
            </a:lvl1pPr>
          </a:lstStyle>
          <a:p>
            <a:fld id="{1F5F3F0D-312C-4AED-8EB4-1582FE5784D7}" type="datetimeFigureOut">
              <a:rPr lang="sk-SK" smtClean="0"/>
              <a:pPr/>
              <a:t>25. 11. 2020</a:t>
            </a:fld>
            <a:endParaRPr lang="sk-SK"/>
          </a:p>
        </p:txBody>
      </p:sp>
      <p:sp>
        <p:nvSpPr>
          <p:cNvPr id="4" name="Zástupný symbol obrazu snímky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endParaRPr lang="sk-SK"/>
          </a:p>
        </p:txBody>
      </p:sp>
      <p:sp>
        <p:nvSpPr>
          <p:cNvPr id="5" name="Zástupný symbol poznámok 4"/>
          <p:cNvSpPr>
            <a:spLocks noGrp="1"/>
          </p:cNvSpPr>
          <p:nvPr>
            <p:ph type="body" sz="quarter" idx="3"/>
          </p:nvPr>
        </p:nvSpPr>
        <p:spPr>
          <a:xfrm>
            <a:off x="701041" y="4415790"/>
            <a:ext cx="5608320" cy="4183380"/>
          </a:xfrm>
          <a:prstGeom prst="rect">
            <a:avLst/>
          </a:prstGeom>
        </p:spPr>
        <p:txBody>
          <a:bodyPr vert="horz" lIns="88139" tIns="44070" rIns="88139" bIns="4407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8829967"/>
            <a:ext cx="3037840" cy="464820"/>
          </a:xfrm>
          <a:prstGeom prst="rect">
            <a:avLst/>
          </a:prstGeom>
        </p:spPr>
        <p:txBody>
          <a:bodyPr vert="horz" lIns="88139" tIns="44070" rIns="88139" bIns="4407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970938" y="8829967"/>
            <a:ext cx="3037840" cy="464820"/>
          </a:xfrm>
          <a:prstGeom prst="rect">
            <a:avLst/>
          </a:prstGeom>
        </p:spPr>
        <p:txBody>
          <a:bodyPr vert="horz" lIns="88139" tIns="44070" rIns="88139" bIns="4407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99979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99979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1765862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3215497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8</a:t>
            </a:fld>
            <a:endParaRPr lang="sk-SK"/>
          </a:p>
        </p:txBody>
      </p:sp>
    </p:spTree>
    <p:extLst>
      <p:ext uri="{BB962C8B-B14F-4D97-AF65-F5344CB8AC3E}">
        <p14:creationId xmlns:p14="http://schemas.microsoft.com/office/powerpoint/2010/main" val="47052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9</a:t>
            </a:fld>
            <a:endParaRPr lang="sk-SK"/>
          </a:p>
        </p:txBody>
      </p:sp>
    </p:spTree>
    <p:extLst>
      <p:ext uri="{BB962C8B-B14F-4D97-AF65-F5344CB8AC3E}">
        <p14:creationId xmlns:p14="http://schemas.microsoft.com/office/powerpoint/2010/main" val="2237098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11</a:t>
            </a:fld>
            <a:endParaRPr lang="sk-SK"/>
          </a:p>
        </p:txBody>
      </p:sp>
    </p:spTree>
    <p:extLst>
      <p:ext uri="{BB962C8B-B14F-4D97-AF65-F5344CB8AC3E}">
        <p14:creationId xmlns:p14="http://schemas.microsoft.com/office/powerpoint/2010/main" val="162436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14993F-1191-4E28-A105-C8612743DD3B}" type="slidenum">
              <a:rPr lang="sk-SK" smtClean="0"/>
              <a:pPr/>
              <a:t>12</a:t>
            </a:fld>
            <a:endParaRPr lang="sk-SK"/>
          </a:p>
        </p:txBody>
      </p:sp>
    </p:spTree>
    <p:extLst>
      <p:ext uri="{BB962C8B-B14F-4D97-AF65-F5344CB8AC3E}">
        <p14:creationId xmlns:p14="http://schemas.microsoft.com/office/powerpoint/2010/main" val="42210247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6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2" name="Picture 11">
            <a:extLst>
              <a:ext uri="{FF2B5EF4-FFF2-40B4-BE49-F238E27FC236}">
                <a16:creationId xmlns="" xmlns:a16="http://schemas.microsoft.com/office/drawing/2014/main" id="{80B0D0E4-BD66-4038-8DF4-DE18EB51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Kliknutím upravte štýl predlohy nadpisu</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sk-SK"/>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25. 11. 2020</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 xmlns:a16="http://schemas.microsoft.com/office/drawing/2014/main" id="{A55F4F7B-3215-4AC1-972D-928999B64AB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87938" y="1195646"/>
            <a:ext cx="8072494" cy="1297250"/>
          </a:xfrm>
        </p:spPr>
        <p:txBody>
          <a:bodyPr/>
          <a:lstStyle/>
          <a:p>
            <a:pPr algn="ctr"/>
            <a:r>
              <a:rPr lang="el-GR" sz="4000" b="1"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ΔΙΑΔΙΚΑΣΙΑ ΜΕΤΑΤΡΟΠΗΣ</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xmlns=""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xmlns=""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xmlns="" id="{D14293BA-587F-487F-AFB8-C156BDE7446B}"/>
              </a:ext>
            </a:extLst>
          </p:cNvPr>
          <p:cNvSpPr/>
          <p:nvPr/>
        </p:nvSpPr>
        <p:spPr>
          <a:xfrm>
            <a:off x="286654" y="6093296"/>
            <a:ext cx="8101770" cy="369332"/>
          </a:xfrm>
          <a:prstGeom prst="rect">
            <a:avLst/>
          </a:prstGeom>
        </p:spPr>
        <p:txBody>
          <a:bodyPr wrap="square">
            <a:spAutoFit/>
          </a:bodyPr>
          <a:lstStyle/>
          <a:p>
            <a:pPr algn="ctr"/>
            <a:r>
              <a:rPr lang="el-GR" dirty="0" smtClean="0">
                <a:solidFill>
                  <a:srgbClr val="EF8E7B"/>
                </a:solidFill>
              </a:rPr>
              <a:t>Βιολογική Γεωργία</a:t>
            </a:r>
            <a:endParaRPr lang="en-US" dirty="0">
              <a:solidFill>
                <a:srgbClr val="EF8E7B"/>
              </a:solidFill>
            </a:endParaRPr>
          </a:p>
        </p:txBody>
      </p:sp>
      <p:pic>
        <p:nvPicPr>
          <p:cNvPr id="1026" name="Picture 2" descr="C:\Users\myiannakopoulou.ARI\Desktop\Το print\ORGANIC-FARMING-1024x98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2348880"/>
            <a:ext cx="5472608"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535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6779096" cy="1371600"/>
          </a:xfrm>
        </p:spPr>
        <p:txBody>
          <a:bodyPr>
            <a:normAutofit/>
          </a:bodyPr>
          <a:lstStyle/>
          <a:p>
            <a:pPr lvl="1" indent="0" algn="ctr">
              <a:spcBef>
                <a:spcPts val="0"/>
              </a:spcBef>
            </a:pPr>
            <a:r>
              <a:rPr lang="en-US" sz="1600" b="0" dirty="0" smtClean="0"/>
              <a:t/>
            </a:r>
            <a:br>
              <a:rPr lang="en-US" sz="1600" b="0" dirty="0" smtClean="0"/>
            </a:br>
            <a:r>
              <a:rPr lang="el-GR" sz="2600" dirty="0">
                <a:solidFill>
                  <a:schemeClr val="accent6">
                    <a:lumMod val="50000"/>
                  </a:schemeClr>
                </a:solidFill>
                <a:latin typeface="+mn-lt"/>
              </a:rPr>
              <a:t>Π</a:t>
            </a:r>
            <a:r>
              <a:rPr lang="el-GR" sz="2600" b="0" dirty="0" smtClean="0">
                <a:solidFill>
                  <a:schemeClr val="accent6">
                    <a:lumMod val="50000"/>
                  </a:schemeClr>
                </a:solidFill>
                <a:latin typeface="+mn-lt"/>
              </a:rPr>
              <a:t>οιες πρακτικές θα πρέπει να επιλέξει </a:t>
            </a:r>
            <a:br>
              <a:rPr lang="el-GR" sz="2600" b="0" dirty="0" smtClean="0">
                <a:solidFill>
                  <a:schemeClr val="accent6">
                    <a:lumMod val="50000"/>
                  </a:schemeClr>
                </a:solidFill>
                <a:latin typeface="+mn-lt"/>
              </a:rPr>
            </a:br>
            <a:r>
              <a:rPr lang="el-GR" sz="2600" b="0" dirty="0" smtClean="0">
                <a:solidFill>
                  <a:schemeClr val="accent6">
                    <a:lumMod val="50000"/>
                  </a:schemeClr>
                </a:solidFill>
                <a:latin typeface="+mn-lt"/>
              </a:rPr>
              <a:t>κάποιος για να ξεκινήσει? </a:t>
            </a:r>
            <a:endParaRPr lang="en-US" sz="2600" b="0" dirty="0" smtClean="0">
              <a:solidFill>
                <a:schemeClr val="accent6">
                  <a:lumMod val="50000"/>
                </a:schemeClr>
              </a:solidFill>
              <a:latin typeface="+mn-lt"/>
            </a:endParaRPr>
          </a:p>
        </p:txBody>
      </p:sp>
      <p:sp>
        <p:nvSpPr>
          <p:cNvPr id="3" name="Content Placeholder 2"/>
          <p:cNvSpPr>
            <a:spLocks noGrp="1"/>
          </p:cNvSpPr>
          <p:nvPr>
            <p:ph idx="1"/>
          </p:nvPr>
        </p:nvSpPr>
        <p:spPr>
          <a:xfrm>
            <a:off x="107504" y="1935757"/>
            <a:ext cx="8784976" cy="4373563"/>
          </a:xfrm>
        </p:spPr>
        <p:txBody>
          <a:bodyPr>
            <a:normAutofit/>
          </a:bodyPr>
          <a:lstStyle/>
          <a:p>
            <a:pPr marL="457200" lvl="2" indent="-457200" algn="just">
              <a:buFont typeface="Wingdings" panose="05000000000000000000" pitchFamily="2" charset="2"/>
              <a:buChar char="Ø"/>
            </a:pPr>
            <a:endParaRPr lang="en-US" sz="3000" dirty="0" smtClean="0"/>
          </a:p>
          <a:p>
            <a:pPr marL="457200" lvl="2" indent="-457200" algn="just">
              <a:buFont typeface="Wingdings" panose="05000000000000000000" pitchFamily="2" charset="2"/>
              <a:buChar char="Ø"/>
            </a:pPr>
            <a:r>
              <a:rPr lang="el-GR" sz="2500" dirty="0"/>
              <a:t>Οι βιοκαλλιεργητές θα πρέπει να ξεκινήσουν με την εφαρμογή καλλιεργητικών πρακτικών χαμηλού ρίσκου και χαμηλής αρχικής επένδυσης, οι οποίες δεν απαιτούν εξειδικευμένη γνώση και επιπρόσθετο εργατικό δυναμικό και έχουν υψηλό </a:t>
            </a:r>
            <a:r>
              <a:rPr lang="el-GR" sz="2500" dirty="0" smtClean="0"/>
              <a:t>βραχυπρόθεσμο αντίκτυπο/αποτέλεσμα</a:t>
            </a:r>
            <a:r>
              <a:rPr lang="el-GR" sz="2500" dirty="0">
                <a:solidFill>
                  <a:srgbClr val="FF0000"/>
                </a:solidFill>
              </a:rPr>
              <a:t>. </a:t>
            </a:r>
            <a:endParaRPr lang="en-US" sz="2500" dirty="0"/>
          </a:p>
          <a:p>
            <a:pPr algn="just"/>
            <a:endParaRPr lang="en-US" sz="2500" dirty="0"/>
          </a:p>
        </p:txBody>
      </p:sp>
      <p:pic>
        <p:nvPicPr>
          <p:cNvPr id="4" name="Picture 3" descr="C:\Users\myiannakopoulou.ARI\Desktop\Το print\download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954" y="5949280"/>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845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3184"/>
            <a:ext cx="6768752" cy="1155576"/>
          </a:xfrm>
        </p:spPr>
        <p:txBody>
          <a:bodyPr>
            <a:normAutofit fontScale="90000"/>
          </a:bodyPr>
          <a:lstStyle/>
          <a:p>
            <a:pPr algn="ctr"/>
            <a:r>
              <a:rPr lang="el-GR" sz="3000" b="0" dirty="0" smtClean="0"/>
              <a:t>Προτεινομενα ειδη καλλιεργειων κατα την περιοδο τησ μετατροπησ</a:t>
            </a:r>
            <a:endParaRPr lang="en-US" sz="3000" b="0" dirty="0"/>
          </a:p>
        </p:txBody>
      </p:sp>
      <p:sp>
        <p:nvSpPr>
          <p:cNvPr id="3" name="Content Placeholder 2"/>
          <p:cNvSpPr>
            <a:spLocks noGrp="1"/>
          </p:cNvSpPr>
          <p:nvPr>
            <p:ph idx="1"/>
          </p:nvPr>
        </p:nvSpPr>
        <p:spPr>
          <a:xfrm>
            <a:off x="251520" y="1772816"/>
            <a:ext cx="8496944" cy="4373563"/>
          </a:xfrm>
        </p:spPr>
        <p:txBody>
          <a:bodyPr>
            <a:normAutofit/>
          </a:bodyPr>
          <a:lstStyle/>
          <a:p>
            <a:pPr marL="458788" indent="-458788" algn="just">
              <a:spcBef>
                <a:spcPts val="2400"/>
              </a:spcBef>
              <a:buFont typeface="Wingdings" panose="05000000000000000000" pitchFamily="2" charset="2"/>
              <a:buChar char="Ø"/>
            </a:pPr>
            <a:r>
              <a:rPr lang="el-GR" sz="2700" b="0" dirty="0"/>
              <a:t>Η βιολογική εκμετάλλευση είναι «ένας οργανισμός</a:t>
            </a:r>
            <a:r>
              <a:rPr lang="el-GR" sz="2700" b="0" dirty="0" smtClean="0"/>
              <a:t>».</a:t>
            </a:r>
          </a:p>
          <a:p>
            <a:pPr marL="458788" indent="-458788" algn="just">
              <a:spcBef>
                <a:spcPts val="2400"/>
              </a:spcBef>
              <a:buFont typeface="Wingdings" panose="05000000000000000000" pitchFamily="2" charset="2"/>
              <a:buChar char="Ø"/>
            </a:pPr>
            <a:r>
              <a:rPr lang="el-GR" sz="2700" b="0" dirty="0" smtClean="0"/>
              <a:t>Υπό </a:t>
            </a:r>
            <a:r>
              <a:rPr lang="el-GR" sz="2700" b="0" dirty="0"/>
              <a:t>αυτή την έννοια, στόχος των βιοκαλλιεργητών είναι </a:t>
            </a:r>
            <a:r>
              <a:rPr lang="el-GR" sz="2700" b="0" dirty="0" smtClean="0"/>
              <a:t>η </a:t>
            </a:r>
            <a:r>
              <a:rPr lang="el-GR" sz="2700" b="0" dirty="0"/>
              <a:t>επιλογή καλλιεργειών, οι </a:t>
            </a:r>
            <a:r>
              <a:rPr lang="el-GR" sz="2700" b="0" dirty="0" smtClean="0"/>
              <a:t>οποίες:</a:t>
            </a:r>
          </a:p>
          <a:p>
            <a:pPr marL="1085850" indent="-512763" algn="just">
              <a:spcBef>
                <a:spcPts val="1200"/>
              </a:spcBef>
              <a:buFont typeface="Wingdings" panose="05000000000000000000" pitchFamily="2" charset="2"/>
              <a:buChar char="ü"/>
              <a:tabLst>
                <a:tab pos="573088" algn="l"/>
                <a:tab pos="798513" algn="l"/>
                <a:tab pos="1084263" algn="l"/>
              </a:tabLst>
            </a:pPr>
            <a:r>
              <a:rPr lang="el-GR" sz="2700" b="0" dirty="0" smtClean="0"/>
              <a:t>μπορούν </a:t>
            </a:r>
            <a:r>
              <a:rPr lang="el-GR" sz="2700" b="0" dirty="0"/>
              <a:t>εύκολα </a:t>
            </a:r>
            <a:r>
              <a:rPr lang="el-GR" sz="2700" i="1" dirty="0"/>
              <a:t>να ενσωματωθούν στο </a:t>
            </a:r>
            <a:r>
              <a:rPr lang="el-GR" sz="2700" i="1" dirty="0" smtClean="0"/>
              <a:t>υπάρχον </a:t>
            </a:r>
            <a:r>
              <a:rPr lang="el-GR" sz="2700" i="1" dirty="0"/>
              <a:t>καλλιεργητικό </a:t>
            </a:r>
            <a:r>
              <a:rPr lang="el-GR" sz="2700" i="1" dirty="0" smtClean="0"/>
              <a:t>σύστημα, </a:t>
            </a:r>
            <a:r>
              <a:rPr lang="el-GR" sz="2700" b="0" dirty="0"/>
              <a:t>και </a:t>
            </a:r>
            <a:endParaRPr lang="el-GR" sz="2700" b="0" dirty="0" smtClean="0"/>
          </a:p>
          <a:p>
            <a:pPr marL="915988" lvl="1" indent="-342900" algn="just">
              <a:buFont typeface="Wingdings" panose="05000000000000000000" pitchFamily="2" charset="2"/>
              <a:buChar char="ü"/>
            </a:pPr>
            <a:r>
              <a:rPr lang="el-GR" sz="2700" i="1" dirty="0" smtClean="0"/>
              <a:t>  να </a:t>
            </a:r>
            <a:r>
              <a:rPr lang="el-GR" sz="2700" i="1" dirty="0"/>
              <a:t>συμβάλουν στη βελτίωσή του.</a:t>
            </a:r>
            <a:endParaRPr lang="en-US" sz="2700" i="1" dirty="0"/>
          </a:p>
          <a:p>
            <a:pPr marL="342900" indent="-342900">
              <a:buFont typeface="Wingdings" panose="05000000000000000000" pitchFamily="2" charset="2"/>
              <a:buChar char="ü"/>
            </a:pPr>
            <a:endParaRPr lang="en-US" b="0" dirty="0"/>
          </a:p>
        </p:txBody>
      </p:sp>
      <p:pic>
        <p:nvPicPr>
          <p:cNvPr id="4" name="Picture 3" descr="C:\Users\myiannakopoulou.ARI\Desktop\Το print\download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2954" y="5949280"/>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4971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12" y="329208"/>
            <a:ext cx="7462664" cy="1371600"/>
          </a:xfrm>
        </p:spPr>
        <p:txBody>
          <a:bodyPr>
            <a:normAutofit fontScale="90000"/>
          </a:bodyPr>
          <a:lstStyle/>
          <a:p>
            <a:pPr algn="ctr"/>
            <a:r>
              <a:rPr lang="el-GR" sz="3000" b="0" dirty="0"/>
              <a:t>Βημα τριτο</a:t>
            </a:r>
            <a:r>
              <a:rPr lang="en-US" sz="3000" b="0" dirty="0"/>
              <a:t>: </a:t>
            </a:r>
            <a:r>
              <a:rPr lang="el-GR" sz="3000" b="0" dirty="0"/>
              <a:t/>
            </a:r>
            <a:br>
              <a:rPr lang="el-GR" sz="3000" b="0" dirty="0"/>
            </a:br>
            <a:r>
              <a:rPr lang="el-GR" sz="3000" b="0" dirty="0"/>
              <a:t>εφαρμογη βιολογικων πρακτικων </a:t>
            </a:r>
            <a:br>
              <a:rPr lang="el-GR" sz="3000" b="0" dirty="0"/>
            </a:br>
            <a:r>
              <a:rPr lang="el-GR" sz="3000" b="0" dirty="0"/>
              <a:t>σε ολοκληρη την εκμεταλλευση</a:t>
            </a:r>
            <a:endParaRPr lang="en-US" sz="3000" b="0" dirty="0"/>
          </a:p>
        </p:txBody>
      </p:sp>
      <p:sp>
        <p:nvSpPr>
          <p:cNvPr id="3" name="Content Placeholder 2"/>
          <p:cNvSpPr>
            <a:spLocks noGrp="1"/>
          </p:cNvSpPr>
          <p:nvPr>
            <p:ph idx="1"/>
          </p:nvPr>
        </p:nvSpPr>
        <p:spPr>
          <a:xfrm>
            <a:off x="35496" y="2367805"/>
            <a:ext cx="8784976" cy="4805611"/>
          </a:xfrm>
        </p:spPr>
        <p:txBody>
          <a:bodyPr>
            <a:noAutofit/>
          </a:bodyPr>
          <a:lstStyle/>
          <a:p>
            <a:pPr marL="342900" indent="-342900" algn="just">
              <a:buFont typeface="Wingdings" panose="05000000000000000000" pitchFamily="2" charset="2"/>
              <a:buChar char="Ø"/>
            </a:pPr>
            <a:r>
              <a:rPr lang="el-GR" sz="2500" b="0" dirty="0"/>
              <a:t>Έχοντας πειραματιστεί και αποκτήσει επαρκή εμπειρία με διαφορετικές πρακτικές, οι πιο αποδοτικές βιολογικές πρακτικές εφαρμόζονται σε ολόκληρη την εκμετάλλευση.</a:t>
            </a:r>
            <a:r>
              <a:rPr lang="en-US" sz="2500" b="0" dirty="0"/>
              <a:t> </a:t>
            </a:r>
            <a:endParaRPr lang="el-GR" sz="2500" b="0" dirty="0"/>
          </a:p>
          <a:p>
            <a:pPr algn="just"/>
            <a:endParaRPr lang="en-US" sz="2500" b="0" dirty="0"/>
          </a:p>
          <a:p>
            <a:pPr marL="342900" indent="-342900" algn="just">
              <a:spcBef>
                <a:spcPts val="0"/>
              </a:spcBef>
              <a:buFont typeface="Wingdings" panose="05000000000000000000" pitchFamily="2" charset="2"/>
              <a:buChar char="Ø"/>
            </a:pPr>
            <a:r>
              <a:rPr lang="el-GR" sz="2500" b="0" dirty="0"/>
              <a:t>Μόνο τότε, ένας παραγωγός μπορεί να ισχυριστεί ότι είναι </a:t>
            </a:r>
            <a:r>
              <a:rPr lang="el-GR" sz="2500" i="1" dirty="0"/>
              <a:t>Βιοκαλλιεργητής.</a:t>
            </a:r>
            <a:r>
              <a:rPr lang="el-GR" sz="2500" b="0" dirty="0"/>
              <a:t> </a:t>
            </a:r>
            <a:r>
              <a:rPr lang="en-US" sz="2500" b="0" dirty="0"/>
              <a:t> </a:t>
            </a:r>
          </a:p>
          <a:p>
            <a:pPr algn="just">
              <a:spcAft>
                <a:spcPts val="1200"/>
              </a:spcAft>
            </a:pPr>
            <a:endParaRPr lang="en-US" sz="3200" b="0" dirty="0"/>
          </a:p>
          <a:p>
            <a:pPr marL="342900" indent="-342900" algn="just">
              <a:buFont typeface="Wingdings" panose="05000000000000000000" pitchFamily="2" charset="2"/>
              <a:buChar char="Ø"/>
            </a:pPr>
            <a:endParaRPr lang="en-US" sz="3000" b="0" dirty="0" smtClean="0"/>
          </a:p>
          <a:p>
            <a:pPr algn="just"/>
            <a:endParaRPr lang="en-US" sz="3000" b="0" dirty="0" smtClean="0"/>
          </a:p>
          <a:p>
            <a:pPr algn="just"/>
            <a:endParaRPr lang="en-US" b="0" dirty="0"/>
          </a:p>
        </p:txBody>
      </p:sp>
      <p:pic>
        <p:nvPicPr>
          <p:cNvPr id="4" name="Picture 3" descr="C:\Users\myiannakopoulou.ARI\Desktop\Το print\download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2954" y="5949280"/>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322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88840"/>
            <a:ext cx="8964488" cy="4517579"/>
          </a:xfrm>
        </p:spPr>
        <p:txBody>
          <a:bodyPr>
            <a:noAutofit/>
          </a:bodyPr>
          <a:lstStyle/>
          <a:p>
            <a:pPr marL="395288" lvl="1" indent="-395288" algn="just">
              <a:spcBef>
                <a:spcPts val="0"/>
              </a:spcBef>
              <a:buFont typeface="Wingdings" panose="05000000000000000000" pitchFamily="2" charset="2"/>
              <a:buChar char="ü"/>
            </a:pPr>
            <a:r>
              <a:rPr lang="el-GR" sz="2500" dirty="0" smtClean="0"/>
              <a:t>Η </a:t>
            </a:r>
            <a:r>
              <a:rPr lang="el-GR" sz="2500" dirty="0"/>
              <a:t>βελτίωση της γονιμότητας του εδάφους βασίζεται στην ανακύκλωση ιδιοπαραγόμενων βιολογικών υλικών και στην παραγωγή βιομάζας στην εκμετάλλευση</a:t>
            </a:r>
            <a:r>
              <a:rPr lang="el-GR" sz="2500" dirty="0" smtClean="0"/>
              <a:t>.</a:t>
            </a:r>
          </a:p>
          <a:p>
            <a:pPr marL="0" lvl="1" indent="0" algn="just">
              <a:spcBef>
                <a:spcPts val="0"/>
              </a:spcBef>
              <a:buNone/>
            </a:pPr>
            <a:endParaRPr lang="el-GR" sz="2500" dirty="0"/>
          </a:p>
          <a:p>
            <a:pPr marL="395288" lvl="1" indent="-395288" algn="just">
              <a:spcBef>
                <a:spcPts val="0"/>
              </a:spcBef>
              <a:buFont typeface="Wingdings" panose="05000000000000000000" pitchFamily="2" charset="2"/>
              <a:buChar char="ü"/>
            </a:pPr>
            <a:r>
              <a:rPr lang="el-GR" sz="2500" dirty="0"/>
              <a:t>Ενθάρρυνση θετικών αλληλεπιδράσεων μεταξύ όλων των τμημάτων του παραγωγικού συστήματος, για την ενίσχυση της ανθεκτικότητας σε παράσιτα και ασθένειες. </a:t>
            </a:r>
            <a:endParaRPr lang="el-GR" sz="2500" dirty="0" smtClean="0"/>
          </a:p>
          <a:p>
            <a:pPr marL="395288" lvl="1" indent="-395288" algn="just">
              <a:spcBef>
                <a:spcPts val="0"/>
              </a:spcBef>
              <a:buFont typeface="Wingdings" panose="05000000000000000000" pitchFamily="2" charset="2"/>
              <a:buChar char="ü"/>
            </a:pPr>
            <a:endParaRPr lang="el-GR" sz="2500" dirty="0"/>
          </a:p>
          <a:p>
            <a:pPr marL="395288" lvl="1" indent="-395288" algn="just">
              <a:spcBef>
                <a:spcPts val="0"/>
              </a:spcBef>
              <a:buFont typeface="Wingdings" panose="05000000000000000000" pitchFamily="2" charset="2"/>
              <a:buChar char="ü"/>
            </a:pPr>
            <a:r>
              <a:rPr lang="el-GR" sz="2500" dirty="0"/>
              <a:t>Βελτιστοποίηση της ισορροπίας μεταξύ της παραγωγής ζωοτροφών και του ζωικού πληθυσμού. </a:t>
            </a:r>
            <a:r>
              <a:rPr lang="en-US" sz="2500" dirty="0"/>
              <a:t> </a:t>
            </a:r>
          </a:p>
          <a:p>
            <a:endParaRPr lang="en-US" sz="2500" dirty="0"/>
          </a:p>
        </p:txBody>
      </p:sp>
      <p:sp>
        <p:nvSpPr>
          <p:cNvPr id="5" name="Rectangle 4"/>
          <p:cNvSpPr/>
          <p:nvPr/>
        </p:nvSpPr>
        <p:spPr>
          <a:xfrm>
            <a:off x="107504" y="332656"/>
            <a:ext cx="7344816" cy="1246495"/>
          </a:xfrm>
          <a:prstGeom prst="rect">
            <a:avLst/>
          </a:prstGeom>
        </p:spPr>
        <p:txBody>
          <a:bodyPr wrap="square">
            <a:spAutoFit/>
          </a:bodyPr>
          <a:lstStyle/>
          <a:p>
            <a:pPr algn="ctr">
              <a:spcBef>
                <a:spcPts val="600"/>
              </a:spcBef>
              <a:spcAft>
                <a:spcPts val="1200"/>
              </a:spcAft>
            </a:pPr>
            <a:r>
              <a:rPr lang="el-GR" sz="2500" dirty="0">
                <a:solidFill>
                  <a:schemeClr val="accent6">
                    <a:lumMod val="50000"/>
                  </a:schemeClr>
                </a:solidFill>
              </a:rPr>
              <a:t>Η εφαρμογή </a:t>
            </a:r>
            <a:r>
              <a:rPr lang="el-GR" sz="2500" dirty="0" smtClean="0">
                <a:solidFill>
                  <a:schemeClr val="accent6">
                    <a:lumMod val="50000"/>
                  </a:schemeClr>
                </a:solidFill>
              </a:rPr>
              <a:t>Βιολογικών πρακτικών σηματοδοτεί </a:t>
            </a:r>
            <a:r>
              <a:rPr lang="el-GR" sz="2500" dirty="0">
                <a:solidFill>
                  <a:schemeClr val="accent6">
                    <a:lumMod val="50000"/>
                  </a:schemeClr>
                </a:solidFill>
              </a:rPr>
              <a:t>την έναρξη μιας μακράς διαδικασίας βελτίωσης του παραγωγικού συστήματος:</a:t>
            </a:r>
            <a:endParaRPr lang="en-US" sz="2500" dirty="0">
              <a:solidFill>
                <a:schemeClr val="accent6">
                  <a:lumMod val="50000"/>
                </a:schemeClr>
              </a:solidFill>
            </a:endParaRPr>
          </a:p>
        </p:txBody>
      </p:sp>
      <p:pic>
        <p:nvPicPr>
          <p:cNvPr id="4" name="Picture 3" descr="C:\Users\myiannakopoulou.ARI\Desktop\Το print\download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221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395536" y="1988840"/>
            <a:ext cx="8280920" cy="5184576"/>
          </a:xfrm>
          <a:effectLst>
            <a:outerShdw blurRad="63500" sx="102000" sy="102000" algn="ctr" rotWithShape="0">
              <a:prstClr val="black">
                <a:alpha val="40000"/>
              </a:prstClr>
            </a:outerShdw>
            <a:reflection blurRad="6350" stA="52000" endA="300" endPos="35000" dir="5400000" sy="-100000" algn="bl" rotWithShape="0"/>
          </a:effectLst>
          <a:scene3d>
            <a:camera prst="orthographicFront"/>
            <a:lightRig rig="threePt" dir="t"/>
          </a:scene3d>
          <a:sp3d>
            <a:bevelT prst="relaxedInset"/>
          </a:sp3d>
        </p:spPr>
        <p:txBody>
          <a:bodyPr>
            <a:normAutofit/>
          </a:bodyPr>
          <a:lstStyle/>
          <a:p>
            <a:pPr algn="just"/>
            <a:r>
              <a:rPr lang="el-GR" sz="3200" b="0" dirty="0"/>
              <a:t>«</a:t>
            </a:r>
            <a:r>
              <a:rPr lang="el-GR" sz="2500" b="0" dirty="0"/>
              <a:t>Βιολογική καλλιέργεια σημαίνει συνεχής εκμάθηση μέσω προσωπικής παρατήρησης, εξωτερικών εμπειριών, ανταλλαγής εμπειριών με άλλους βιοκαλλιεργητές και εφαρμογή νέων καλλιεργητικών μεθόδων στην εκμετάλλευση, καθιστώντας την όλο και περισσότερο βιώσιμη». </a:t>
            </a:r>
            <a:endParaRPr lang="en-US" sz="2500" b="0" dirty="0"/>
          </a:p>
          <a:p>
            <a:pPr algn="just"/>
            <a:r>
              <a:rPr lang="en-US" sz="2500" b="0" i="1" dirty="0"/>
              <a:t>Food and Agriculture Organization of the United Nations</a:t>
            </a:r>
          </a:p>
          <a:p>
            <a:pPr algn="just"/>
            <a:endParaRPr lang="en-US" sz="3000" b="0" dirty="0">
              <a:effectLst>
                <a:outerShdw blurRad="38100" dist="38100" dir="2700000" algn="tl">
                  <a:srgbClr val="000000">
                    <a:alpha val="43137"/>
                  </a:srgbClr>
                </a:outerShdw>
              </a:effectLst>
            </a:endParaRPr>
          </a:p>
        </p:txBody>
      </p:sp>
      <p:pic>
        <p:nvPicPr>
          <p:cNvPr id="3" name="Picture 2" descr="C:\Users\myiannakopoulou.ARI\Desktop\Το print\download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820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6739178" cy="576064"/>
          </a:xfrm>
        </p:spPr>
        <p:txBody>
          <a:bodyPr>
            <a:normAutofit fontScale="90000"/>
          </a:bodyPr>
          <a:lstStyle/>
          <a:p>
            <a:pPr algn="ctr"/>
            <a:r>
              <a:rPr lang="el-GR" sz="3200" b="0" dirty="0" smtClean="0"/>
              <a:t>Διαδικασια μετατροπησ </a:t>
            </a:r>
            <a:endParaRPr lang="el-GR" sz="3200" b="0" dirty="0"/>
          </a:p>
        </p:txBody>
      </p:sp>
      <p:sp>
        <p:nvSpPr>
          <p:cNvPr id="3" name="Content Placeholder 2"/>
          <p:cNvSpPr>
            <a:spLocks noGrp="1"/>
          </p:cNvSpPr>
          <p:nvPr>
            <p:ph idx="1"/>
          </p:nvPr>
        </p:nvSpPr>
        <p:spPr>
          <a:xfrm>
            <a:off x="107504" y="1556792"/>
            <a:ext cx="8640960" cy="4392488"/>
          </a:xfrm>
        </p:spPr>
        <p:txBody>
          <a:bodyPr>
            <a:noAutofit/>
          </a:bodyPr>
          <a:lstStyle/>
          <a:p>
            <a:pPr marL="342900" indent="-342900" algn="just">
              <a:spcAft>
                <a:spcPts val="0"/>
              </a:spcAft>
              <a:buFont typeface="Wingdings" panose="05000000000000000000" pitchFamily="2" charset="2"/>
              <a:buChar char="Ø"/>
            </a:pPr>
            <a:r>
              <a:rPr lang="el-GR" sz="2500" b="0" dirty="0"/>
              <a:t>Κάθε γεωργική εκμετάλλευση που επιθυμεί να παράγει </a:t>
            </a:r>
            <a:r>
              <a:rPr lang="el-GR" sz="2500" dirty="0"/>
              <a:t>Βιολογικά </a:t>
            </a:r>
            <a:r>
              <a:rPr lang="el-GR" sz="2500" b="0" dirty="0"/>
              <a:t>προϊόντα πρέπει να υποβληθεί σε μια διαδικασία, γνωστή ως «</a:t>
            </a:r>
            <a:r>
              <a:rPr lang="el-GR" sz="2500" dirty="0"/>
              <a:t>μετατροπή</a:t>
            </a:r>
            <a:r>
              <a:rPr lang="el-GR" sz="2500" b="0" dirty="0"/>
              <a:t>».  </a:t>
            </a:r>
          </a:p>
          <a:p>
            <a:pPr algn="just">
              <a:spcBef>
                <a:spcPts val="0"/>
              </a:spcBef>
              <a:spcAft>
                <a:spcPts val="0"/>
              </a:spcAft>
            </a:pPr>
            <a:endParaRPr lang="en-US" sz="2500" b="0" dirty="0"/>
          </a:p>
          <a:p>
            <a:pPr marL="342900" indent="-342900" algn="just">
              <a:spcBef>
                <a:spcPts val="600"/>
              </a:spcBef>
              <a:spcAft>
                <a:spcPts val="0"/>
              </a:spcAft>
              <a:buBlip>
                <a:blip r:embed="rId2"/>
              </a:buBlip>
            </a:pPr>
            <a:r>
              <a:rPr lang="el-GR" sz="2500" b="0" dirty="0" smtClean="0"/>
              <a:t>Η </a:t>
            </a:r>
            <a:r>
              <a:rPr lang="el-GR" sz="2500" b="0" dirty="0"/>
              <a:t>«</a:t>
            </a:r>
            <a:r>
              <a:rPr lang="el-GR" sz="2500" dirty="0"/>
              <a:t>μετατροπή</a:t>
            </a:r>
            <a:r>
              <a:rPr lang="el-GR" sz="2500" b="0" dirty="0"/>
              <a:t>» είναι η περίοδος κατά την </a:t>
            </a:r>
            <a:r>
              <a:rPr lang="el-GR" sz="2500" b="0" dirty="0" smtClean="0"/>
              <a:t>οποία:</a:t>
            </a:r>
          </a:p>
          <a:p>
            <a:pPr marL="404813" indent="-1588" algn="just" defTabSz="744538">
              <a:spcBef>
                <a:spcPts val="600"/>
              </a:spcBef>
              <a:buBlip>
                <a:blip r:embed="rId3"/>
              </a:buBlip>
            </a:pPr>
            <a:r>
              <a:rPr lang="el-GR" sz="2500" b="0" dirty="0" smtClean="0"/>
              <a:t>Εφαρμόζονται </a:t>
            </a:r>
            <a:r>
              <a:rPr lang="el-GR" sz="2500" b="0" dirty="0"/>
              <a:t>(σε μια </a:t>
            </a:r>
            <a:r>
              <a:rPr lang="el-GR" sz="2500" b="0" dirty="0" smtClean="0"/>
              <a:t>εκμετάλλευση) πλήρως </a:t>
            </a:r>
            <a:r>
              <a:rPr lang="el-GR" sz="2500" b="0" dirty="0"/>
              <a:t>οι </a:t>
            </a:r>
            <a:r>
              <a:rPr lang="en-US" sz="2500" b="0" dirty="0" smtClean="0"/>
              <a:t>	</a:t>
            </a:r>
            <a:r>
              <a:rPr lang="el-GR" sz="2500" b="0" dirty="0" smtClean="0"/>
              <a:t>μέθοδοι </a:t>
            </a:r>
            <a:r>
              <a:rPr lang="el-GR" sz="2500" b="0" dirty="0"/>
              <a:t>βιολογικής </a:t>
            </a:r>
            <a:r>
              <a:rPr lang="el-GR" sz="2500" b="0" dirty="0" smtClean="0"/>
              <a:t>παραγωγής. </a:t>
            </a:r>
          </a:p>
          <a:p>
            <a:pPr marL="800100" lvl="1" indent="-342900" algn="just">
              <a:spcBef>
                <a:spcPts val="600"/>
              </a:spcBef>
              <a:buBlip>
                <a:blip r:embed="rId3"/>
              </a:buBlip>
            </a:pPr>
            <a:r>
              <a:rPr lang="el-GR" sz="2500" b="0" dirty="0" smtClean="0"/>
              <a:t>Η εκμετάλλευση </a:t>
            </a:r>
            <a:r>
              <a:rPr lang="el-GR" sz="2500" b="0" dirty="0"/>
              <a:t>υπόκειται σε έλεγχο από τον αρμόδιο οργανισμό πιστοποίησης. </a:t>
            </a:r>
            <a:endParaRPr lang="el-GR" sz="2500" b="0" dirty="0" smtClean="0"/>
          </a:p>
          <a:p>
            <a:pPr marL="800100" lvl="1" indent="-342900" algn="just">
              <a:spcBef>
                <a:spcPts val="600"/>
              </a:spcBef>
              <a:buBlip>
                <a:blip r:embed="rId3"/>
              </a:buBlip>
            </a:pPr>
            <a:r>
              <a:rPr lang="el-GR" sz="2500" b="0" dirty="0" smtClean="0"/>
              <a:t>Ωστόσο</a:t>
            </a:r>
            <a:r>
              <a:rPr lang="el-GR" sz="2500" b="0" dirty="0"/>
              <a:t>, τα προϊόντα που προκύπτουν δεν μπορούν να πωληθούν ως βιολογικά. </a:t>
            </a:r>
            <a:endParaRPr lang="en-US" sz="2500" b="0" dirty="0"/>
          </a:p>
        </p:txBody>
      </p:sp>
      <p:pic>
        <p:nvPicPr>
          <p:cNvPr id="4" name="Picture 3" descr="C:\Users\myiannakopoulou.ARI\Desktop\Το print\download (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056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9392"/>
            <a:ext cx="6131024" cy="1371600"/>
          </a:xfrm>
        </p:spPr>
        <p:txBody>
          <a:bodyPr>
            <a:normAutofit/>
          </a:bodyPr>
          <a:lstStyle/>
          <a:p>
            <a:pPr algn="ctr"/>
            <a:r>
              <a:rPr lang="el-GR" sz="2900" b="0" dirty="0" smtClean="0"/>
              <a:t>Διαρκεια τησ </a:t>
            </a:r>
            <a:br>
              <a:rPr lang="el-GR" sz="2900" b="0" dirty="0" smtClean="0"/>
            </a:br>
            <a:r>
              <a:rPr lang="el-GR" sz="2900" b="0" dirty="0" smtClean="0"/>
              <a:t>περιοδου μετατροπησ</a:t>
            </a:r>
            <a:endParaRPr lang="en-US" sz="2900" b="0" dirty="0"/>
          </a:p>
        </p:txBody>
      </p:sp>
      <p:sp>
        <p:nvSpPr>
          <p:cNvPr id="3" name="Content Placeholder 2"/>
          <p:cNvSpPr>
            <a:spLocks noGrp="1"/>
          </p:cNvSpPr>
          <p:nvPr>
            <p:ph idx="1"/>
          </p:nvPr>
        </p:nvSpPr>
        <p:spPr>
          <a:xfrm>
            <a:off x="35496" y="1628800"/>
            <a:ext cx="8784976" cy="4176464"/>
          </a:xfrm>
        </p:spPr>
        <p:txBody>
          <a:bodyPr>
            <a:noAutofit/>
          </a:bodyPr>
          <a:lstStyle/>
          <a:p>
            <a:pPr marL="457200" indent="-457200" algn="just">
              <a:spcBef>
                <a:spcPts val="1200"/>
              </a:spcBef>
              <a:buBlip>
                <a:blip r:embed="rId3"/>
              </a:buBlip>
            </a:pPr>
            <a:r>
              <a:rPr lang="el-GR" sz="2700" b="0" dirty="0"/>
              <a:t>Η διάρκεια της περιόδου «μετατροπής» εξαρτάται από το είδος του παραγόμενου βιολογικού προϊόντος</a:t>
            </a:r>
            <a:r>
              <a:rPr lang="en-US" sz="2700" b="0" dirty="0"/>
              <a:t>:</a:t>
            </a:r>
          </a:p>
          <a:p>
            <a:pPr marL="914400" lvl="1" indent="-174625" algn="just">
              <a:spcBef>
                <a:spcPts val="600"/>
              </a:spcBef>
            </a:pPr>
            <a:r>
              <a:rPr lang="el-GR" sz="2700" i="1" dirty="0" smtClean="0"/>
              <a:t>Τρία (3</a:t>
            </a:r>
            <a:r>
              <a:rPr lang="en-US" sz="2700" i="1" dirty="0"/>
              <a:t>)</a:t>
            </a:r>
            <a:r>
              <a:rPr lang="el-GR" sz="2700" i="1" dirty="0"/>
              <a:t> έτη </a:t>
            </a:r>
            <a:r>
              <a:rPr lang="el-GR" sz="2700" dirty="0"/>
              <a:t>για οπωρώνες με πολυετείς καλλιέργειες μαλακών φρούτων, οπωροφόρων δέντρων ή αμπελιών, </a:t>
            </a:r>
            <a:r>
              <a:rPr lang="en-US" sz="2700" dirty="0"/>
              <a:t> </a:t>
            </a:r>
          </a:p>
          <a:p>
            <a:pPr marL="914400" lvl="1" algn="just">
              <a:spcBef>
                <a:spcPts val="600"/>
              </a:spcBef>
              <a:tabLst>
                <a:tab pos="739775" algn="l"/>
                <a:tab pos="804863" algn="l"/>
              </a:tabLst>
            </a:pPr>
            <a:r>
              <a:rPr lang="el-GR" sz="2700" i="1" dirty="0"/>
              <a:t>Δώδεκα </a:t>
            </a:r>
            <a:r>
              <a:rPr lang="en-US" sz="2700" i="1" dirty="0"/>
              <a:t>(12)</a:t>
            </a:r>
            <a:r>
              <a:rPr lang="el-GR" sz="2700" i="1" dirty="0"/>
              <a:t> μήνες </a:t>
            </a:r>
            <a:r>
              <a:rPr lang="el-GR" sz="2700" dirty="0"/>
              <a:t>για εκμεταλλεύσεις βόσκησης χοίρων και πουλερικών, και </a:t>
            </a:r>
            <a:endParaRPr lang="en-US" sz="2700" dirty="0"/>
          </a:p>
          <a:p>
            <a:pPr marL="914400" lvl="1" indent="-174625" algn="just">
              <a:spcBef>
                <a:spcPts val="600"/>
              </a:spcBef>
            </a:pPr>
            <a:r>
              <a:rPr lang="el-GR" sz="2700" i="1" dirty="0"/>
              <a:t>Δύο </a:t>
            </a:r>
            <a:r>
              <a:rPr lang="en-US" sz="2700" i="1" dirty="0"/>
              <a:t>(2) </a:t>
            </a:r>
            <a:r>
              <a:rPr lang="el-GR" sz="2700" i="1" dirty="0"/>
              <a:t>έτη </a:t>
            </a:r>
            <a:r>
              <a:rPr lang="el-GR" sz="2700" dirty="0"/>
              <a:t>για ετήσιες καλλιέργειες βοσκοτόπων για μηρυκαστικά. </a:t>
            </a:r>
            <a:endParaRPr lang="en-US" sz="2700" dirty="0"/>
          </a:p>
          <a:p>
            <a:pPr marL="739775" lvl="1" indent="0" algn="just">
              <a:buNone/>
            </a:pPr>
            <a:endParaRPr lang="en-US" sz="2700" b="0" dirty="0"/>
          </a:p>
        </p:txBody>
      </p:sp>
      <p:pic>
        <p:nvPicPr>
          <p:cNvPr id="5" name="Picture 4" descr="C:\Users\myiannakopoulou.ARI\Desktop\Το print\download (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95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288" y="-243408"/>
            <a:ext cx="6131024" cy="1371600"/>
          </a:xfrm>
        </p:spPr>
        <p:txBody>
          <a:bodyPr>
            <a:normAutofit/>
          </a:bodyPr>
          <a:lstStyle/>
          <a:p>
            <a:pPr algn="ctr"/>
            <a:r>
              <a:rPr lang="el-GR" sz="3200" b="0" dirty="0" err="1" smtClean="0"/>
              <a:t>Περιοδοσ</a:t>
            </a:r>
            <a:r>
              <a:rPr lang="el-GR" sz="3200" b="0" dirty="0" smtClean="0"/>
              <a:t> μετατροπησ </a:t>
            </a:r>
            <a:endParaRPr lang="en-US" sz="3200" b="0" dirty="0"/>
          </a:p>
        </p:txBody>
      </p:sp>
      <p:sp>
        <p:nvSpPr>
          <p:cNvPr id="3" name="Content Placeholder 2"/>
          <p:cNvSpPr>
            <a:spLocks noGrp="1"/>
          </p:cNvSpPr>
          <p:nvPr>
            <p:ph idx="1"/>
          </p:nvPr>
        </p:nvSpPr>
        <p:spPr>
          <a:xfrm>
            <a:off x="107504" y="1484784"/>
            <a:ext cx="8784976" cy="4824536"/>
          </a:xfrm>
        </p:spPr>
        <p:txBody>
          <a:bodyPr>
            <a:noAutofit/>
          </a:bodyPr>
          <a:lstStyle/>
          <a:p>
            <a:pPr marL="457200" indent="-457200" algn="just">
              <a:spcBef>
                <a:spcPts val="1200"/>
              </a:spcBef>
              <a:spcAft>
                <a:spcPts val="0"/>
              </a:spcAft>
              <a:buBlip>
                <a:blip r:embed="rId3"/>
              </a:buBlip>
            </a:pPr>
            <a:r>
              <a:rPr lang="el-GR" sz="2500" b="0" dirty="0"/>
              <a:t>Η περίοδος της «μετατροπής» είναι συνήθως δύσκολη για τους βιοκαλλιεργητές. Αυτό συμβαίνει διότι με τις βιολογικές μεθόδους η απόδοση των καλλιεργειών συχνά μειώνεται, ενώ παράλληλα τα προϊόντα που παράγονται κατά την εν λόγω περίοδο δεν μπορούν να πωληθούν ως βιολογικά και ως εκ τούτου να λάβουν υψηλότερη τιμή, όπως τα αντίστοιχα βιολογικά προϊόντα. </a:t>
            </a:r>
            <a:endParaRPr lang="en-US" sz="3200" b="0" dirty="0"/>
          </a:p>
          <a:p>
            <a:pPr marL="457200" indent="-457200" algn="just">
              <a:spcBef>
                <a:spcPts val="1200"/>
              </a:spcBef>
              <a:spcAft>
                <a:spcPts val="0"/>
              </a:spcAft>
              <a:buBlip>
                <a:blip r:embed="rId3"/>
              </a:buBlip>
            </a:pPr>
            <a:r>
              <a:rPr lang="el-GR" sz="2500" b="0" dirty="0"/>
              <a:t>Για τον λόγο αυτό, τόσο η Ευρωπαϊκή Ένωση, όσο και τα Κράτη Μέλη προσφέρουν διάφορα μέτρα στήριξης, με σκοπό να βοηθήσουν τους παραγωγούς βιολογικών προϊόντων κατά το ξεκίνημά τους. </a:t>
            </a:r>
            <a:endParaRPr lang="en-US" sz="2500" dirty="0"/>
          </a:p>
          <a:p>
            <a:pPr marL="457200" indent="-457200" algn="just">
              <a:spcBef>
                <a:spcPts val="2400"/>
              </a:spcBef>
              <a:spcAft>
                <a:spcPts val="0"/>
              </a:spcAft>
              <a:buBlip>
                <a:blip r:embed="rId3"/>
              </a:buBlip>
            </a:pPr>
            <a:endParaRPr lang="en-US" sz="2500" dirty="0"/>
          </a:p>
        </p:txBody>
      </p:sp>
      <p:pic>
        <p:nvPicPr>
          <p:cNvPr id="5" name="Picture 4" descr="C:\Users\myiannakopoulou.ARI\Desktop\Το print\download (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130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95536" y="1625352"/>
            <a:ext cx="8280920" cy="1371600"/>
          </a:xfrm>
          <a:prstGeom prst="rect">
            <a:avLst/>
          </a:prstGeom>
        </p:spPr>
        <p:txBody>
          <a:bodyPr vert="horz" lIns="91440" tIns="45720" rIns="91440" bIns="45720" rtlCol="0" anchor="ctr" anchorCtr="0">
            <a:noAutofit/>
          </a:bodyPr>
          <a:lstStyle>
            <a:lvl1pPr algn="l" defTabSz="914400" rtl="0" eaLnBrk="1" latinLnBrk="0" hangingPunct="1">
              <a:spcBef>
                <a:spcPct val="0"/>
              </a:spcBef>
              <a:buNone/>
              <a:defRPr sz="3600" b="1" kern="1200" cap="all" spc="-60" baseline="0">
                <a:solidFill>
                  <a:schemeClr val="accent6"/>
                </a:solidFill>
                <a:latin typeface="Arial "/>
                <a:ea typeface="+mj-ea"/>
                <a:cs typeface="+mj-cs"/>
              </a:defRPr>
            </a:lvl1pPr>
          </a:lstStyle>
          <a:p>
            <a:pPr algn="ctr"/>
            <a:r>
              <a:rPr lang="el-GR" sz="3000" dirty="0" smtClean="0"/>
              <a:t>Μετατροπη στη βιολογικη γεωργια</a:t>
            </a:r>
          </a:p>
          <a:p>
            <a:pPr algn="ctr"/>
            <a:r>
              <a:rPr lang="el-GR" sz="3000" dirty="0" smtClean="0"/>
              <a:t> </a:t>
            </a:r>
            <a:r>
              <a:rPr lang="el-GR" sz="3000" dirty="0"/>
              <a:t>(στην πραξη) </a:t>
            </a:r>
            <a:endParaRPr lang="en-US" sz="3000" cap="none" spc="-80" dirty="0">
              <a:solidFill>
                <a:schemeClr val="accent6">
                  <a:lumMod val="75000"/>
                </a:schemeClr>
              </a:solidFill>
              <a:latin typeface="Calibri" panose="020F0502020204030204" pitchFamily="34" charset="0"/>
              <a:ea typeface="Montserrat"/>
              <a:cs typeface="Calibri" panose="020F0502020204030204" pitchFamily="34" charset="0"/>
            </a:endParaRPr>
          </a:p>
        </p:txBody>
      </p:sp>
      <p:pic>
        <p:nvPicPr>
          <p:cNvPr id="1026" name="Picture 2" descr="C:\Users\myiannakopoulou.ARI\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9800" y="3429000"/>
            <a:ext cx="396240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21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204864"/>
            <a:ext cx="8712968" cy="3273227"/>
          </a:xfrm>
        </p:spPr>
        <p:txBody>
          <a:bodyPr>
            <a:normAutofit/>
          </a:bodyPr>
          <a:lstStyle/>
          <a:p>
            <a:pPr algn="just">
              <a:lnSpc>
                <a:spcPct val="150000"/>
              </a:lnSpc>
            </a:pPr>
            <a:r>
              <a:rPr lang="el-GR" sz="3000" b="0" dirty="0" smtClean="0"/>
              <a:t>Βήμα</a:t>
            </a:r>
            <a:r>
              <a:rPr lang="en-US" sz="3000" b="0" dirty="0" smtClean="0"/>
              <a:t> 1</a:t>
            </a:r>
            <a:r>
              <a:rPr lang="en-US" sz="3000" b="0" dirty="0"/>
              <a:t>. </a:t>
            </a:r>
            <a:r>
              <a:rPr lang="el-GR" sz="3000" b="0" dirty="0" smtClean="0"/>
              <a:t>Συλλογή </a:t>
            </a:r>
            <a:r>
              <a:rPr lang="el-GR" sz="3000" b="0" dirty="0"/>
              <a:t>π</a:t>
            </a:r>
            <a:r>
              <a:rPr lang="el-GR" sz="3000" b="0" dirty="0" smtClean="0"/>
              <a:t>ληροφοριών</a:t>
            </a:r>
            <a:r>
              <a:rPr lang="en-US" sz="3000" b="0" dirty="0" smtClean="0"/>
              <a:t>.</a:t>
            </a:r>
            <a:endParaRPr lang="en-US" sz="3000" b="0" dirty="0"/>
          </a:p>
          <a:p>
            <a:pPr lvl="0" defTabSz="130175">
              <a:spcBef>
                <a:spcPts val="1200"/>
              </a:spcBef>
              <a:tabLst>
                <a:tab pos="1030288" algn="l"/>
                <a:tab pos="1084263" algn="l"/>
              </a:tabLst>
            </a:pPr>
            <a:r>
              <a:rPr lang="el-GR" sz="3000" b="0" dirty="0" smtClean="0"/>
              <a:t>Βήμα </a:t>
            </a:r>
            <a:r>
              <a:rPr lang="en-US" sz="3000" b="0" dirty="0" smtClean="0"/>
              <a:t>2</a:t>
            </a:r>
            <a:r>
              <a:rPr lang="en-US" sz="3000" b="0" dirty="0"/>
              <a:t>. </a:t>
            </a:r>
            <a:r>
              <a:rPr lang="el-GR" sz="3000" b="0" dirty="0" smtClean="0"/>
              <a:t>Δοκιμή των πιο υποσχόμενων </a:t>
            </a:r>
            <a:r>
              <a:rPr lang="el-GR" sz="3000" b="0" dirty="0" smtClean="0"/>
              <a:t>καλλιεργητικών </a:t>
            </a:r>
            <a:r>
              <a:rPr lang="el-GR" sz="3000" b="0" dirty="0" smtClean="0"/>
              <a:t>πρακτικών σε μικρή κλίμακα. </a:t>
            </a:r>
            <a:endParaRPr lang="en-US" sz="3000" b="0" dirty="0" smtClean="0"/>
          </a:p>
          <a:p>
            <a:pPr defTabSz="457200">
              <a:spcBef>
                <a:spcPts val="1200"/>
              </a:spcBef>
              <a:tabLst>
                <a:tab pos="1317625" algn="l"/>
                <a:tab pos="1371600" algn="l"/>
              </a:tabLst>
            </a:pPr>
            <a:r>
              <a:rPr lang="el-GR" sz="3000" b="0" dirty="0" smtClean="0"/>
              <a:t>Βήμα</a:t>
            </a:r>
            <a:r>
              <a:rPr lang="en-US" sz="3000" b="0" dirty="0" smtClean="0"/>
              <a:t> 3</a:t>
            </a:r>
            <a:r>
              <a:rPr lang="en-US" sz="3000" b="0" dirty="0"/>
              <a:t>. </a:t>
            </a:r>
            <a:r>
              <a:rPr lang="el-GR" sz="3000" b="0" dirty="0" smtClean="0"/>
              <a:t>Εφαρμογή βιολογικών πρακτικών σε ολόκληρη την εκμετάλλευση. </a:t>
            </a:r>
            <a:endParaRPr lang="en-US" sz="3000" b="0" dirty="0"/>
          </a:p>
          <a:p>
            <a:pPr lvl="0" algn="just"/>
            <a:endParaRPr lang="en-US" sz="3000" b="0" dirty="0"/>
          </a:p>
          <a:p>
            <a:pPr algn="just"/>
            <a:endParaRPr lang="en-US" sz="3000" dirty="0"/>
          </a:p>
          <a:p>
            <a:pPr algn="just"/>
            <a:endParaRPr lang="en-US" sz="3000" dirty="0"/>
          </a:p>
        </p:txBody>
      </p:sp>
      <p:pic>
        <p:nvPicPr>
          <p:cNvPr id="4" name="Picture 3" descr="C:\Users\myiannakopoulou.ARI\Desktop\Το print\download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79512" y="1055058"/>
            <a:ext cx="8496944" cy="861774"/>
          </a:xfrm>
          <a:prstGeom prst="rect">
            <a:avLst/>
          </a:prstGeom>
          <a:noFill/>
        </p:spPr>
        <p:txBody>
          <a:bodyPr wrap="square" rtlCol="0">
            <a:spAutoFit/>
          </a:bodyPr>
          <a:lstStyle/>
          <a:p>
            <a:pPr algn="just"/>
            <a:r>
              <a:rPr lang="el-GR" sz="2500" dirty="0" smtClean="0">
                <a:solidFill>
                  <a:schemeClr val="accent6">
                    <a:lumMod val="50000"/>
                  </a:schemeClr>
                </a:solidFill>
              </a:rPr>
              <a:t>Για τη μετατροπή της συμβατικής γεωργίας σε </a:t>
            </a:r>
            <a:r>
              <a:rPr lang="el-GR" sz="2500" b="1" dirty="0" smtClean="0">
                <a:solidFill>
                  <a:schemeClr val="accent6">
                    <a:lumMod val="50000"/>
                  </a:schemeClr>
                </a:solidFill>
              </a:rPr>
              <a:t>Βιολογική Γεωργία</a:t>
            </a:r>
            <a:r>
              <a:rPr lang="el-GR" sz="2500" dirty="0" smtClean="0">
                <a:solidFill>
                  <a:schemeClr val="accent6">
                    <a:lumMod val="50000"/>
                  </a:schemeClr>
                </a:solidFill>
              </a:rPr>
              <a:t>, πρέπει να ακολουθηθούν συγκεκριμένα βήματα:</a:t>
            </a:r>
            <a:endParaRPr lang="en-US" sz="2500" dirty="0">
              <a:solidFill>
                <a:schemeClr val="accent6">
                  <a:lumMod val="50000"/>
                </a:schemeClr>
              </a:solidFill>
            </a:endParaRPr>
          </a:p>
        </p:txBody>
      </p:sp>
    </p:spTree>
    <p:extLst>
      <p:ext uri="{BB962C8B-B14F-4D97-AF65-F5344CB8AC3E}">
        <p14:creationId xmlns:p14="http://schemas.microsoft.com/office/powerpoint/2010/main" val="1447557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 y="1340768"/>
            <a:ext cx="8784976" cy="4824536"/>
          </a:xfrm>
        </p:spPr>
        <p:txBody>
          <a:bodyPr>
            <a:normAutofit/>
          </a:bodyPr>
          <a:lstStyle/>
          <a:p>
            <a:pPr marL="457200" indent="-457200" algn="just">
              <a:spcBef>
                <a:spcPts val="1200"/>
              </a:spcBef>
              <a:buBlip>
                <a:blip r:embed="rId3"/>
              </a:buBlip>
            </a:pPr>
            <a:r>
              <a:rPr lang="el-GR" sz="2500" b="0" dirty="0"/>
              <a:t>Οι παραγωγοί που επιθυμούν να μετατρέψουν την παραγωγή τους σε Βιολογική Παραγωγή, πρέπει να γνωρίζουν συγκεκριμένες πληροφορίες, όπως</a:t>
            </a:r>
            <a:r>
              <a:rPr lang="en-US" sz="2500" b="0" dirty="0"/>
              <a:t>:</a:t>
            </a:r>
          </a:p>
          <a:p>
            <a:pPr marL="800100" lvl="1" indent="-342900" algn="just">
              <a:spcBef>
                <a:spcPts val="1200"/>
              </a:spcBef>
              <a:buFont typeface="Wingdings" panose="05000000000000000000" pitchFamily="2" charset="2"/>
              <a:buChar char="ü"/>
            </a:pPr>
            <a:r>
              <a:rPr lang="el-GR" sz="2400" dirty="0"/>
              <a:t>Πώς μπορούν να βελτιώσουν τη γονιμότητα του εδάφους</a:t>
            </a:r>
            <a:r>
              <a:rPr lang="en-US" sz="2400" dirty="0"/>
              <a:t>?</a:t>
            </a:r>
          </a:p>
          <a:p>
            <a:pPr marL="800100" lvl="1" indent="-342900" algn="just">
              <a:buFont typeface="Wingdings" panose="05000000000000000000" pitchFamily="2" charset="2"/>
              <a:buChar char="ü"/>
            </a:pPr>
            <a:r>
              <a:rPr lang="el-GR" sz="2400" dirty="0"/>
              <a:t>Πώς να διατηρήσουν τις καλλιέργειές τους υγιείς</a:t>
            </a:r>
            <a:r>
              <a:rPr lang="en-US" sz="2400" dirty="0"/>
              <a:t>?</a:t>
            </a:r>
          </a:p>
          <a:p>
            <a:pPr marL="800100" lvl="1" indent="-342900" algn="just">
              <a:buFont typeface="Wingdings" panose="05000000000000000000" pitchFamily="2" charset="2"/>
              <a:buChar char="ü"/>
            </a:pPr>
            <a:r>
              <a:rPr lang="el-GR" sz="2400" dirty="0"/>
              <a:t>Πώς να αυξήσουν την ποικιλία των καλλιεργειών στην εκμετάλλευσή τους</a:t>
            </a:r>
            <a:r>
              <a:rPr lang="en-US" sz="2400" dirty="0"/>
              <a:t>?</a:t>
            </a:r>
          </a:p>
          <a:p>
            <a:pPr marL="800100" lvl="1" indent="-342900" algn="just">
              <a:buFont typeface="Wingdings" panose="05000000000000000000" pitchFamily="2" charset="2"/>
              <a:buChar char="ü"/>
            </a:pPr>
            <a:r>
              <a:rPr lang="el-GR" sz="2400" dirty="0"/>
              <a:t>Πώς να διατηρήσουν τα ζώα τους υγιή</a:t>
            </a:r>
            <a:r>
              <a:rPr lang="en-US" sz="2400" dirty="0"/>
              <a:t>?</a:t>
            </a:r>
          </a:p>
          <a:p>
            <a:pPr marL="800100" lvl="1" indent="-342900" algn="just">
              <a:buFont typeface="Wingdings" panose="05000000000000000000" pitchFamily="2" charset="2"/>
              <a:buChar char="ü"/>
            </a:pPr>
            <a:r>
              <a:rPr lang="el-GR" sz="2400" dirty="0"/>
              <a:t>Πώς να προσδώσουν αξία στα βιολογικά προϊόντα που παράγουν και πώς να τα πωλήσουν με επιτυχία</a:t>
            </a:r>
            <a:r>
              <a:rPr lang="en-US" sz="2400" dirty="0"/>
              <a:t>?</a:t>
            </a:r>
          </a:p>
          <a:p>
            <a:endParaRPr lang="en-US" sz="2500" b="0" dirty="0"/>
          </a:p>
        </p:txBody>
      </p:sp>
      <p:sp>
        <p:nvSpPr>
          <p:cNvPr id="4" name="Title 1"/>
          <p:cNvSpPr>
            <a:spLocks noGrp="1"/>
          </p:cNvSpPr>
          <p:nvPr>
            <p:ph type="title"/>
          </p:nvPr>
        </p:nvSpPr>
        <p:spPr>
          <a:xfrm>
            <a:off x="76944" y="188640"/>
            <a:ext cx="7951440" cy="1371600"/>
          </a:xfrm>
        </p:spPr>
        <p:txBody>
          <a:bodyPr>
            <a:normAutofit fontScale="90000"/>
          </a:bodyPr>
          <a:lstStyle/>
          <a:p>
            <a:pPr algn="ctr"/>
            <a:r>
              <a:rPr lang="en-US" sz="3300" b="0" dirty="0"/>
              <a:t/>
            </a:r>
            <a:br>
              <a:rPr lang="en-US" sz="3300" b="0" dirty="0"/>
            </a:br>
            <a:r>
              <a:rPr lang="el-GR" sz="2800" dirty="0"/>
              <a:t>Βημα πρωτο</a:t>
            </a:r>
            <a:r>
              <a:rPr lang="en-US" sz="2800" dirty="0"/>
              <a:t>: </a:t>
            </a:r>
            <a:r>
              <a:rPr lang="el-GR" sz="2800" dirty="0"/>
              <a:t/>
            </a:r>
            <a:br>
              <a:rPr lang="el-GR" sz="2800" dirty="0"/>
            </a:br>
            <a:r>
              <a:rPr lang="el-GR" sz="2800" dirty="0"/>
              <a:t>συλλογη  πληροφοριων</a:t>
            </a:r>
            <a:r>
              <a:rPr lang="en-US" sz="3300" dirty="0">
                <a:solidFill>
                  <a:schemeClr val="tx1"/>
                </a:solidFill>
              </a:rPr>
              <a:t/>
            </a:r>
            <a:br>
              <a:rPr lang="en-US" sz="3300" dirty="0">
                <a:solidFill>
                  <a:schemeClr val="tx1"/>
                </a:solidFill>
              </a:rPr>
            </a:br>
            <a:endParaRPr lang="en-US" sz="3300" dirty="0">
              <a:solidFill>
                <a:schemeClr val="tx1"/>
              </a:solidFill>
            </a:endParaRPr>
          </a:p>
        </p:txBody>
      </p:sp>
      <p:pic>
        <p:nvPicPr>
          <p:cNvPr id="5" name="Picture 4" descr="C:\Users\myiannakopoulou.ARI\Desktop\Το print\download (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625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5192"/>
            <a:ext cx="6851104" cy="1371600"/>
          </a:xfrm>
        </p:spPr>
        <p:txBody>
          <a:bodyPr>
            <a:normAutofit/>
          </a:bodyPr>
          <a:lstStyle/>
          <a:p>
            <a:pPr algn="ctr"/>
            <a:r>
              <a:rPr lang="el-GR" sz="2800" dirty="0"/>
              <a:t>Πηγεσ πληροφορησησ </a:t>
            </a:r>
            <a:br>
              <a:rPr lang="el-GR" sz="2800" dirty="0"/>
            </a:br>
            <a:r>
              <a:rPr lang="el-GR" sz="2800" dirty="0"/>
              <a:t>για τη βιολογικη γεωργια</a:t>
            </a:r>
            <a:endParaRPr lang="en-US" sz="3000" b="0" dirty="0"/>
          </a:p>
        </p:txBody>
      </p:sp>
      <p:sp>
        <p:nvSpPr>
          <p:cNvPr id="13" name="Rectangle 12"/>
          <p:cNvSpPr/>
          <p:nvPr/>
        </p:nvSpPr>
        <p:spPr>
          <a:xfrm>
            <a:off x="133940" y="2060848"/>
            <a:ext cx="8758540" cy="3862596"/>
          </a:xfrm>
          <a:prstGeom prst="rect">
            <a:avLst/>
          </a:prstGeom>
        </p:spPr>
        <p:txBody>
          <a:bodyPr wrap="square">
            <a:spAutoFit/>
          </a:bodyPr>
          <a:lstStyle/>
          <a:p>
            <a:pPr marL="342900" indent="-342900" algn="just">
              <a:spcBef>
                <a:spcPts val="2400"/>
              </a:spcBef>
              <a:buFont typeface="Wingdings" panose="05000000000000000000" pitchFamily="2" charset="2"/>
              <a:buChar char="Ø"/>
            </a:pPr>
            <a:r>
              <a:rPr lang="el-GR" sz="2500" dirty="0"/>
              <a:t>Συστήνεται στους παραγωγούς να έρχονται σε επαφή με άλλους παραγωγούς της ίδιας περιοχής, οι οποίοι εφαρμόζουν ήδη Βιολογική Γεωργία.</a:t>
            </a:r>
          </a:p>
          <a:p>
            <a:pPr marL="342900" indent="-342900" algn="just">
              <a:spcBef>
                <a:spcPts val="2400"/>
              </a:spcBef>
              <a:buFont typeface="Wingdings" panose="05000000000000000000" pitchFamily="2" charset="2"/>
              <a:buChar char="Ø"/>
            </a:pPr>
            <a:r>
              <a:rPr lang="el-GR" sz="2500" dirty="0"/>
              <a:t>Η επαφή με έμπειρους βιοκαλλιεργητές της ίδιας περιοχής, επιτρέπει την απόκτηση εμπειρίας από πρώτο χέρι, κάτω από τις τοπικές συνθήκες παραγωγής, καθώς και την απόκτηση </a:t>
            </a:r>
            <a:r>
              <a:rPr lang="el-GR" sz="2500" dirty="0" smtClean="0"/>
              <a:t>γνώσης</a:t>
            </a:r>
            <a:r>
              <a:rPr lang="en-US" sz="2500" dirty="0" smtClean="0"/>
              <a:t>,</a:t>
            </a:r>
            <a:r>
              <a:rPr lang="el-GR" sz="2500" dirty="0" smtClean="0"/>
              <a:t> </a:t>
            </a:r>
            <a:r>
              <a:rPr lang="el-GR" sz="2500" dirty="0"/>
              <a:t>όσον αφορά τα πλεονεκτήματα και τις πιθανές προκλήσεις που σχετίζονται με την εφαρμογή βιολογικών μεθόδων παραγωγής</a:t>
            </a:r>
            <a:r>
              <a:rPr lang="en-US" sz="2500" dirty="0"/>
              <a:t>. </a:t>
            </a:r>
          </a:p>
        </p:txBody>
      </p:sp>
      <p:pic>
        <p:nvPicPr>
          <p:cNvPr id="4" name="Picture 3" descr="C:\Users\myiannakopoulou.ARI\Desktop\Το print\download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2954" y="6021288"/>
            <a:ext cx="127952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5294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552" y="1340768"/>
            <a:ext cx="9145016" cy="720080"/>
          </a:xfrm>
        </p:spPr>
        <p:txBody>
          <a:bodyPr>
            <a:normAutofit fontScale="90000"/>
          </a:bodyPr>
          <a:lstStyle/>
          <a:p>
            <a:pPr algn="ctr"/>
            <a:r>
              <a:rPr lang="en-US" dirty="0" smtClean="0"/>
              <a:t/>
            </a:r>
            <a:br>
              <a:rPr lang="en-US" dirty="0" smtClean="0"/>
            </a:br>
            <a:r>
              <a:rPr lang="en-US" dirty="0"/>
              <a:t/>
            </a:r>
            <a:br>
              <a:rPr lang="en-US" dirty="0"/>
            </a:br>
            <a:r>
              <a:rPr lang="el-GR" sz="2800" b="0" dirty="0"/>
              <a:t>Βημα δευτερο</a:t>
            </a:r>
            <a:r>
              <a:rPr lang="en-US" sz="2800" b="0" dirty="0"/>
              <a:t>: </a:t>
            </a:r>
            <a:r>
              <a:rPr lang="el-GR" sz="2800" b="0" dirty="0"/>
              <a:t>Δοκιμη </a:t>
            </a:r>
            <a:r>
              <a:rPr lang="el-GR" sz="2800" b="0" dirty="0" smtClean="0"/>
              <a:t>υποσχομενων </a:t>
            </a:r>
            <a:br>
              <a:rPr lang="el-GR" sz="2800" b="0" dirty="0" smtClean="0"/>
            </a:br>
            <a:r>
              <a:rPr lang="el-GR" sz="2800" b="0" dirty="0" smtClean="0"/>
              <a:t>πρακτικων σε </a:t>
            </a:r>
            <a:r>
              <a:rPr lang="el-GR" sz="2800" b="0" dirty="0"/>
              <a:t>μικρη κλιμακα. </a:t>
            </a:r>
            <a:r>
              <a:rPr lang="en-US" sz="2800" b="0" dirty="0"/>
              <a:t/>
            </a:r>
            <a:br>
              <a:rPr lang="en-US" sz="2800" b="0" dirty="0"/>
            </a:br>
            <a:r>
              <a:rPr lang="en-US" sz="2800" b="0" dirty="0"/>
              <a:t/>
            </a:r>
            <a:br>
              <a:rPr lang="en-US" sz="2800" b="0" dirty="0"/>
            </a:br>
            <a:endParaRPr lang="en-US" sz="2800" b="0" dirty="0"/>
          </a:p>
        </p:txBody>
      </p:sp>
      <p:sp>
        <p:nvSpPr>
          <p:cNvPr id="3" name="Content Placeholder 2"/>
          <p:cNvSpPr>
            <a:spLocks noGrp="1"/>
          </p:cNvSpPr>
          <p:nvPr>
            <p:ph idx="1"/>
          </p:nvPr>
        </p:nvSpPr>
        <p:spPr>
          <a:xfrm>
            <a:off x="35496" y="1628800"/>
            <a:ext cx="8856984" cy="4392488"/>
          </a:xfrm>
        </p:spPr>
        <p:txBody>
          <a:bodyPr>
            <a:noAutofit/>
          </a:bodyPr>
          <a:lstStyle/>
          <a:p>
            <a:pPr marL="342900" indent="-342900" algn="just">
              <a:spcBef>
                <a:spcPts val="1800"/>
              </a:spcBef>
              <a:buFont typeface="Wingdings" panose="05000000000000000000" pitchFamily="2" charset="2"/>
              <a:buChar char="Ø"/>
            </a:pPr>
            <a:r>
              <a:rPr lang="el-GR" b="0" dirty="0"/>
              <a:t>Έχοντας συλλέξει τις κατάλληλες πληροφορίες (σχετικά με τις απαιτήσεις, τις δυνατότητες και τις κύριες πρακτικές που σχετίζονται με τη μετατροπή στη βιολογική γεωργία), οι παραγωγοί θα πρέπει </a:t>
            </a:r>
            <a:r>
              <a:rPr lang="el-GR" i="1" dirty="0"/>
              <a:t>να αρχίσουν να μαθαίνουν από τη δική τους εμπειρία στις  εκμεταλλεύσεις τους</a:t>
            </a:r>
            <a:r>
              <a:rPr lang="el-GR" b="0" dirty="0"/>
              <a:t>.</a:t>
            </a:r>
          </a:p>
          <a:p>
            <a:pPr marL="342900" indent="-342900" algn="just">
              <a:spcBef>
                <a:spcPts val="1800"/>
              </a:spcBef>
              <a:buFont typeface="Wingdings" panose="05000000000000000000" pitchFamily="2" charset="2"/>
              <a:buChar char="Ø"/>
            </a:pPr>
            <a:r>
              <a:rPr lang="el-GR" b="0" dirty="0"/>
              <a:t>Προκειμένου να ελαχιστοποιηθεί ο κίνδυνος αποτυχίας της καλλιέργειας και της απώλειας ζώων, συνιστάται: </a:t>
            </a:r>
            <a:endParaRPr lang="en-US" b="0" dirty="0"/>
          </a:p>
          <a:p>
            <a:pPr marL="798513" lvl="1" indent="-457200" algn="just">
              <a:buFont typeface="+mj-lt"/>
              <a:buAutoNum type="arabicPeriod"/>
            </a:pPr>
            <a:r>
              <a:rPr lang="el-GR" dirty="0"/>
              <a:t>Η εφαρμογή βιολογικών πρακτικών </a:t>
            </a:r>
            <a:r>
              <a:rPr lang="el-GR" b="1" i="1" dirty="0"/>
              <a:t>βήμα-προς-βήμα </a:t>
            </a:r>
            <a:r>
              <a:rPr lang="el-GR" dirty="0"/>
              <a:t>σε μικρή </a:t>
            </a:r>
            <a:r>
              <a:rPr lang="el-GR" dirty="0" smtClean="0"/>
              <a:t>κλίμακα.  </a:t>
            </a:r>
            <a:r>
              <a:rPr lang="en-US" dirty="0" smtClean="0"/>
              <a:t> </a:t>
            </a:r>
            <a:endParaRPr lang="en-US" dirty="0"/>
          </a:p>
          <a:p>
            <a:pPr marL="798513" lvl="1" indent="-457200" algn="just">
              <a:buFont typeface="+mj-lt"/>
              <a:buAutoNum type="arabicPeriod"/>
            </a:pPr>
            <a:r>
              <a:rPr lang="el-GR" dirty="0"/>
              <a:t>Η επιλογή </a:t>
            </a:r>
            <a:r>
              <a:rPr lang="el-GR" b="1" i="1" dirty="0"/>
              <a:t>συγκεκριμένων</a:t>
            </a:r>
            <a:r>
              <a:rPr lang="el-GR" dirty="0"/>
              <a:t> </a:t>
            </a:r>
            <a:r>
              <a:rPr lang="el-GR" b="1" i="1" dirty="0"/>
              <a:t>κάθε φορά </a:t>
            </a:r>
            <a:r>
              <a:rPr lang="el-GR" dirty="0"/>
              <a:t>καλλιεργητικών πρακτικών</a:t>
            </a:r>
            <a:r>
              <a:rPr lang="en-US" dirty="0"/>
              <a:t>, </a:t>
            </a:r>
            <a:r>
              <a:rPr lang="el-GR" dirty="0"/>
              <a:t>και </a:t>
            </a:r>
            <a:endParaRPr lang="en-US" dirty="0"/>
          </a:p>
          <a:p>
            <a:pPr marL="798513" lvl="1" indent="-457200" algn="just">
              <a:buFont typeface="+mj-lt"/>
              <a:buAutoNum type="arabicPeriod"/>
            </a:pPr>
            <a:r>
              <a:rPr lang="el-GR" dirty="0"/>
              <a:t>Η δοκιμή των εν λόγω πρακτικών </a:t>
            </a:r>
            <a:r>
              <a:rPr lang="el-GR" b="1" i="1" dirty="0"/>
              <a:t>μόνο</a:t>
            </a:r>
            <a:r>
              <a:rPr lang="el-GR" dirty="0"/>
              <a:t> σε επιλεγμένα τμήματα της καλλιεργητικής έκτασης ή σε επιλεγμένα ζώα. </a:t>
            </a:r>
          </a:p>
        </p:txBody>
      </p:sp>
      <p:pic>
        <p:nvPicPr>
          <p:cNvPr id="4" name="Picture 3" descr="C:\Users\myiannakopoulou.ARI\Desktop\Το print\download (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55017"/>
            <a:ext cx="1063502" cy="658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9173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5700</TotalTime>
  <Words>732</Words>
  <Application>Microsoft Office PowerPoint</Application>
  <PresentationFormat>On-screen Show (4:3)</PresentationFormat>
  <Paragraphs>74</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Základné</vt:lpstr>
      <vt:lpstr>ΔΙΑΔΙΚΑΣΙΑ ΜΕΤΑΤΡΟΠΗΣ</vt:lpstr>
      <vt:lpstr>Διαδικασια μετατροπησ </vt:lpstr>
      <vt:lpstr>Διαρκεια τησ  περιοδου μετατροπησ</vt:lpstr>
      <vt:lpstr>Περιοδοσ μετατροπησ </vt:lpstr>
      <vt:lpstr>PowerPoint Presentation</vt:lpstr>
      <vt:lpstr>PowerPoint Presentation</vt:lpstr>
      <vt:lpstr> Βημα πρωτο:  συλλογη  πληροφοριων </vt:lpstr>
      <vt:lpstr>Πηγεσ πληροφορησησ  για τη βιολογικη γεωργια</vt:lpstr>
      <vt:lpstr>  Βημα δευτερο: Δοκιμη υποσχομενων  πρακτικων σε μικρη κλιμακα.   </vt:lpstr>
      <vt:lpstr> Ποιες πρακτικές θα πρέπει να επιλέξει  κάποιος για να ξεκινήσει? </vt:lpstr>
      <vt:lpstr>Προτεινομενα ειδη καλλιεργειων κατα την περιοδο τησ μετατροπησ</vt:lpstr>
      <vt:lpstr>Βημα τριτο:  εφαρμογη βιολογικων πρακτικων  σε ολοκληρη την εκμεταλλευση</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Marianthi Yiannakopoulou</cp:lastModifiedBy>
  <cp:revision>772</cp:revision>
  <cp:lastPrinted>2020-02-19T13:16:06Z</cp:lastPrinted>
  <dcterms:created xsi:type="dcterms:W3CDTF">2019-02-10T21:49:04Z</dcterms:created>
  <dcterms:modified xsi:type="dcterms:W3CDTF">2020-11-25T09:14:29Z</dcterms:modified>
</cp:coreProperties>
</file>