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07" r:id="rId2"/>
    <p:sldId id="300" r:id="rId3"/>
    <p:sldId id="303" r:id="rId4"/>
    <p:sldId id="302" r:id="rId5"/>
    <p:sldId id="304" r:id="rId6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88229" autoAdjust="0"/>
  </p:normalViewPr>
  <p:slideViewPr>
    <p:cSldViewPr>
      <p:cViewPr varScale="1">
        <p:scale>
          <a:sx n="99" d="100"/>
          <a:sy n="99" d="100"/>
        </p:scale>
        <p:origin x="-19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958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958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958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958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s://ec.europa.eu/info/food-farming-fisheries/farming/organic-farming/legislation_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195646"/>
            <a:ext cx="8072494" cy="129725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Principles of Organic Agriculture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xmlns="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14293BA-587F-487F-AFB8-C156BDE7446B}"/>
              </a:ext>
            </a:extLst>
          </p:cNvPr>
          <p:cNvSpPr/>
          <p:nvPr/>
        </p:nvSpPr>
        <p:spPr>
          <a:xfrm>
            <a:off x="646694" y="6021288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EF8E7B"/>
                </a:solidFill>
              </a:rPr>
              <a:t>Organic Agriculture</a:t>
            </a:r>
            <a:endParaRPr lang="en-US" dirty="0">
              <a:solidFill>
                <a:srgbClr val="EF8E7B"/>
              </a:solidFill>
            </a:endParaRPr>
          </a:p>
        </p:txBody>
      </p:sp>
      <p:pic>
        <p:nvPicPr>
          <p:cNvPr id="1026" name="Picture 2" descr="C:\Users\myiannakopoulou.ARI\Desktop\Το print\ORGANIC-FARMING-1024x98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420888"/>
            <a:ext cx="532859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238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65130"/>
            <a:ext cx="7776864" cy="1119654"/>
          </a:xfrm>
        </p:spPr>
        <p:txBody>
          <a:bodyPr>
            <a:normAutofit/>
          </a:bodyPr>
          <a:lstStyle/>
          <a:p>
            <a:pPr algn="ctr"/>
            <a:r>
              <a:rPr lang="en-US" sz="3000" dirty="0" smtClean="0"/>
              <a:t>Adhere TO</a:t>
            </a:r>
            <a:br>
              <a:rPr lang="en-US" sz="3000" dirty="0" smtClean="0"/>
            </a:br>
            <a:r>
              <a:rPr lang="en-US" sz="3000" dirty="0" smtClean="0"/>
              <a:t>Organic Farming principles</a:t>
            </a:r>
            <a:endParaRPr lang="en-US" sz="3000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 txBox="1">
            <a:spLocks/>
          </p:cNvSpPr>
          <p:nvPr/>
        </p:nvSpPr>
        <p:spPr>
          <a:xfrm>
            <a:off x="107504" y="2132856"/>
            <a:ext cx="8784976" cy="37444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ts val="2400"/>
              </a:spcBef>
              <a:buBlip>
                <a:blip r:embed="rId3"/>
              </a:buBlip>
            </a:pPr>
            <a:r>
              <a:rPr lang="en-US" sz="3200" i="1" dirty="0"/>
              <a:t>Farming organically </a:t>
            </a:r>
            <a:r>
              <a:rPr lang="en-US" sz="3200" b="0" i="1" dirty="0"/>
              <a:t>means respecting the principles, rules and requirements of organic farming. </a:t>
            </a:r>
            <a:endParaRPr lang="en-US" sz="3200" b="0" i="1" dirty="0" smtClean="0"/>
          </a:p>
          <a:p>
            <a:pPr marL="457200" indent="-457200" algn="just">
              <a:spcBef>
                <a:spcPts val="2400"/>
              </a:spcBef>
              <a:buBlip>
                <a:blip r:embed="rId3"/>
              </a:buBlip>
            </a:pPr>
            <a:r>
              <a:rPr lang="en-US" sz="3000" b="0" i="1" dirty="0" smtClean="0"/>
              <a:t>Anyone </a:t>
            </a:r>
            <a:r>
              <a:rPr lang="en-US" sz="3000" b="0" i="1" dirty="0"/>
              <a:t>wishing to become an </a:t>
            </a:r>
            <a:r>
              <a:rPr lang="en-US" sz="3000" b="0" i="1" dirty="0" smtClean="0"/>
              <a:t>organic </a:t>
            </a:r>
            <a:r>
              <a:rPr lang="en-US" sz="3000" b="0" i="1" dirty="0"/>
              <a:t>farmer should make sure that they are </a:t>
            </a:r>
            <a:r>
              <a:rPr lang="en-US" sz="3000" i="1" dirty="0"/>
              <a:t>familiar with the Organic Agriculture </a:t>
            </a:r>
            <a:r>
              <a:rPr lang="en-US" sz="3000" i="1" dirty="0" smtClean="0"/>
              <a:t>legislation. </a:t>
            </a:r>
            <a:endParaRPr lang="en-US" sz="3000" b="0" i="1" dirty="0" smtClean="0"/>
          </a:p>
          <a:p>
            <a:pPr algn="just"/>
            <a:endParaRPr lang="en-US" sz="1900" b="0" dirty="0" smtClean="0"/>
          </a:p>
          <a:p>
            <a:pPr algn="just"/>
            <a:endParaRPr lang="en-GB" sz="1900" dirty="0" smtClean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336" y="6093296"/>
            <a:ext cx="1000136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10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93122"/>
            <a:ext cx="7776864" cy="1119654"/>
          </a:xfrm>
        </p:spPr>
        <p:txBody>
          <a:bodyPr>
            <a:normAutofit/>
          </a:bodyPr>
          <a:lstStyle/>
          <a:p>
            <a:pPr algn="ctr"/>
            <a:r>
              <a:rPr lang="en-US" sz="3000" dirty="0" smtClean="0"/>
              <a:t>Organic agriculture </a:t>
            </a:r>
            <a:br>
              <a:rPr lang="en-US" sz="3000" dirty="0" smtClean="0"/>
            </a:br>
            <a:r>
              <a:rPr lang="en-US" sz="3000" dirty="0" smtClean="0"/>
              <a:t>Legislation</a:t>
            </a:r>
            <a:endParaRPr lang="en-US" sz="3000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 txBox="1">
            <a:spLocks/>
          </p:cNvSpPr>
          <p:nvPr/>
        </p:nvSpPr>
        <p:spPr>
          <a:xfrm>
            <a:off x="-36512" y="1916832"/>
            <a:ext cx="8784976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en-US" sz="3200" i="1" dirty="0" smtClean="0"/>
              <a:t> </a:t>
            </a:r>
            <a:r>
              <a:rPr lang="en-US" sz="3000" b="0" dirty="0" smtClean="0"/>
              <a:t>EU regulation 834/2007 on organic production and labelling of organic products.</a:t>
            </a:r>
          </a:p>
          <a:p>
            <a:pPr marL="342900" indent="-342900" algn="just"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en-US" sz="3000" b="0" dirty="0" smtClean="0"/>
              <a:t>EU regulation 889/2008 on rules governing organic production, labelling and control.</a:t>
            </a:r>
          </a:p>
          <a:p>
            <a:pPr marL="342900" indent="-342900" algn="just"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en-US" sz="3000" b="0" dirty="0" smtClean="0"/>
              <a:t>EU regulation 1235/2008 on rules concerning import of organic products from third countries. </a:t>
            </a:r>
          </a:p>
          <a:p>
            <a:pPr algn="just"/>
            <a:endParaRPr lang="en-US" sz="1900" b="0" dirty="0" smtClean="0"/>
          </a:p>
          <a:p>
            <a:pPr algn="just"/>
            <a:endParaRPr lang="en-GB" sz="1900" dirty="0" smtClean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093296"/>
            <a:ext cx="1000136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2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 txBox="1">
            <a:spLocks/>
          </p:cNvSpPr>
          <p:nvPr/>
        </p:nvSpPr>
        <p:spPr>
          <a:xfrm>
            <a:off x="35496" y="1628800"/>
            <a:ext cx="8777000" cy="46805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Blip>
                <a:blip r:embed="rId3"/>
              </a:buBlip>
            </a:pPr>
            <a:r>
              <a:rPr lang="en-US" sz="3000" b="0" dirty="0" smtClean="0"/>
              <a:t>The European Commission reviewed the Organic Farming legislation.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3000" b="0" dirty="0" smtClean="0"/>
              <a:t>New Regulation: </a:t>
            </a:r>
          </a:p>
          <a:p>
            <a:pPr marL="287338" algn="just"/>
            <a:r>
              <a:rPr lang="en-US" sz="3000" b="0" dirty="0" smtClean="0"/>
              <a:t>Regulation </a:t>
            </a:r>
            <a:r>
              <a:rPr lang="en-US" sz="3000" i="1" dirty="0" smtClean="0"/>
              <a:t>No. 2018/848 </a:t>
            </a:r>
            <a:r>
              <a:rPr lang="en-US" sz="3000" b="0" dirty="0" smtClean="0"/>
              <a:t>of the European Parliament and of the Council, </a:t>
            </a:r>
            <a:r>
              <a:rPr lang="en-US" sz="3000" b="0" dirty="0"/>
              <a:t>on organic production and labelling of organic </a:t>
            </a:r>
            <a:r>
              <a:rPr lang="en-US" sz="3000" b="0" dirty="0" smtClean="0"/>
              <a:t>products,  which repeals Regulation 834/2007 will come into force from </a:t>
            </a:r>
            <a:r>
              <a:rPr lang="en-US" sz="3000" dirty="0" smtClean="0"/>
              <a:t>1 January 2021</a:t>
            </a:r>
            <a:r>
              <a:rPr lang="en-US" sz="3000" b="0" dirty="0" smtClean="0"/>
              <a:t>.</a:t>
            </a:r>
          </a:p>
          <a:p>
            <a:pPr marL="342900" indent="-342900" algn="just">
              <a:buBlip>
                <a:blip r:embed="rId3"/>
              </a:buBlip>
            </a:pPr>
            <a:endParaRPr lang="en-US" sz="1900" b="0" dirty="0"/>
          </a:p>
          <a:p>
            <a:pPr marL="342900" indent="-342900" algn="just">
              <a:buBlip>
                <a:blip r:embed="rId3"/>
              </a:buBlip>
            </a:pPr>
            <a:endParaRPr lang="en-US" sz="1900" b="0" dirty="0" smtClean="0"/>
          </a:p>
          <a:p>
            <a:pPr algn="just"/>
            <a:endParaRPr lang="en-GB" sz="19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7280" y="116632"/>
            <a:ext cx="6203032" cy="972026"/>
          </a:xfrm>
        </p:spPr>
        <p:txBody>
          <a:bodyPr>
            <a:noAutofit/>
          </a:bodyPr>
          <a:lstStyle/>
          <a:p>
            <a:pPr algn="ctr"/>
            <a:r>
              <a:rPr lang="en-US" sz="3000" dirty="0"/>
              <a:t>New regulation </a:t>
            </a:r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20680"/>
            <a:ext cx="1000136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 txBox="1">
            <a:spLocks/>
          </p:cNvSpPr>
          <p:nvPr/>
        </p:nvSpPr>
        <p:spPr>
          <a:xfrm>
            <a:off x="115480" y="1916832"/>
            <a:ext cx="8777000" cy="46805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Blip>
                <a:blip r:embed="rId3"/>
              </a:buBlip>
            </a:pPr>
            <a:r>
              <a:rPr lang="en-US" sz="3000" b="0" dirty="0" smtClean="0"/>
              <a:t>You can find all the legislation for the organic sector by visiting the following website: </a:t>
            </a:r>
          </a:p>
          <a:p>
            <a:pPr algn="just"/>
            <a:endParaRPr lang="en-US" sz="3000" b="0" dirty="0" smtClean="0"/>
          </a:p>
          <a:p>
            <a:pPr marL="622300" indent="-458788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000" dirty="0" smtClean="0">
                <a:hlinkClick r:id="rId4"/>
              </a:rPr>
              <a:t>https</a:t>
            </a:r>
            <a:r>
              <a:rPr lang="en-US" sz="3000" dirty="0">
                <a:hlinkClick r:id="rId4"/>
              </a:rPr>
              <a:t>://</a:t>
            </a:r>
            <a:r>
              <a:rPr lang="en-US" sz="3000" dirty="0" smtClean="0">
                <a:hlinkClick r:id="rId4"/>
              </a:rPr>
              <a:t>ec.europa.eu/info/food-farming-fisheries/farming/organic-farming/legislation_en</a:t>
            </a:r>
            <a:endParaRPr lang="en-US" sz="3000" b="0" dirty="0" smtClean="0"/>
          </a:p>
          <a:p>
            <a:pPr marL="342900" indent="-342900" algn="just">
              <a:buBlip>
                <a:blip r:embed="rId3"/>
              </a:buBlip>
            </a:pPr>
            <a:endParaRPr lang="en-US" sz="1900" b="0" dirty="0"/>
          </a:p>
          <a:p>
            <a:pPr marL="342900" indent="-342900" algn="just">
              <a:buBlip>
                <a:blip r:embed="rId3"/>
              </a:buBlip>
            </a:pPr>
            <a:endParaRPr lang="en-US" sz="1900" b="0" dirty="0" smtClean="0"/>
          </a:p>
          <a:p>
            <a:pPr algn="just"/>
            <a:endParaRPr lang="en-GB" sz="19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61256" y="296734"/>
            <a:ext cx="6203032" cy="972026"/>
          </a:xfrm>
        </p:spPr>
        <p:txBody>
          <a:bodyPr>
            <a:normAutofit/>
          </a:bodyPr>
          <a:lstStyle/>
          <a:p>
            <a:pPr algn="ctr"/>
            <a:r>
              <a:rPr lang="en-US" sz="3000" dirty="0" smtClean="0"/>
              <a:t>Useful information </a:t>
            </a:r>
            <a:endParaRPr lang="en-US" sz="3000" dirty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093296"/>
            <a:ext cx="1000136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02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5468</TotalTime>
  <Words>161</Words>
  <Application>Microsoft Office PowerPoint</Application>
  <PresentationFormat>On-screen Show (4:3)</PresentationFormat>
  <Paragraphs>27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Základné</vt:lpstr>
      <vt:lpstr>Principles of Organic Agriculture</vt:lpstr>
      <vt:lpstr>Adhere TO Organic Farming principles</vt:lpstr>
      <vt:lpstr>Organic agriculture  Legislation</vt:lpstr>
      <vt:lpstr>New regulation </vt:lpstr>
      <vt:lpstr>Useful information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Marianthi Yiannakopoulou</cp:lastModifiedBy>
  <cp:revision>734</cp:revision>
  <cp:lastPrinted>2020-02-19T13:16:06Z</cp:lastPrinted>
  <dcterms:created xsi:type="dcterms:W3CDTF">2019-02-10T21:49:04Z</dcterms:created>
  <dcterms:modified xsi:type="dcterms:W3CDTF">2020-06-03T08:19:01Z</dcterms:modified>
</cp:coreProperties>
</file>