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90" r:id="rId2"/>
    <p:sldId id="288" r:id="rId3"/>
    <p:sldId id="289" r:id="rId4"/>
    <p:sldId id="272" r:id="rId5"/>
  </p:sldIdLst>
  <p:sldSz cx="9144000" cy="6858000" type="screen4x3"/>
  <p:notesSz cx="7010400" cy="9296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88229" autoAdjust="0"/>
  </p:normalViewPr>
  <p:slideViewPr>
    <p:cSldViewPr>
      <p:cViewPr>
        <p:scale>
          <a:sx n="106" d="100"/>
          <a:sy n="106" d="100"/>
        </p:scale>
        <p:origin x="-17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4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0445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3. 6. 2020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2363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Training for Organic Agriculture</a:t>
            </a: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395536" y="6021288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EF8E7B"/>
                </a:solidFill>
              </a:rPr>
              <a:t>Organic Agriculture</a:t>
            </a:r>
            <a:endParaRPr lang="en-US" dirty="0">
              <a:solidFill>
                <a:srgbClr val="EF8E7B"/>
              </a:solidFill>
            </a:endParaRPr>
          </a:p>
        </p:txBody>
      </p:sp>
      <p:pic>
        <p:nvPicPr>
          <p:cNvPr id="1026" name="Picture 2" descr="C:\Users\myiannakopoulou.ARI\Desktop\Το print\ORGANIC-FARMING-1024x98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348880"/>
            <a:ext cx="5328592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9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44624"/>
            <a:ext cx="8424936" cy="1156259"/>
          </a:xfrm>
        </p:spPr>
        <p:txBody>
          <a:bodyPr>
            <a:normAutofit/>
          </a:bodyPr>
          <a:lstStyle/>
          <a:p>
            <a:pPr algn="ctr"/>
            <a:r>
              <a:rPr lang="en-GB" sz="3000" dirty="0" smtClean="0"/>
              <a:t>t</a:t>
            </a:r>
            <a:r>
              <a:rPr lang="en-US" sz="3000" dirty="0" smtClean="0"/>
              <a:t>raining for </a:t>
            </a:r>
            <a:br>
              <a:rPr lang="en-US" sz="3000" dirty="0" smtClean="0"/>
            </a:br>
            <a:r>
              <a:rPr lang="en-US" sz="3000" dirty="0" smtClean="0"/>
              <a:t>organic agriculture</a:t>
            </a:r>
            <a:endParaRPr lang="en-GB" sz="3000" b="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xmlns="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24536"/>
          </a:xfrm>
        </p:spPr>
        <p:txBody>
          <a:bodyPr>
            <a:noAutofit/>
          </a:bodyPr>
          <a:lstStyle/>
          <a:p>
            <a:pPr marL="342900" indent="-342900" algn="just">
              <a:buBlip>
                <a:blip r:embed="rId3"/>
              </a:buBlip>
            </a:pPr>
            <a:r>
              <a:rPr lang="en-US" sz="3000" dirty="0" smtClean="0"/>
              <a:t>Organic </a:t>
            </a:r>
            <a:r>
              <a:rPr lang="en-US" sz="3000" dirty="0"/>
              <a:t>Agriculture </a:t>
            </a:r>
            <a:r>
              <a:rPr lang="en-US" sz="3000" b="0" dirty="0"/>
              <a:t>is </a:t>
            </a:r>
            <a:r>
              <a:rPr lang="en-US" sz="3000" b="0" dirty="0" smtClean="0"/>
              <a:t>an overall system to manage a farm and produce food, while </a:t>
            </a:r>
            <a:r>
              <a:rPr lang="en-US" sz="3000" dirty="0" smtClean="0"/>
              <a:t>ensuring</a:t>
            </a:r>
            <a:r>
              <a:rPr lang="en-US" sz="3000" b="0" dirty="0" smtClean="0"/>
              <a:t>: </a:t>
            </a:r>
          </a:p>
          <a:p>
            <a:pPr lvl="1" algn="just">
              <a:spcBef>
                <a:spcPts val="1200"/>
              </a:spcBef>
            </a:pPr>
            <a:r>
              <a:rPr lang="en-US" sz="3000" b="0" dirty="0" smtClean="0"/>
              <a:t>The </a:t>
            </a:r>
            <a:r>
              <a:rPr lang="en-US" sz="3000" b="1" dirty="0"/>
              <a:t>health</a:t>
            </a:r>
            <a:r>
              <a:rPr lang="en-US" sz="3000" b="0" dirty="0"/>
              <a:t> of </a:t>
            </a:r>
            <a:r>
              <a:rPr lang="en-US" sz="3000" b="1" dirty="0"/>
              <a:t>soils, ecosystems</a:t>
            </a:r>
            <a:r>
              <a:rPr lang="en-US" sz="3000" b="0" dirty="0"/>
              <a:t> and </a:t>
            </a:r>
            <a:r>
              <a:rPr lang="en-US" sz="3000" b="1" dirty="0" smtClean="0"/>
              <a:t>people.</a:t>
            </a:r>
          </a:p>
          <a:p>
            <a:pPr marL="511175" indent="-223838" algn="just">
              <a:buFont typeface="Arial" panose="020B0604020202020204" pitchFamily="34" charset="0"/>
              <a:buChar char="•"/>
            </a:pPr>
            <a:r>
              <a:rPr lang="en-US" sz="3000" b="0" dirty="0" smtClean="0"/>
              <a:t>High level of </a:t>
            </a:r>
            <a:r>
              <a:rPr lang="en-US" sz="3000" dirty="0" smtClean="0"/>
              <a:t>biodiversity.</a:t>
            </a:r>
            <a:r>
              <a:rPr lang="en-US" sz="3000" b="0" dirty="0" smtClean="0"/>
              <a:t> </a:t>
            </a:r>
          </a:p>
          <a:p>
            <a:pPr marL="511175" indent="-223838" algn="just">
              <a:buFont typeface="Arial" panose="020B0604020202020204" pitchFamily="34" charset="0"/>
              <a:buChar char="•"/>
            </a:pPr>
            <a:r>
              <a:rPr lang="en-US" sz="3000" b="0" dirty="0" smtClean="0"/>
              <a:t>The preservation of </a:t>
            </a:r>
            <a:r>
              <a:rPr lang="en-US" sz="3000" dirty="0" smtClean="0"/>
              <a:t>natural resources.</a:t>
            </a:r>
            <a:r>
              <a:rPr lang="en-US" sz="3000" b="0" dirty="0" smtClean="0"/>
              <a:t> </a:t>
            </a:r>
          </a:p>
          <a:p>
            <a:pPr marL="573088" indent="-285750" algn="just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3000" b="0" dirty="0" smtClean="0"/>
              <a:t>Best </a:t>
            </a:r>
            <a:r>
              <a:rPr lang="en-US" sz="3000" dirty="0" smtClean="0"/>
              <a:t>environmental practices, </a:t>
            </a:r>
            <a:r>
              <a:rPr lang="en-US" sz="3000" b="0" dirty="0" smtClean="0"/>
              <a:t>and </a:t>
            </a:r>
          </a:p>
          <a:p>
            <a:pPr marL="573088" indent="-285750" algn="just">
              <a:buFont typeface="Arial" panose="020B0604020202020204" pitchFamily="34" charset="0"/>
              <a:buChar char="•"/>
              <a:tabLst>
                <a:tab pos="511175" algn="l"/>
              </a:tabLst>
            </a:pPr>
            <a:r>
              <a:rPr lang="en-US" sz="3000" b="0" dirty="0" smtClean="0"/>
              <a:t>High </a:t>
            </a:r>
            <a:r>
              <a:rPr lang="en-US" sz="3000" dirty="0" smtClean="0"/>
              <a:t>animal</a:t>
            </a:r>
            <a:r>
              <a:rPr lang="en-US" sz="3000" b="0" dirty="0" smtClean="0"/>
              <a:t> </a:t>
            </a:r>
            <a:r>
              <a:rPr lang="en-US" sz="3000" dirty="0" smtClean="0"/>
              <a:t>welfare</a:t>
            </a:r>
            <a:r>
              <a:rPr lang="en-US" sz="3000" b="0" dirty="0" smtClean="0"/>
              <a:t> standards. </a:t>
            </a:r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1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771020"/>
            <a:ext cx="8712968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3000"/>
              </a:spcBef>
              <a:buBlip>
                <a:blip r:embed="rId2"/>
              </a:buBlip>
            </a:pPr>
            <a:r>
              <a:rPr lang="en-US" sz="3000" dirty="0" smtClean="0"/>
              <a:t>These </a:t>
            </a:r>
            <a:r>
              <a:rPr lang="en-US" sz="3000" b="1" dirty="0"/>
              <a:t>main principles</a:t>
            </a:r>
            <a:r>
              <a:rPr lang="en-US" sz="3000" dirty="0"/>
              <a:t> of Organic Agriculture have to be translated (by the farmer) into concrete production </a:t>
            </a:r>
            <a:r>
              <a:rPr lang="en-US" sz="3000" dirty="0" smtClean="0"/>
              <a:t>methods, such as:  </a:t>
            </a:r>
          </a:p>
          <a:p>
            <a:pPr marL="627063" indent="-285750" algn="just">
              <a:spcBef>
                <a:spcPts val="3000"/>
              </a:spcBef>
              <a:buFont typeface="Wingdings" panose="05000000000000000000" pitchFamily="2" charset="2"/>
              <a:buChar char="§"/>
            </a:pPr>
            <a:r>
              <a:rPr lang="en-US" sz="3000" dirty="0" smtClean="0"/>
              <a:t> </a:t>
            </a:r>
            <a:r>
              <a:rPr lang="en-US" sz="3000" dirty="0"/>
              <a:t>Multi-annual crop rotations (for an efficient use of on-site resources).</a:t>
            </a:r>
          </a:p>
          <a:p>
            <a:pPr marL="627063" lvl="1" indent="-285750" algn="just">
              <a:spcBef>
                <a:spcPts val="720"/>
              </a:spcBef>
              <a:buFont typeface="Wingdings" panose="05000000000000000000" pitchFamily="2" charset="2"/>
              <a:buChar char="§"/>
            </a:pPr>
            <a:r>
              <a:rPr lang="en-US" sz="3000" dirty="0"/>
              <a:t>The use of livestock manure as a </a:t>
            </a:r>
            <a:r>
              <a:rPr lang="en-US" sz="3000" dirty="0" smtClean="0"/>
              <a:t>fertilizer </a:t>
            </a:r>
            <a:r>
              <a:rPr lang="en-US" sz="3000" dirty="0"/>
              <a:t>and growing only what the farm can naturally yield. </a:t>
            </a:r>
          </a:p>
          <a:p>
            <a:pPr algn="just"/>
            <a:endParaRPr lang="en-US" sz="3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39552" y="221114"/>
            <a:ext cx="6851104" cy="1119654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Examples of </a:t>
            </a:r>
            <a:br>
              <a:rPr lang="en-US" sz="3000" dirty="0" smtClean="0"/>
            </a:br>
            <a:r>
              <a:rPr lang="en-US" sz="3000" dirty="0" smtClean="0"/>
              <a:t>Production Methods </a:t>
            </a:r>
            <a:endParaRPr lang="en-US" sz="3000" dirty="0"/>
          </a:p>
        </p:txBody>
      </p:sp>
      <p:pic>
        <p:nvPicPr>
          <p:cNvPr id="6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174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8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791200" cy="115212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Examples of </a:t>
            </a:r>
            <a:br>
              <a:rPr lang="en-US" sz="3200" dirty="0" smtClean="0"/>
            </a:br>
            <a:r>
              <a:rPr lang="en-US" sz="3200" dirty="0" smtClean="0"/>
              <a:t>Production Methods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757"/>
            <a:ext cx="8496944" cy="4373563"/>
          </a:xfrm>
        </p:spPr>
        <p:txBody>
          <a:bodyPr>
            <a:no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000" b="0" dirty="0"/>
              <a:t>Encourage natural resistance to pests and diseases, both in crops and livestock.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000" b="0" dirty="0" smtClean="0"/>
              <a:t>Encourage to have suitable habitats for the benefit of the animals to help control pests in a natural way.</a:t>
            </a:r>
          </a:p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en-US" sz="3000" b="0" dirty="0" smtClean="0"/>
              <a:t>Provide access to quality feed and free range pasture to maintain the health of  the animals.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b="0" dirty="0"/>
          </a:p>
        </p:txBody>
      </p:sp>
      <p:pic>
        <p:nvPicPr>
          <p:cNvPr id="4" name="Picture 4" descr="C:\Users\myiannakopoulou.ARI\Desktop\Το print\download (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174" y="5877272"/>
            <a:ext cx="124129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4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5457</TotalTime>
  <Words>170</Words>
  <Application>Microsoft Office PowerPoint</Application>
  <PresentationFormat>On-screen Show (4:3)</PresentationFormat>
  <Paragraphs>23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Training for Organic Agriculture</vt:lpstr>
      <vt:lpstr>training for  organic agriculture</vt:lpstr>
      <vt:lpstr>Examples of  Production Methods </vt:lpstr>
      <vt:lpstr>Examples of  Production Methods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726</cp:revision>
  <cp:lastPrinted>2020-05-19T08:24:15Z</cp:lastPrinted>
  <dcterms:created xsi:type="dcterms:W3CDTF">2019-02-10T21:49:04Z</dcterms:created>
  <dcterms:modified xsi:type="dcterms:W3CDTF">2020-06-03T06:54:03Z</dcterms:modified>
</cp:coreProperties>
</file>