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60" r:id="rId1"/>
  </p:sldMasterIdLst>
  <p:notesMasterIdLst>
    <p:notesMasterId r:id="rId6"/>
  </p:notesMasterIdLst>
  <p:handoutMasterIdLst>
    <p:handoutMasterId r:id="rId7"/>
  </p:handoutMasterIdLst>
  <p:sldIdLst>
    <p:sldId id="303" r:id="rId2"/>
    <p:sldId id="281" r:id="rId3"/>
    <p:sldId id="302" r:id="rId4"/>
    <p:sldId id="301" r:id="rId5"/>
  </p:sldIdLst>
  <p:sldSz cx="9144000" cy="6858000" type="screen4x3"/>
  <p:notesSz cx="7010400" cy="92964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F8E7B"/>
    <a:srgbClr val="FF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redný štýl 2 - zvýrazneni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43" autoAdjust="0"/>
    <p:restoredTop sz="88229" autoAdjust="0"/>
  </p:normalViewPr>
  <p:slideViewPr>
    <p:cSldViewPr>
      <p:cViewPr>
        <p:scale>
          <a:sx n="106" d="100"/>
          <a:sy n="106" d="100"/>
        </p:scale>
        <p:origin x="-1728" y="19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9" d="100"/>
          <a:sy n="79" d="100"/>
        </p:scale>
        <p:origin x="3180" y="11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5"/>
          </a:xfrm>
          <a:prstGeom prst="rect">
            <a:avLst/>
          </a:prstGeom>
        </p:spPr>
        <p:txBody>
          <a:bodyPr vert="horz" lIns="88139" tIns="44070" rIns="88139" bIns="4407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5"/>
          </a:xfrm>
          <a:prstGeom prst="rect">
            <a:avLst/>
          </a:prstGeom>
        </p:spPr>
        <p:txBody>
          <a:bodyPr vert="horz" lIns="88139" tIns="44070" rIns="88139" bIns="44070" rtlCol="0"/>
          <a:lstStyle>
            <a:lvl1pPr algn="r">
              <a:defRPr sz="1200"/>
            </a:lvl1pPr>
          </a:lstStyle>
          <a:p>
            <a:fld id="{1372E2F8-8C27-4303-A77C-E724F5C8016B}" type="datetimeFigureOut">
              <a:rPr lang="sk-SK" smtClean="0"/>
              <a:pPr/>
              <a:t>3. 6. 2020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4"/>
          </a:xfrm>
          <a:prstGeom prst="rect">
            <a:avLst/>
          </a:prstGeom>
        </p:spPr>
        <p:txBody>
          <a:bodyPr vert="horz" lIns="88139" tIns="44070" rIns="88139" bIns="4407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4"/>
          </a:xfrm>
          <a:prstGeom prst="rect">
            <a:avLst/>
          </a:prstGeom>
        </p:spPr>
        <p:txBody>
          <a:bodyPr vert="horz" lIns="88139" tIns="44070" rIns="88139" bIns="44070" rtlCol="0" anchor="b"/>
          <a:lstStyle>
            <a:lvl1pPr algn="r">
              <a:defRPr sz="1200"/>
            </a:lvl1pPr>
          </a:lstStyle>
          <a:p>
            <a:fld id="{657CD2E3-5BDB-44FE-995E-F2DCFA948423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0080553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7840" cy="464820"/>
          </a:xfrm>
          <a:prstGeom prst="rect">
            <a:avLst/>
          </a:prstGeom>
        </p:spPr>
        <p:txBody>
          <a:bodyPr vert="horz" lIns="88139" tIns="44070" rIns="88139" bIns="4407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idx="1"/>
          </p:nvPr>
        </p:nvSpPr>
        <p:spPr>
          <a:xfrm>
            <a:off x="3970938" y="1"/>
            <a:ext cx="3037840" cy="464820"/>
          </a:xfrm>
          <a:prstGeom prst="rect">
            <a:avLst/>
          </a:prstGeom>
        </p:spPr>
        <p:txBody>
          <a:bodyPr vert="horz" lIns="88139" tIns="44070" rIns="88139" bIns="44070" rtlCol="0"/>
          <a:lstStyle>
            <a:lvl1pPr algn="r">
              <a:defRPr sz="1200"/>
            </a:lvl1pPr>
          </a:lstStyle>
          <a:p>
            <a:fld id="{1F5F3F0D-312C-4AED-8EB4-1582FE5784D7}" type="datetimeFigureOut">
              <a:rPr lang="sk-SK" smtClean="0"/>
              <a:pPr/>
              <a:t>3. 6. 2020</a:t>
            </a:fld>
            <a:endParaRPr lang="sk-SK"/>
          </a:p>
        </p:txBody>
      </p:sp>
      <p:sp>
        <p:nvSpPr>
          <p:cNvPr id="4" name="Zástupný symbol obrazu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8500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8139" tIns="44070" rIns="88139" bIns="44070" rtlCol="0" anchor="ctr"/>
          <a:lstStyle/>
          <a:p>
            <a:endParaRPr lang="sk-SK"/>
          </a:p>
        </p:txBody>
      </p:sp>
      <p:sp>
        <p:nvSpPr>
          <p:cNvPr id="5" name="Zástupný symbol poznámok 4"/>
          <p:cNvSpPr>
            <a:spLocks noGrp="1"/>
          </p:cNvSpPr>
          <p:nvPr>
            <p:ph type="body" sz="quarter" idx="3"/>
          </p:nvPr>
        </p:nvSpPr>
        <p:spPr>
          <a:xfrm>
            <a:off x="701041" y="4415790"/>
            <a:ext cx="5608320" cy="4183380"/>
          </a:xfrm>
          <a:prstGeom prst="rect">
            <a:avLst/>
          </a:prstGeom>
        </p:spPr>
        <p:txBody>
          <a:bodyPr vert="horz" lIns="88139" tIns="44070" rIns="88139" bIns="44070" rtlCol="0"/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88139" tIns="44070" rIns="88139" bIns="4407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88139" tIns="44070" rIns="88139" bIns="44070" rtlCol="0" anchor="b"/>
          <a:lstStyle>
            <a:lvl1pPr algn="r">
              <a:defRPr sz="1200"/>
            </a:lvl1pPr>
          </a:lstStyle>
          <a:p>
            <a:fld id="{4314993F-1191-4E28-A105-C8612743DD3B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828910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14993F-1191-4E28-A105-C8612743DD3B}" type="slidenum">
              <a:rPr lang="sk-SK" smtClean="0"/>
              <a:pPr/>
              <a:t>1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9473481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14993F-1191-4E28-A105-C8612743DD3B}" type="slidenum">
              <a:rPr lang="sk-SK" smtClean="0"/>
              <a:pPr/>
              <a:t>2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6994350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14993F-1191-4E28-A105-C8612743DD3B}" type="slidenum">
              <a:rPr lang="sk-SK" smtClean="0"/>
              <a:pPr/>
              <a:t>3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6994350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626915"/>
            <a:ext cx="7772400" cy="3173684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6600" cap="none" spc="-80" baseline="0">
                <a:solidFill>
                  <a:schemeClr val="accent6"/>
                </a:solidFill>
              </a:defRPr>
            </a:lvl1pPr>
          </a:lstStyle>
          <a:p>
            <a:r>
              <a:rPr lang="sk-SK" dirty="0"/>
              <a:t>Kliknutím upravte štýl predlohy nadpisu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/>
              <a:t>Kliknutím upravte štýl predlohy podnadpisu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3. 6. 2020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rgbClr val="EF8E7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pic>
        <p:nvPicPr>
          <p:cNvPr id="12" name="Picture 11">
            <a:extLst>
              <a:ext uri="{FF2B5EF4-FFF2-40B4-BE49-F238E27FC236}">
                <a16:creationId xmlns="" xmlns:a16="http://schemas.microsoft.com/office/drawing/2014/main" id="{80B0D0E4-BD66-4038-8DF4-DE18EB51604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7294" y="188640"/>
            <a:ext cx="1433736" cy="865021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3. 6. 2020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/>
              <a:t>Kliknutím upravte štýl predlohy nadpisu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3. 6. 2020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latin typeface="Arial "/>
              </a:defRPr>
            </a:lvl1pPr>
          </a:lstStyle>
          <a:p>
            <a:r>
              <a:rPr lang="sk-SK" dirty="0"/>
              <a:t>Kliknutím upravte štýl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3. 6. 2020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7200" b="0" cap="none" spc="-80" baseline="0">
                <a:solidFill>
                  <a:schemeClr val="accent6"/>
                </a:solidFill>
              </a:defRPr>
            </a:lvl1pPr>
          </a:lstStyle>
          <a:p>
            <a:r>
              <a:rPr lang="sk-SK" dirty="0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3. 6. 2020</a:t>
            </a:fld>
            <a:endParaRPr lang="sk-SK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sk-S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3. 6. 2020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/>
              <a:t>Kliknutím upravte štýl predlohy nadpisu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sk-SK"/>
              <a:t>Upraviť štýly predlohy textu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3. 6. 2020</a:t>
            </a:fld>
            <a:endParaRPr lang="sk-S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cap="none" baseline="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3. 6. 2020</a:t>
            </a:fld>
            <a:endParaRPr lang="sk-S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3. 6. 2020</a:t>
            </a:fld>
            <a:endParaRPr lang="sk-S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3. 6. 2020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k-SK"/>
              <a:t>Kliknutím na ikonu pridáte obrázok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3. 6. 2020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sk-SK" dirty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CA76AC6C-1845-4AD9-86CE-459EC2905EDA}" type="datetimeFigureOut">
              <a:rPr lang="sk-SK" smtClean="0"/>
              <a:pPr/>
              <a:t>3. 6. 2020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7" name="Rectangle 6"/>
          <p:cNvSpPr/>
          <p:nvPr/>
        </p:nvSpPr>
        <p:spPr>
          <a:xfrm>
            <a:off x="9001124" y="0"/>
            <a:ext cx="142876" cy="13716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001124" y="1371600"/>
            <a:ext cx="142876" cy="5486400"/>
          </a:xfrm>
          <a:prstGeom prst="rect">
            <a:avLst/>
          </a:prstGeom>
          <a:solidFill>
            <a:srgbClr val="EF8E7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>
            <a:extLst>
              <a:ext uri="{FF2B5EF4-FFF2-40B4-BE49-F238E27FC236}">
                <a16:creationId xmlns="" xmlns:a16="http://schemas.microsoft.com/office/drawing/2014/main" id="{A55F4F7B-3215-4AC1-972D-928999B64ABA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7294" y="188640"/>
            <a:ext cx="1433736" cy="865021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chemeClr val="accent6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23528" y="1051630"/>
            <a:ext cx="8072494" cy="1297250"/>
          </a:xfrm>
        </p:spPr>
        <p:txBody>
          <a:bodyPr/>
          <a:lstStyle/>
          <a:p>
            <a:pPr algn="ctr"/>
            <a:r>
              <a:rPr lang="en-US" sz="4000" b="1" dirty="0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Montserrat"/>
                <a:cs typeface="Calibri" panose="020F0502020204030204" pitchFamily="34" charset="0"/>
                <a:sym typeface="Montserrat"/>
              </a:rPr>
              <a:t>Certification Process</a:t>
            </a:r>
            <a:endParaRPr lang="en-US" sz="4000" b="1" dirty="0">
              <a:solidFill>
                <a:schemeClr val="accent6">
                  <a:lumMod val="75000"/>
                </a:schemeClr>
              </a:solidFill>
              <a:latin typeface="Calibri" panose="020F0502020204030204" pitchFamily="34" charset="0"/>
              <a:ea typeface="Montserrat"/>
              <a:cs typeface="Calibri" panose="020F0502020204030204" pitchFamily="34" charset="0"/>
              <a:sym typeface="Montserrat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42910" y="4000504"/>
            <a:ext cx="7283152" cy="576064"/>
          </a:xfrm>
        </p:spPr>
        <p:txBody>
          <a:bodyPr>
            <a:normAutofit/>
          </a:bodyPr>
          <a:lstStyle/>
          <a:p>
            <a:pPr algn="ctr"/>
            <a:r>
              <a:rPr lang="en-GB" dirty="0"/>
              <a:t> </a:t>
            </a:r>
          </a:p>
        </p:txBody>
      </p:sp>
      <p:pic>
        <p:nvPicPr>
          <p:cNvPr id="5" name="Obrázok 4">
            <a:extLst>
              <a:ext uri="{FF2B5EF4-FFF2-40B4-BE49-F238E27FC236}">
                <a16:creationId xmlns="" xmlns:a16="http://schemas.microsoft.com/office/drawing/2014/main" id="{18DE5815-B6F5-4B90-A312-30FA0020A4D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44" y="285728"/>
            <a:ext cx="1928826" cy="549715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="" xmlns:a16="http://schemas.microsoft.com/office/drawing/2014/main" id="{577A28BE-81F8-47BC-AF9B-227AEE2932BD}"/>
              </a:ext>
            </a:extLst>
          </p:cNvPr>
          <p:cNvSpPr/>
          <p:nvPr/>
        </p:nvSpPr>
        <p:spPr>
          <a:xfrm>
            <a:off x="214282" y="785795"/>
            <a:ext cx="221457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200" dirty="0">
                <a:solidFill>
                  <a:schemeClr val="tx2"/>
                </a:solidFill>
              </a:rPr>
              <a:t>2018-3-HR01-KA205-060151</a:t>
            </a:r>
          </a:p>
          <a:p>
            <a:pPr algn="ctr"/>
            <a:r>
              <a:rPr lang="en-GB" sz="1200" dirty="0">
                <a:solidFill>
                  <a:schemeClr val="tx2"/>
                </a:solidFill>
              </a:rPr>
              <a:t> 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="" xmlns:a16="http://schemas.microsoft.com/office/drawing/2014/main" id="{D14293BA-587F-487F-AFB8-C156BDE7446B}"/>
              </a:ext>
            </a:extLst>
          </p:cNvPr>
          <p:cNvSpPr/>
          <p:nvPr/>
        </p:nvSpPr>
        <p:spPr>
          <a:xfrm>
            <a:off x="323528" y="6021288"/>
            <a:ext cx="810177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rgbClr val="EF8E7B"/>
                </a:solidFill>
              </a:rPr>
              <a:t>Organic Agriculture</a:t>
            </a:r>
            <a:endParaRPr lang="en-US" dirty="0">
              <a:solidFill>
                <a:srgbClr val="EF8E7B"/>
              </a:solidFill>
            </a:endParaRPr>
          </a:p>
        </p:txBody>
      </p:sp>
      <p:pic>
        <p:nvPicPr>
          <p:cNvPr id="1026" name="Picture 2" descr="C:\Users\myiannakopoulou.ARI\Desktop\Το print\ORGANIC-FARMING-1024x984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2348880"/>
            <a:ext cx="5328592" cy="3240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5894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476672"/>
            <a:ext cx="7128792" cy="792088"/>
          </a:xfrm>
        </p:spPr>
        <p:txBody>
          <a:bodyPr>
            <a:noAutofit/>
          </a:bodyPr>
          <a:lstStyle/>
          <a:p>
            <a:pPr algn="ctr"/>
            <a:r>
              <a:rPr lang="en-US" sz="3000" dirty="0" smtClean="0"/>
              <a:t>get Certified</a:t>
            </a:r>
            <a:endParaRPr lang="en-US" sz="3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916832"/>
            <a:ext cx="8568952" cy="4373563"/>
          </a:xfrm>
        </p:spPr>
        <p:txBody>
          <a:bodyPr>
            <a:noAutofit/>
          </a:bodyPr>
          <a:lstStyle/>
          <a:p>
            <a:pPr marL="457200" indent="-457200" algn="just">
              <a:spcBef>
                <a:spcPts val="2400"/>
              </a:spcBef>
              <a:spcAft>
                <a:spcPts val="1200"/>
              </a:spcAft>
              <a:buBlip>
                <a:blip r:embed="rId3"/>
              </a:buBlip>
            </a:pPr>
            <a:r>
              <a:rPr lang="en-US" sz="3000" b="0" dirty="0"/>
              <a:t>All food producers, processors or traders who wish to market their food as </a:t>
            </a:r>
            <a:r>
              <a:rPr lang="en-US" sz="3000" dirty="0"/>
              <a:t>Organic</a:t>
            </a:r>
            <a:r>
              <a:rPr lang="en-US" sz="3000" b="0" dirty="0"/>
              <a:t> need to be registered with a control agency or body. </a:t>
            </a:r>
          </a:p>
          <a:p>
            <a:pPr marL="457200" indent="-457200" algn="just">
              <a:spcBef>
                <a:spcPts val="2400"/>
              </a:spcBef>
              <a:spcAft>
                <a:spcPts val="1200"/>
              </a:spcAft>
              <a:buBlip>
                <a:blip r:embed="rId3"/>
              </a:buBlip>
            </a:pPr>
            <a:r>
              <a:rPr lang="en-US" sz="3000" b="0" dirty="0" smtClean="0"/>
              <a:t>Therefore, in order </a:t>
            </a:r>
            <a:r>
              <a:rPr lang="en-US" sz="3000" b="0" dirty="0"/>
              <a:t>to become an </a:t>
            </a:r>
            <a:r>
              <a:rPr lang="en-US" sz="3000" b="0" dirty="0" smtClean="0"/>
              <a:t>organic farmer, one should contact an agency or body of Organic Farming in the respective Member State. </a:t>
            </a:r>
          </a:p>
        </p:txBody>
      </p:sp>
      <p:pic>
        <p:nvPicPr>
          <p:cNvPr id="4" name="Picture 3" descr="C:\Users\myiannakopoulou.ARI\Desktop\Το print\download (6)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9813" y="6165304"/>
            <a:ext cx="1012667" cy="6304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19192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9592" y="332656"/>
            <a:ext cx="7128792" cy="792088"/>
          </a:xfrm>
        </p:spPr>
        <p:txBody>
          <a:bodyPr>
            <a:noAutofit/>
          </a:bodyPr>
          <a:lstStyle/>
          <a:p>
            <a:pPr algn="ctr"/>
            <a:r>
              <a:rPr lang="en-US" sz="3000" dirty="0" smtClean="0"/>
              <a:t>get Certified</a:t>
            </a:r>
            <a:endParaRPr lang="en-US" sz="3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719733"/>
            <a:ext cx="8784976" cy="4373563"/>
          </a:xfrm>
        </p:spPr>
        <p:txBody>
          <a:bodyPr>
            <a:noAutofit/>
          </a:bodyPr>
          <a:lstStyle/>
          <a:p>
            <a:pPr marL="342900" indent="-342900" algn="just">
              <a:spcBef>
                <a:spcPts val="2400"/>
              </a:spcBef>
              <a:spcAft>
                <a:spcPts val="0"/>
              </a:spcAft>
              <a:buBlip>
                <a:blip r:embed="rId3"/>
              </a:buBlip>
            </a:pPr>
            <a:r>
              <a:rPr lang="en-US" sz="3000" b="0" dirty="0" smtClean="0"/>
              <a:t>Each EU member appoints “</a:t>
            </a:r>
            <a:r>
              <a:rPr lang="en-US" sz="3000" dirty="0" smtClean="0"/>
              <a:t>control bodies or authorities</a:t>
            </a:r>
            <a:r>
              <a:rPr lang="en-US" sz="3000" b="0" dirty="0" smtClean="0"/>
              <a:t>” in order to:</a:t>
            </a:r>
          </a:p>
          <a:p>
            <a:pPr marL="681038" indent="-333375" algn="just">
              <a:spcBef>
                <a:spcPts val="2400"/>
              </a:spcBef>
              <a:spcAft>
                <a:spcPts val="0"/>
              </a:spcAft>
              <a:buFont typeface="Wingdings" panose="05000000000000000000" pitchFamily="2" charset="2"/>
              <a:buChar char="ü"/>
              <a:tabLst>
                <a:tab pos="685800" algn="l"/>
              </a:tabLst>
            </a:pPr>
            <a:r>
              <a:rPr lang="en-US" sz="3000" b="0" dirty="0" smtClean="0"/>
              <a:t>Provide detailed information for the particular segment of Organic Farming</a:t>
            </a:r>
          </a:p>
          <a:p>
            <a:pPr marL="681038" indent="-333375" algn="just">
              <a:spcAft>
                <a:spcPts val="0"/>
              </a:spcAft>
              <a:buFont typeface="Wingdings" panose="05000000000000000000" pitchFamily="2" charset="2"/>
              <a:buChar char="ü"/>
              <a:tabLst>
                <a:tab pos="685800" algn="l"/>
              </a:tabLst>
            </a:pPr>
            <a:r>
              <a:rPr lang="en-US" sz="3000" b="0" dirty="0" smtClean="0"/>
              <a:t>Run controls on each organic farm, and</a:t>
            </a:r>
          </a:p>
          <a:p>
            <a:pPr marL="681038" indent="-333375" algn="just">
              <a:spcAft>
                <a:spcPts val="0"/>
              </a:spcAft>
              <a:buFont typeface="Wingdings" panose="05000000000000000000" pitchFamily="2" charset="2"/>
              <a:buChar char="ü"/>
              <a:tabLst>
                <a:tab pos="685800" algn="l"/>
              </a:tabLst>
            </a:pPr>
            <a:r>
              <a:rPr lang="en-US" sz="3000" b="0" dirty="0" smtClean="0"/>
              <a:t>Investigate whether the production is in compliance with organic rules. </a:t>
            </a:r>
            <a:endParaRPr lang="en-US" sz="3000" b="0" dirty="0"/>
          </a:p>
        </p:txBody>
      </p:sp>
      <p:pic>
        <p:nvPicPr>
          <p:cNvPr id="4" name="Picture 3" descr="C:\Users\myiannakopoulou.ARI\Desktop\Το print\download (6)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9813" y="6165304"/>
            <a:ext cx="1012667" cy="6304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75042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5496" y="1700808"/>
            <a:ext cx="8784976" cy="4464496"/>
          </a:xfrm>
        </p:spPr>
        <p:txBody>
          <a:bodyPr>
            <a:noAutofit/>
          </a:bodyPr>
          <a:lstStyle/>
          <a:p>
            <a:pPr marL="342900" indent="-342900" algn="just">
              <a:buFont typeface="Wingdings" panose="05000000000000000000" pitchFamily="2" charset="2"/>
              <a:buChar char="Ø"/>
              <a:tabLst>
                <a:tab pos="968375" algn="l"/>
              </a:tabLst>
            </a:pPr>
            <a:r>
              <a:rPr lang="en-US" sz="3000" b="0" dirty="0" smtClean="0"/>
              <a:t>All </a:t>
            </a:r>
            <a:r>
              <a:rPr lang="en-US" sz="3000" b="0" dirty="0"/>
              <a:t>operators </a:t>
            </a:r>
            <a:r>
              <a:rPr lang="en-US" sz="3000" b="0" dirty="0" smtClean="0"/>
              <a:t>are </a:t>
            </a:r>
            <a:r>
              <a:rPr lang="en-US" sz="3000" b="0" dirty="0"/>
              <a:t>checked </a:t>
            </a:r>
            <a:r>
              <a:rPr lang="en-US" sz="3000" b="0" dirty="0" smtClean="0"/>
              <a:t>by a control </a:t>
            </a:r>
            <a:r>
              <a:rPr lang="en-US" sz="3000" b="0" dirty="0"/>
              <a:t>agency or body at least </a:t>
            </a:r>
            <a:r>
              <a:rPr lang="en-US" sz="3000" dirty="0"/>
              <a:t>once a </a:t>
            </a:r>
            <a:r>
              <a:rPr lang="en-US" sz="3000" dirty="0" smtClean="0"/>
              <a:t>year</a:t>
            </a:r>
            <a:r>
              <a:rPr lang="en-US" sz="3000" b="0" dirty="0" smtClean="0"/>
              <a:t> to make sure that the rules are respected.</a:t>
            </a:r>
            <a:endParaRPr lang="en-US" sz="3000" b="0" dirty="0"/>
          </a:p>
          <a:p>
            <a:pPr marL="342900" indent="-342900" algn="just"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en-US" sz="3000" b="0" dirty="0" smtClean="0"/>
              <a:t>If the rules are respected, the products may bear the </a:t>
            </a:r>
            <a:r>
              <a:rPr lang="en-US" sz="3000" i="1" dirty="0" smtClean="0"/>
              <a:t>Organic Logo</a:t>
            </a:r>
            <a:r>
              <a:rPr lang="en-US" sz="3000" b="0" dirty="0" smtClean="0"/>
              <a:t>.</a:t>
            </a:r>
          </a:p>
          <a:p>
            <a:pPr marL="798513" indent="-457200" algn="just">
              <a:spcBef>
                <a:spcPts val="1200"/>
              </a:spcBef>
              <a:buBlip>
                <a:blip r:embed="rId2"/>
              </a:buBlip>
            </a:pPr>
            <a:r>
              <a:rPr lang="en-US" sz="3000" b="0" dirty="0" smtClean="0"/>
              <a:t>The main objective of the </a:t>
            </a:r>
            <a:r>
              <a:rPr lang="en-US" sz="3000" i="1" dirty="0" smtClean="0"/>
              <a:t>Organic Logo </a:t>
            </a:r>
            <a:r>
              <a:rPr lang="en-US" sz="3000" b="0" dirty="0" smtClean="0"/>
              <a:t>is to make Organic products easier to be identified by consumers. </a:t>
            </a:r>
          </a:p>
          <a:p>
            <a:pPr algn="just"/>
            <a:endParaRPr lang="en-US" sz="3000" b="0" dirty="0" smtClean="0"/>
          </a:p>
          <a:p>
            <a:pPr algn="just">
              <a:spcBef>
                <a:spcPts val="1200"/>
              </a:spcBef>
            </a:pPr>
            <a:endParaRPr lang="en-US" sz="3000" b="0" dirty="0" smtClean="0"/>
          </a:p>
          <a:p>
            <a:pPr marL="342900" indent="-342900" algn="just">
              <a:spcBef>
                <a:spcPts val="1200"/>
              </a:spcBef>
              <a:buFont typeface="Wingdings" panose="05000000000000000000" pitchFamily="2" charset="2"/>
              <a:buChar char="v"/>
            </a:pPr>
            <a:r>
              <a:rPr lang="en-US" sz="3000" b="0" dirty="0" smtClean="0"/>
              <a:t>“</a:t>
            </a:r>
            <a:r>
              <a:rPr lang="en-US" sz="3000" b="0" i="1" dirty="0" smtClean="0"/>
              <a:t>If you wish to become an organic farmer, you must be certified through a control body”. </a:t>
            </a: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683568" y="-174848"/>
            <a:ext cx="7200800" cy="1371600"/>
          </a:xfrm>
        </p:spPr>
        <p:txBody>
          <a:bodyPr>
            <a:normAutofit/>
          </a:bodyPr>
          <a:lstStyle/>
          <a:p>
            <a:pPr algn="ctr"/>
            <a:r>
              <a:rPr lang="en-US" sz="3200" dirty="0" smtClean="0"/>
              <a:t>Certification process </a:t>
            </a:r>
            <a:endParaRPr lang="en-US" sz="3200" dirty="0"/>
          </a:p>
        </p:txBody>
      </p:sp>
      <p:pic>
        <p:nvPicPr>
          <p:cNvPr id="5" name="Picture 4" descr="C:\Users\myiannakopoulou.ARI\Desktop\Το print\download (6)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9813" y="6165304"/>
            <a:ext cx="1012667" cy="6304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74755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Základné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Základné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Základné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5417</TotalTime>
  <Words>186</Words>
  <Application>Microsoft Office PowerPoint</Application>
  <PresentationFormat>On-screen Show (4:3)</PresentationFormat>
  <Paragraphs>23</Paragraphs>
  <Slides>4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Základné</vt:lpstr>
      <vt:lpstr>Certification Process</vt:lpstr>
      <vt:lpstr>get Certified</vt:lpstr>
      <vt:lpstr>get Certified</vt:lpstr>
      <vt:lpstr>Certification process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Prezentácia programu PowerPoint</dc:title>
  <dc:creator>Zuzana Palková</dc:creator>
  <cp:lastModifiedBy>Marianthi Yiannakopoulou</cp:lastModifiedBy>
  <cp:revision>720</cp:revision>
  <cp:lastPrinted>2020-02-19T13:16:06Z</cp:lastPrinted>
  <dcterms:created xsi:type="dcterms:W3CDTF">2019-02-10T21:49:04Z</dcterms:created>
  <dcterms:modified xsi:type="dcterms:W3CDTF">2020-06-03T06:57:35Z</dcterms:modified>
</cp:coreProperties>
</file>