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5" r:id="rId2"/>
    <p:sldId id="267" r:id="rId3"/>
    <p:sldId id="284" r:id="rId4"/>
    <p:sldId id="313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8229" autoAdjust="0"/>
  </p:normalViewPr>
  <p:slideViewPr>
    <p:cSldViewPr>
      <p:cViewPr varScale="1">
        <p:scale>
          <a:sx n="99" d="100"/>
          <a:sy n="99" d="100"/>
        </p:scale>
        <p:origin x="-19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97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97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5862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5497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052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7098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4360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102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7938" y="1195646"/>
            <a:ext cx="8072494" cy="129725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Conversion Process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74686" y="6093296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4726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5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185192"/>
            <a:ext cx="6779096" cy="1371600"/>
          </a:xfrm>
        </p:spPr>
        <p:txBody>
          <a:bodyPr>
            <a:normAutofit/>
          </a:bodyPr>
          <a:lstStyle/>
          <a:p>
            <a:pPr algn="ctr"/>
            <a:r>
              <a:rPr lang="en-US" sz="3000" b="0" dirty="0"/>
              <a:t>Which practices should one choose to start with?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52600"/>
            <a:ext cx="8640960" cy="4373563"/>
          </a:xfrm>
        </p:spPr>
        <p:txBody>
          <a:bodyPr>
            <a:normAutofit/>
          </a:bodyPr>
          <a:lstStyle/>
          <a:p>
            <a:pPr marL="457200" lvl="2" indent="-457200" algn="just"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en-US" sz="3000" dirty="0" smtClean="0"/>
              <a:t>Organic </a:t>
            </a:r>
            <a:r>
              <a:rPr lang="en-US" sz="3000" dirty="0"/>
              <a:t>farmers should start </a:t>
            </a:r>
            <a:r>
              <a:rPr lang="en-US" sz="3000" dirty="0" smtClean="0"/>
              <a:t>with </a:t>
            </a:r>
            <a:r>
              <a:rPr lang="en-US" sz="3000" dirty="0"/>
              <a:t>practices that are of low risk and investment, require little specific knowledge, limited additional labor and with high short term impact. </a:t>
            </a:r>
          </a:p>
          <a:p>
            <a:endParaRPr lang="en-US" sz="30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8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064" y="116632"/>
            <a:ext cx="6223248" cy="1371600"/>
          </a:xfrm>
        </p:spPr>
        <p:txBody>
          <a:bodyPr>
            <a:normAutofit/>
          </a:bodyPr>
          <a:lstStyle/>
          <a:p>
            <a:pPr algn="ctr"/>
            <a:r>
              <a:rPr lang="en-US" sz="3000" b="0" dirty="0"/>
              <a:t>Which crops to grow during conversion?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496944" cy="4373563"/>
          </a:xfrm>
        </p:spPr>
        <p:txBody>
          <a:bodyPr>
            <a:normAutofit/>
          </a:bodyPr>
          <a:lstStyle/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Organic farm is “one organism”. </a:t>
            </a:r>
          </a:p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In this sense, the focus is on choosing crops that:</a:t>
            </a:r>
          </a:p>
          <a:p>
            <a:pPr marL="457200" indent="457200" algn="just" defTabSz="115888"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3000" b="0" dirty="0" smtClean="0"/>
              <a:t>can easily be integrated into the existing    		farming system, and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3000" b="0" dirty="0" smtClean="0"/>
              <a:t>contribute to its improvement.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49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96" y="113184"/>
            <a:ext cx="7462664" cy="1371600"/>
          </a:xfrm>
        </p:spPr>
        <p:txBody>
          <a:bodyPr>
            <a:normAutofit/>
          </a:bodyPr>
          <a:lstStyle/>
          <a:p>
            <a:pPr algn="ctr"/>
            <a:r>
              <a:rPr lang="en-US" sz="3000" b="0" dirty="0"/>
              <a:t>STEP Three: implement organic practices on the entire farm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2151781"/>
            <a:ext cx="8784976" cy="4805611"/>
          </a:xfrm>
        </p:spPr>
        <p:txBody>
          <a:bodyPr>
            <a:noAutofit/>
          </a:bodyPr>
          <a:lstStyle/>
          <a:p>
            <a:pPr marL="573088" indent="-573088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After sufficient experience with different practices has been gained, organic practices are implemented throughout the entire farm.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3000" b="0" dirty="0" smtClean="0"/>
          </a:p>
          <a:p>
            <a:pPr marL="574675" indent="-520700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Only </a:t>
            </a:r>
            <a:r>
              <a:rPr lang="en-US" sz="3000" b="0" dirty="0"/>
              <a:t>then, a farmer can claim to be an organic farmer. </a:t>
            </a:r>
          </a:p>
          <a:p>
            <a:pPr algn="just">
              <a:spcAft>
                <a:spcPts val="1200"/>
              </a:spcAft>
            </a:pPr>
            <a:endParaRPr lang="en-US" sz="3200" b="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3000" b="0" dirty="0" smtClean="0"/>
          </a:p>
          <a:p>
            <a:pPr algn="just"/>
            <a:endParaRPr lang="en-US" sz="3000" b="0" dirty="0" smtClean="0"/>
          </a:p>
          <a:p>
            <a:pPr algn="just"/>
            <a:endParaRPr lang="en-US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3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2367805"/>
            <a:ext cx="8964488" cy="4517579"/>
          </a:xfrm>
        </p:spPr>
        <p:txBody>
          <a:bodyPr>
            <a:noAutofit/>
          </a:bodyPr>
          <a:lstStyle/>
          <a:p>
            <a:pPr marL="168275" lvl="1" indent="1588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3000" dirty="0" smtClean="0"/>
              <a:t> Improving </a:t>
            </a:r>
            <a:r>
              <a:rPr lang="en-US" sz="3000" dirty="0"/>
              <a:t>soil fertility based on the </a:t>
            </a:r>
            <a:r>
              <a:rPr lang="en-US" sz="3000" dirty="0" smtClean="0"/>
              <a:t>recycling  </a:t>
            </a:r>
          </a:p>
          <a:p>
            <a:pPr marL="455613" lvl="1" indent="0" algn="just" defTabSz="573088">
              <a:spcBef>
                <a:spcPts val="0"/>
              </a:spcBef>
              <a:buNone/>
              <a:tabLst>
                <a:tab pos="573088" algn="l"/>
                <a:tab pos="627063" algn="l"/>
              </a:tabLst>
            </a:pPr>
            <a:r>
              <a:rPr lang="en-US" sz="3000" dirty="0" smtClean="0"/>
              <a:t> of farm own organic materials and enhancement </a:t>
            </a:r>
          </a:p>
          <a:p>
            <a:pPr marL="455613" lvl="1" indent="0" algn="just" defTabSz="573088">
              <a:spcBef>
                <a:spcPts val="0"/>
              </a:spcBef>
              <a:spcAft>
                <a:spcPts val="600"/>
              </a:spcAft>
              <a:buNone/>
              <a:tabLst>
                <a:tab pos="573088" algn="l"/>
                <a:tab pos="627063" algn="l"/>
              </a:tabLst>
            </a:pPr>
            <a:r>
              <a:rPr lang="en-US" sz="3000" dirty="0"/>
              <a:t> </a:t>
            </a:r>
            <a:r>
              <a:rPr lang="en-US" sz="3000" dirty="0" smtClean="0"/>
              <a:t>of </a:t>
            </a:r>
            <a:r>
              <a:rPr lang="en-US" sz="3000" dirty="0"/>
              <a:t>farm own biomass </a:t>
            </a:r>
            <a:r>
              <a:rPr lang="en-US" sz="3000" dirty="0" smtClean="0"/>
              <a:t>production. </a:t>
            </a:r>
          </a:p>
          <a:p>
            <a:pPr marL="169863" lvl="1" indent="285750" algn="just" defTabSz="573088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169863" algn="l"/>
                <a:tab pos="627063" algn="l"/>
              </a:tabLst>
            </a:pPr>
            <a:r>
              <a:rPr lang="en-US" sz="3000" dirty="0" smtClean="0"/>
              <a:t> Encouraging </a:t>
            </a:r>
            <a:r>
              <a:rPr lang="en-US" sz="3000" dirty="0"/>
              <a:t>positive interactions between all </a:t>
            </a:r>
            <a:r>
              <a:rPr lang="en-US" sz="3000" dirty="0" smtClean="0"/>
              <a:t> </a:t>
            </a:r>
          </a:p>
          <a:p>
            <a:pPr marL="169863" lvl="1" indent="0" algn="just" defTabSz="573088">
              <a:spcBef>
                <a:spcPts val="0"/>
              </a:spcBef>
              <a:buNone/>
              <a:tabLst>
                <a:tab pos="169863" algn="l"/>
                <a:tab pos="627063" algn="l"/>
              </a:tabLst>
            </a:pPr>
            <a:r>
              <a:rPr lang="en-US" sz="3000" dirty="0" smtClean="0"/>
              <a:t>    parts </a:t>
            </a:r>
            <a:r>
              <a:rPr lang="en-US" sz="3000" dirty="0"/>
              <a:t>of the production system to enhance </a:t>
            </a:r>
            <a:r>
              <a:rPr lang="en-US" sz="3000" dirty="0" smtClean="0"/>
              <a:t>self-  </a:t>
            </a:r>
          </a:p>
          <a:p>
            <a:pPr marL="169863" lvl="1" indent="0" algn="just" defTabSz="573088">
              <a:spcBef>
                <a:spcPts val="0"/>
              </a:spcBef>
              <a:spcAft>
                <a:spcPts val="600"/>
              </a:spcAft>
              <a:buNone/>
              <a:tabLst>
                <a:tab pos="169863" algn="l"/>
                <a:tab pos="627063" algn="l"/>
              </a:tabLst>
            </a:pPr>
            <a:r>
              <a:rPr lang="en-US" sz="3000" dirty="0"/>
              <a:t> </a:t>
            </a:r>
            <a:r>
              <a:rPr lang="en-US" sz="3000" dirty="0" smtClean="0"/>
              <a:t>   regulation </a:t>
            </a:r>
            <a:r>
              <a:rPr lang="en-US" sz="3000" dirty="0"/>
              <a:t>of pests and </a:t>
            </a:r>
            <a:r>
              <a:rPr lang="en-US" sz="3000" dirty="0" smtClean="0"/>
              <a:t>diseases.</a:t>
            </a:r>
          </a:p>
          <a:p>
            <a:pPr marL="573088" lvl="1" indent="-403225" algn="just" defTabSz="573088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573088" algn="l"/>
              </a:tabLst>
            </a:pPr>
            <a:r>
              <a:rPr lang="en-US" sz="3000" dirty="0" smtClean="0"/>
              <a:t>Optimizing </a:t>
            </a:r>
            <a:r>
              <a:rPr lang="en-US" sz="3000" dirty="0"/>
              <a:t>the </a:t>
            </a:r>
            <a:r>
              <a:rPr lang="en-US" sz="3000" dirty="0" smtClean="0"/>
              <a:t>balance between feed </a:t>
            </a:r>
            <a:r>
              <a:rPr lang="en-US" sz="3000" dirty="0"/>
              <a:t>production and livestock. </a:t>
            </a:r>
          </a:p>
          <a:p>
            <a:endParaRPr lang="en-US" sz="3000" dirty="0"/>
          </a:p>
        </p:txBody>
      </p:sp>
      <p:sp>
        <p:nvSpPr>
          <p:cNvPr id="5" name="Rectangle 4"/>
          <p:cNvSpPr/>
          <p:nvPr/>
        </p:nvSpPr>
        <p:spPr>
          <a:xfrm>
            <a:off x="107504" y="285616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63" algn="ctr">
              <a:spcAft>
                <a:spcPts val="600"/>
              </a:spcAft>
              <a:tabLst>
                <a:tab pos="53975" algn="l"/>
                <a:tab pos="115888" algn="l"/>
                <a:tab pos="169863" algn="l"/>
                <a:tab pos="233363" algn="l"/>
                <a:tab pos="511175" algn="l"/>
                <a:tab pos="573088" algn="l"/>
                <a:tab pos="627063" algn="l"/>
                <a:tab pos="690563" algn="l"/>
                <a:tab pos="744538" algn="l"/>
                <a:tab pos="860425" algn="l"/>
              </a:tabLst>
            </a:pPr>
            <a:r>
              <a:rPr lang="en-US" sz="3000" cap="all" spc="-60" dirty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Application of organic </a:t>
            </a:r>
            <a:endParaRPr lang="en-US" sz="3000" cap="all" spc="-60" dirty="0" smtClean="0">
              <a:solidFill>
                <a:schemeClr val="accent6"/>
              </a:solidFill>
              <a:latin typeface="Arial "/>
              <a:ea typeface="+mj-ea"/>
              <a:cs typeface="+mj-cs"/>
            </a:endParaRPr>
          </a:p>
          <a:p>
            <a:pPr marL="169863" algn="ctr">
              <a:spcAft>
                <a:spcPts val="600"/>
              </a:spcAft>
              <a:tabLst>
                <a:tab pos="53975" algn="l"/>
                <a:tab pos="115888" algn="l"/>
                <a:tab pos="169863" algn="l"/>
                <a:tab pos="233363" algn="l"/>
                <a:tab pos="511175" algn="l"/>
                <a:tab pos="573088" algn="l"/>
                <a:tab pos="627063" algn="l"/>
                <a:tab pos="690563" algn="l"/>
                <a:tab pos="744538" algn="l"/>
                <a:tab pos="860425" algn="l"/>
              </a:tabLst>
            </a:pPr>
            <a:r>
              <a:rPr lang="en-US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practices </a:t>
            </a:r>
            <a:r>
              <a:rPr lang="en-US" sz="3000" cap="all" spc="-60" dirty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marks the beginning </a:t>
            </a:r>
            <a:endParaRPr lang="en-US" sz="3000" cap="all" spc="-60" dirty="0" smtClean="0">
              <a:solidFill>
                <a:schemeClr val="accent6"/>
              </a:solidFill>
              <a:latin typeface="Arial "/>
              <a:ea typeface="+mj-ea"/>
              <a:cs typeface="+mj-cs"/>
            </a:endParaRPr>
          </a:p>
          <a:p>
            <a:pPr marL="169863" algn="ctr">
              <a:spcAft>
                <a:spcPts val="600"/>
              </a:spcAft>
              <a:tabLst>
                <a:tab pos="53975" algn="l"/>
                <a:tab pos="115888" algn="l"/>
                <a:tab pos="169863" algn="l"/>
                <a:tab pos="233363" algn="l"/>
                <a:tab pos="511175" algn="l"/>
                <a:tab pos="573088" algn="l"/>
                <a:tab pos="627063" algn="l"/>
                <a:tab pos="690563" algn="l"/>
                <a:tab pos="744538" algn="l"/>
                <a:tab pos="860425" algn="l"/>
              </a:tabLst>
            </a:pPr>
            <a:r>
              <a:rPr lang="en-US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of </a:t>
            </a:r>
            <a:r>
              <a:rPr lang="en-US" sz="3000" cap="all" spc="-60" dirty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a long process of: 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22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80920" cy="518457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 algn="just"/>
            <a:r>
              <a:rPr lang="en-US" sz="3000" b="0" i="1" dirty="0" smtClean="0"/>
              <a:t>“</a:t>
            </a:r>
            <a:r>
              <a:rPr lang="en-US" sz="3000" b="0" dirty="0" smtClean="0"/>
              <a:t>Farming </a:t>
            </a:r>
            <a:r>
              <a:rPr lang="en-US" sz="3000" b="0" dirty="0"/>
              <a:t>Organically means continuously learning from personal observation, from outside experiences, sharing experiences with other organic farmers and implementing new information on your farm, making it increasingly more </a:t>
            </a:r>
            <a:r>
              <a:rPr lang="en-US" sz="3000" b="0" dirty="0" smtClean="0"/>
              <a:t>sustainable” .  </a:t>
            </a:r>
            <a:endParaRPr lang="en-US" sz="3000" b="0" dirty="0"/>
          </a:p>
          <a:p>
            <a:pPr algn="just"/>
            <a:r>
              <a:rPr lang="en-US" sz="3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and Agriculture Organization of the United Nations</a:t>
            </a:r>
          </a:p>
        </p:txBody>
      </p:sp>
      <p:pic>
        <p:nvPicPr>
          <p:cNvPr id="3" name="Picture 2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82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166" y="188640"/>
            <a:ext cx="6739178" cy="1152128"/>
          </a:xfrm>
        </p:spPr>
        <p:txBody>
          <a:bodyPr>
            <a:normAutofit/>
          </a:bodyPr>
          <a:lstStyle/>
          <a:p>
            <a:pPr algn="ctr"/>
            <a:r>
              <a:rPr lang="en-US" sz="3200" b="0" dirty="0" smtClean="0"/>
              <a:t>Experience </a:t>
            </a:r>
            <a:br>
              <a:rPr lang="en-US" sz="3200" b="0" dirty="0" smtClean="0"/>
            </a:br>
            <a:r>
              <a:rPr lang="en-US" sz="3200" b="0" dirty="0" smtClean="0"/>
              <a:t>the </a:t>
            </a:r>
            <a:r>
              <a:rPr lang="en-US" sz="3200" b="0" dirty="0"/>
              <a:t>“conversion” </a:t>
            </a:r>
            <a:r>
              <a:rPr lang="en-US" sz="3200" b="0" dirty="0" smtClean="0"/>
              <a:t>process</a:t>
            </a:r>
            <a:endParaRPr lang="el-GR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640960" cy="4373563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3000" b="0" i="1" dirty="0" smtClean="0"/>
              <a:t>Any farm that wishes to produce </a:t>
            </a:r>
            <a:r>
              <a:rPr lang="en-US" sz="3000" i="1" dirty="0" smtClean="0"/>
              <a:t>Organically</a:t>
            </a:r>
            <a:r>
              <a:rPr lang="en-US" sz="3000" b="0" i="1" dirty="0" smtClean="0"/>
              <a:t> needs to undergo a “conversion” process</a:t>
            </a:r>
            <a:r>
              <a:rPr lang="en-US" sz="3000" b="0" dirty="0" smtClean="0"/>
              <a:t>.</a:t>
            </a:r>
          </a:p>
          <a:p>
            <a:pPr marL="342900" indent="-342900" algn="just">
              <a:spcBef>
                <a:spcPts val="1800"/>
              </a:spcBef>
              <a:buBlip>
                <a:blip r:embed="rId2"/>
              </a:buBlip>
            </a:pPr>
            <a:r>
              <a:rPr lang="en-US" sz="3000" b="0" dirty="0" smtClean="0"/>
              <a:t>“</a:t>
            </a:r>
            <a:r>
              <a:rPr lang="en-US" sz="3000" dirty="0" smtClean="0"/>
              <a:t>Conversion</a:t>
            </a:r>
            <a:r>
              <a:rPr lang="en-US" sz="3000" b="0" dirty="0" smtClean="0"/>
              <a:t>” is a period, when:</a:t>
            </a:r>
          </a:p>
          <a:p>
            <a:pPr marL="690563" indent="-3492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60425" algn="l"/>
              </a:tabLst>
            </a:pPr>
            <a:r>
              <a:rPr lang="en-US" sz="3000" b="0" dirty="0" smtClean="0"/>
              <a:t>Organic production methods must be fully applied, </a:t>
            </a:r>
          </a:p>
          <a:p>
            <a:pPr marL="690563" indent="-3492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60425" algn="l"/>
              </a:tabLst>
            </a:pPr>
            <a:r>
              <a:rPr lang="en-US" sz="2800" b="0" dirty="0" smtClean="0"/>
              <a:t>The </a:t>
            </a:r>
            <a:r>
              <a:rPr lang="en-US" sz="2800" b="0" smtClean="0"/>
              <a:t>farm is</a:t>
            </a:r>
            <a:r>
              <a:rPr lang="en-US" sz="2800" b="0" dirty="0"/>
              <a:t> </a:t>
            </a:r>
            <a:r>
              <a:rPr lang="en-US" sz="2800" b="0" smtClean="0"/>
              <a:t>subjected </a:t>
            </a:r>
            <a:r>
              <a:rPr lang="en-US" sz="2800" b="0" dirty="0" smtClean="0"/>
              <a:t>to the control of the certification body, </a:t>
            </a:r>
          </a:p>
          <a:p>
            <a:pPr marL="690563" indent="-3492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60425" algn="l"/>
              </a:tabLst>
            </a:pPr>
            <a:r>
              <a:rPr lang="en-US" sz="3000" b="0" dirty="0" smtClean="0"/>
              <a:t>However, resulting products cannot be sold as organic. 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05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30832"/>
            <a:ext cx="6131024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0" dirty="0" smtClean="0"/>
              <a:t>Length of </a:t>
            </a:r>
            <a:br>
              <a:rPr lang="en-US" sz="3200" b="0" dirty="0" smtClean="0"/>
            </a:br>
            <a:r>
              <a:rPr lang="en-US" sz="3200" b="0" dirty="0" smtClean="0"/>
              <a:t>the Conversion process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772816"/>
            <a:ext cx="8640960" cy="4176464"/>
          </a:xfrm>
        </p:spPr>
        <p:txBody>
          <a:bodyPr>
            <a:normAutofit lnSpcReduction="10000"/>
          </a:bodyPr>
          <a:lstStyle/>
          <a:p>
            <a:pPr marL="457200" indent="-457200" algn="just">
              <a:buBlip>
                <a:blip r:embed="rId3"/>
              </a:buBlip>
            </a:pPr>
            <a:r>
              <a:rPr lang="en-US" sz="3000" b="0" dirty="0"/>
              <a:t>The length </a:t>
            </a:r>
            <a:r>
              <a:rPr lang="en-US" sz="3000" b="0" dirty="0" smtClean="0"/>
              <a:t>of the </a:t>
            </a:r>
            <a:r>
              <a:rPr lang="en-US" sz="3000" b="0" dirty="0"/>
              <a:t>conversion period varies according to the type of organic product being </a:t>
            </a:r>
            <a:r>
              <a:rPr lang="en-US" sz="3000" b="0" dirty="0" smtClean="0"/>
              <a:t>produced:</a:t>
            </a:r>
          </a:p>
          <a:p>
            <a:pPr marL="914400" lvl="1" indent="-174625" algn="just"/>
            <a:r>
              <a:rPr lang="en-US" sz="3000" b="0" dirty="0" smtClean="0"/>
              <a:t>Three </a:t>
            </a:r>
            <a:r>
              <a:rPr lang="en-US" sz="3000" b="0" dirty="0"/>
              <a:t>(3) years for orchards of perennial soft, top and vine fruits, </a:t>
            </a:r>
            <a:endParaRPr lang="en-US" sz="3000" b="0" dirty="0" smtClean="0"/>
          </a:p>
          <a:p>
            <a:pPr marL="914400" lvl="1" algn="just">
              <a:tabLst>
                <a:tab pos="739775" algn="l"/>
                <a:tab pos="804863" algn="l"/>
              </a:tabLst>
            </a:pPr>
            <a:r>
              <a:rPr lang="en-US" sz="3000" dirty="0"/>
              <a:t>T</a:t>
            </a:r>
            <a:r>
              <a:rPr lang="en-US" sz="3000" b="0" dirty="0" smtClean="0"/>
              <a:t>welve </a:t>
            </a:r>
            <a:r>
              <a:rPr lang="en-US" sz="3000" b="0" dirty="0"/>
              <a:t>(12) months for pig and poultry grazing</a:t>
            </a:r>
            <a:r>
              <a:rPr lang="en-US" sz="3000" b="0" dirty="0" smtClean="0"/>
              <a:t>, and</a:t>
            </a:r>
          </a:p>
          <a:p>
            <a:pPr marL="914400" lvl="1" indent="-174625" algn="just"/>
            <a:r>
              <a:rPr lang="en-US" sz="3000" dirty="0"/>
              <a:t>T</a:t>
            </a:r>
            <a:r>
              <a:rPr lang="en-US" sz="3000" b="0" dirty="0" smtClean="0"/>
              <a:t>wo </a:t>
            </a:r>
            <a:r>
              <a:rPr lang="en-US" sz="3000" b="0" dirty="0"/>
              <a:t>(2) years for land ruminant grazing annual </a:t>
            </a:r>
            <a:r>
              <a:rPr lang="en-US" sz="3000" b="0" dirty="0" smtClean="0"/>
              <a:t>crops.</a:t>
            </a:r>
          </a:p>
          <a:p>
            <a:pPr marL="739775" lvl="1" indent="0" algn="just">
              <a:buNone/>
            </a:pPr>
            <a:endParaRPr lang="en-US" sz="2600" b="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9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9288" y="-243408"/>
            <a:ext cx="6131024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0" dirty="0" smtClean="0"/>
              <a:t>Conversion process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579296" cy="482453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3000" b="0" dirty="0" smtClean="0"/>
              <a:t>Conversion can be a difficult period for the farmer, as</a:t>
            </a:r>
            <a:r>
              <a:rPr lang="en-US" sz="3000" b="0" dirty="0"/>
              <a:t> o</a:t>
            </a:r>
            <a:r>
              <a:rPr lang="en-US" sz="3000" b="0" dirty="0" smtClean="0"/>
              <a:t>rganic methods often result in lower yields, whilst at the same time food produced during this time cannot be sold as organic ones and command a premium price like respective organic products.  </a:t>
            </a:r>
          </a:p>
          <a:p>
            <a:pPr marL="457200" indent="-4572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3000" b="0" dirty="0" smtClean="0"/>
              <a:t>For this reason, the European Union and the EU countries offer various support measures to help </a:t>
            </a:r>
            <a:r>
              <a:rPr lang="en-US" sz="3000" b="0" dirty="0"/>
              <a:t>o</a:t>
            </a:r>
            <a:r>
              <a:rPr lang="en-US" sz="3000" b="0" dirty="0" smtClean="0"/>
              <a:t>rganic producers to get started. 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13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1553344"/>
            <a:ext cx="7560840" cy="1371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 spc="-60" baseline="0">
                <a:solidFill>
                  <a:schemeClr val="accent6"/>
                </a:solidFill>
                <a:latin typeface="Arial "/>
                <a:ea typeface="+mj-ea"/>
                <a:cs typeface="+mj-cs"/>
              </a:defRPr>
            </a:lvl1pPr>
          </a:lstStyle>
          <a:p>
            <a:pPr algn="ctr"/>
            <a:r>
              <a:rPr lang="en-US" sz="4000" cap="none" spc="-8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Conversion to </a:t>
            </a:r>
            <a:r>
              <a:rPr lang="en-US" sz="4000" cap="none" spc="-8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Organic Agriculture </a:t>
            </a:r>
          </a:p>
          <a:p>
            <a:pPr algn="ctr"/>
            <a:r>
              <a:rPr lang="en-US" sz="4000" cap="none" spc="-8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(In practice)</a:t>
            </a:r>
          </a:p>
        </p:txBody>
      </p:sp>
      <p:pic>
        <p:nvPicPr>
          <p:cNvPr id="1026" name="Picture 2" descr="C:\Users\myiannakopoulou.ARI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00" y="3429000"/>
            <a:ext cx="39624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05272"/>
            <a:ext cx="8219256" cy="1371600"/>
          </a:xfrm>
        </p:spPr>
        <p:txBody>
          <a:bodyPr>
            <a:noAutofit/>
          </a:bodyPr>
          <a:lstStyle/>
          <a:p>
            <a:pPr algn="ctr"/>
            <a:r>
              <a:rPr lang="en-US" sz="3000" b="0" dirty="0"/>
              <a:t>In order to convert into </a:t>
            </a:r>
            <a:br>
              <a:rPr lang="en-US" sz="3000" b="0" dirty="0"/>
            </a:br>
            <a:r>
              <a:rPr lang="en-US" sz="3000" b="0" dirty="0"/>
              <a:t>Organic Agriculture, </a:t>
            </a:r>
            <a:br>
              <a:rPr lang="en-US" sz="3000" b="0" dirty="0"/>
            </a:br>
            <a:r>
              <a:rPr lang="en-US" sz="3000" b="0" dirty="0"/>
              <a:t>specific steps need to be followed:</a:t>
            </a:r>
            <a:br>
              <a:rPr lang="en-US" sz="3000" b="0" dirty="0"/>
            </a:br>
            <a:endParaRPr lang="en-US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16013"/>
            <a:ext cx="8568952" cy="32732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000" b="0" dirty="0" smtClean="0"/>
              <a:t>Step 1</a:t>
            </a:r>
            <a:r>
              <a:rPr lang="en-US" sz="3000" b="0" dirty="0"/>
              <a:t>. Collect Information</a:t>
            </a:r>
            <a:r>
              <a:rPr lang="en-US" sz="3000" b="0" dirty="0" smtClean="0"/>
              <a:t>.</a:t>
            </a:r>
            <a:endParaRPr lang="en-US" sz="3000" b="0" dirty="0"/>
          </a:p>
          <a:p>
            <a:pPr lvl="0" algn="just" defTabSz="161925">
              <a:tabLst>
                <a:tab pos="1317625" algn="l"/>
                <a:tab pos="1371600" algn="l"/>
              </a:tabLst>
            </a:pPr>
            <a:r>
              <a:rPr lang="en-US" sz="3000" b="0" dirty="0" smtClean="0"/>
              <a:t>Step 2</a:t>
            </a:r>
            <a:r>
              <a:rPr lang="en-US" sz="3000" b="0" dirty="0"/>
              <a:t>. Try out the most promising practices on </a:t>
            </a:r>
            <a:r>
              <a:rPr lang="en-US" sz="3000" b="0" dirty="0" smtClean="0"/>
              <a:t>a 		</a:t>
            </a:r>
            <a:r>
              <a:rPr lang="en-US" sz="3000" b="0" dirty="0" smtClean="0"/>
              <a:t>small–scale</a:t>
            </a:r>
            <a:r>
              <a:rPr lang="en-US" sz="3000" b="0" dirty="0" smtClean="0"/>
              <a:t>.</a:t>
            </a:r>
          </a:p>
          <a:p>
            <a:pPr algn="just" defTabSz="457200">
              <a:tabLst>
                <a:tab pos="1317625" algn="l"/>
                <a:tab pos="1371600" algn="l"/>
              </a:tabLst>
            </a:pPr>
            <a:r>
              <a:rPr lang="en-US" sz="3000" b="0" dirty="0" smtClean="0"/>
              <a:t>Step 3</a:t>
            </a:r>
            <a:r>
              <a:rPr lang="en-US" sz="3000" b="0" dirty="0"/>
              <a:t>. Implement organic practices on the entire </a:t>
            </a:r>
            <a:r>
              <a:rPr lang="en-US" sz="3000" b="0" dirty="0" smtClean="0"/>
              <a:t>		farm</a:t>
            </a:r>
            <a:r>
              <a:rPr lang="en-US" sz="3000" b="0" dirty="0"/>
              <a:t>.</a:t>
            </a:r>
          </a:p>
          <a:p>
            <a:pPr lvl="0" algn="just"/>
            <a:endParaRPr lang="en-US" sz="3000" b="0" dirty="0"/>
          </a:p>
          <a:p>
            <a:pPr algn="just"/>
            <a:endParaRPr lang="en-US" sz="3000" dirty="0"/>
          </a:p>
          <a:p>
            <a:pPr algn="just"/>
            <a:endParaRPr lang="en-US" sz="30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55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412776"/>
            <a:ext cx="8784976" cy="4824536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Farmers, </a:t>
            </a:r>
            <a:r>
              <a:rPr lang="en-US" sz="3000" b="0" dirty="0"/>
              <a:t>who are willing to convert their farm to Organic Agriculture need to know specific information, such as: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/>
              <a:t>How to improve soil fertility?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/>
              <a:t>How to keep crops healthy?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/>
              <a:t>How to best increase diversity in the farm?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/>
              <a:t>How to keep livestock healthy?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/>
              <a:t>How to give value to organic products and how to successfully sell them?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600" b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795144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b="0" dirty="0"/>
              <a:t/>
            </a:r>
            <a:br>
              <a:rPr lang="en-US" sz="3300" b="0" dirty="0"/>
            </a:br>
            <a:r>
              <a:rPr lang="en-US" sz="3300" b="0" dirty="0"/>
              <a:t>step one: Collect Information</a:t>
            </a:r>
            <a:r>
              <a:rPr lang="en-US" sz="3300" dirty="0">
                <a:solidFill>
                  <a:schemeClr val="tx1"/>
                </a:solidFill>
              </a:rPr>
              <a:t/>
            </a:r>
            <a:br>
              <a:rPr lang="en-US" sz="3300" dirty="0">
                <a:solidFill>
                  <a:schemeClr val="tx1"/>
                </a:solidFill>
              </a:rPr>
            </a:br>
            <a:endParaRPr lang="en-US" sz="3300" dirty="0">
              <a:solidFill>
                <a:schemeClr val="tx1"/>
              </a:solidFill>
            </a:endParaRPr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62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1176"/>
            <a:ext cx="6851104" cy="1371600"/>
          </a:xfrm>
        </p:spPr>
        <p:txBody>
          <a:bodyPr>
            <a:normAutofit/>
          </a:bodyPr>
          <a:lstStyle/>
          <a:p>
            <a:pPr algn="ctr"/>
            <a:r>
              <a:rPr lang="en-US" sz="3000" b="0" dirty="0"/>
              <a:t>Where to get information </a:t>
            </a:r>
            <a:br>
              <a:rPr lang="en-US" sz="3000" b="0" dirty="0"/>
            </a:br>
            <a:r>
              <a:rPr lang="en-US" sz="3000" b="0" dirty="0"/>
              <a:t>on organic agriculture?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932" y="1845979"/>
            <a:ext cx="87585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dirty="0" smtClean="0"/>
              <a:t>It is recommended that farmers should </a:t>
            </a:r>
            <a:r>
              <a:rPr lang="en-US" sz="3000" dirty="0"/>
              <a:t>get in contact with </a:t>
            </a:r>
            <a:r>
              <a:rPr lang="en-US" sz="3000" dirty="0" smtClean="0"/>
              <a:t>other farmers </a:t>
            </a:r>
            <a:r>
              <a:rPr lang="en-US" sz="3000" dirty="0"/>
              <a:t>in the same </a:t>
            </a:r>
            <a:r>
              <a:rPr lang="en-US" sz="3000" dirty="0" smtClean="0"/>
              <a:t>area, </a:t>
            </a:r>
            <a:r>
              <a:rPr lang="en-US" sz="3000" dirty="0"/>
              <a:t>who already practice Organic Farming</a:t>
            </a:r>
            <a:r>
              <a:rPr lang="en-US" sz="3000" dirty="0" smtClean="0"/>
              <a:t>.</a:t>
            </a:r>
          </a:p>
          <a:p>
            <a:pPr algn="just"/>
            <a:endParaRPr lang="en-US" sz="3000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000" dirty="0" smtClean="0"/>
              <a:t>Learning </a:t>
            </a:r>
            <a:r>
              <a:rPr lang="en-US" sz="3000" dirty="0"/>
              <a:t>from experienced farmers allows to get first-hand experience under local conditions, to learn about the advantages and potential challenges related to implementing organic methods. 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2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484784"/>
            <a:ext cx="856895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300" b="0" dirty="0"/>
              <a:t>step two: Try out practices </a:t>
            </a:r>
            <a:br>
              <a:rPr lang="en-US" sz="3300" b="0" dirty="0"/>
            </a:br>
            <a:r>
              <a:rPr lang="en-US" sz="3300" b="0" dirty="0"/>
              <a:t>on a </a:t>
            </a:r>
            <a:r>
              <a:rPr lang="en-US" sz="3300" b="0" dirty="0" smtClean="0"/>
              <a:t>small–scale</a:t>
            </a:r>
            <a:r>
              <a:rPr lang="en-US" sz="3300" b="0" dirty="0"/>
              <a:t>.</a:t>
            </a:r>
            <a:br>
              <a:rPr lang="en-US" sz="3300" b="0" dirty="0"/>
            </a:br>
            <a:r>
              <a:rPr lang="en-US" sz="3300" b="0" dirty="0"/>
              <a:t/>
            </a:r>
            <a:br>
              <a:rPr lang="en-US" sz="3300" b="0" dirty="0"/>
            </a:br>
            <a:endParaRPr lang="en-US" sz="33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03709"/>
            <a:ext cx="8856984" cy="4373563"/>
          </a:xfrm>
        </p:spPr>
        <p:txBody>
          <a:bodyPr>
            <a:noAutofit/>
          </a:bodyPr>
          <a:lstStyle/>
          <a:p>
            <a:pPr marL="403225" indent="-403225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  <a:tabLst>
                <a:tab pos="169863" algn="l"/>
                <a:tab pos="403225" algn="l"/>
              </a:tabLst>
            </a:pPr>
            <a:r>
              <a:rPr lang="en-US" sz="3000" b="0" dirty="0" smtClean="0"/>
              <a:t>After having collected the appropriate information, farmers should start learning from their own experience on their farms. </a:t>
            </a:r>
            <a:endParaRPr lang="en-US" sz="3000" b="0" dirty="0"/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9863" algn="l"/>
                <a:tab pos="403225" algn="l"/>
              </a:tabLst>
            </a:pPr>
            <a:r>
              <a:rPr lang="en-US" sz="3000" b="0" dirty="0" smtClean="0"/>
              <a:t>In order to minimise the risk of crop failure </a:t>
            </a:r>
            <a:r>
              <a:rPr lang="en-US" sz="3000" b="0" dirty="0" smtClean="0"/>
              <a:t>and/or </a:t>
            </a:r>
            <a:r>
              <a:rPr lang="en-US" sz="3000" b="0" dirty="0" smtClean="0"/>
              <a:t>losses of animals, it is recommended to:</a:t>
            </a:r>
          </a:p>
          <a:p>
            <a:pPr marL="9144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/>
              <a:t>Implement organic practices step-by-step to a limited extent. </a:t>
            </a:r>
          </a:p>
          <a:p>
            <a:pPr marL="9144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/>
              <a:t>Select specific practices at a time, and </a:t>
            </a:r>
          </a:p>
          <a:p>
            <a:pPr marL="9144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/>
              <a:t>Test them only on selected plots or selected animals. 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55017"/>
            <a:ext cx="1063502" cy="65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9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5509</TotalTime>
  <Words>634</Words>
  <Application>Microsoft Office PowerPoint</Application>
  <PresentationFormat>On-screen Show (4:3)</PresentationFormat>
  <Paragraphs>78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Základné</vt:lpstr>
      <vt:lpstr>Conversion Process</vt:lpstr>
      <vt:lpstr>Experience  the “conversion” process</vt:lpstr>
      <vt:lpstr>Length of  the Conversion process</vt:lpstr>
      <vt:lpstr>Conversion process</vt:lpstr>
      <vt:lpstr>PowerPoint Presentation</vt:lpstr>
      <vt:lpstr>In order to convert into  Organic Agriculture,  specific steps need to be followed: </vt:lpstr>
      <vt:lpstr> step one: Collect Information </vt:lpstr>
      <vt:lpstr>Where to get information  on organic agriculture? </vt:lpstr>
      <vt:lpstr>  step two: Try out practices  on a small–scale.  </vt:lpstr>
      <vt:lpstr>Which practices should one choose to start with? </vt:lpstr>
      <vt:lpstr>Which crops to grow during conversion? </vt:lpstr>
      <vt:lpstr>STEP Three: implement organic practices on the entire farm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737</cp:revision>
  <cp:lastPrinted>2020-02-19T13:16:06Z</cp:lastPrinted>
  <dcterms:created xsi:type="dcterms:W3CDTF">2019-02-10T21:49:04Z</dcterms:created>
  <dcterms:modified xsi:type="dcterms:W3CDTF">2020-06-03T07:50:51Z</dcterms:modified>
</cp:coreProperties>
</file>