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03" r:id="rId2"/>
    <p:sldId id="281" r:id="rId3"/>
    <p:sldId id="302" r:id="rId4"/>
    <p:sldId id="301" r:id="rId5"/>
  </p:sldIdLst>
  <p:sldSz cx="9144000" cy="6858000" type="screen4x3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88229" autoAdjust="0"/>
  </p:normalViewPr>
  <p:slideViewPr>
    <p:cSldViewPr>
      <p:cViewPr>
        <p:scale>
          <a:sx n="106" d="100"/>
          <a:sy n="106" d="100"/>
        </p:scale>
        <p:origin x="-960" y="18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699435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69943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051630"/>
            <a:ext cx="8072494" cy="1297250"/>
          </a:xfrm>
        </p:spPr>
        <p:txBody>
          <a:bodyPr/>
          <a:lstStyle/>
          <a:p>
            <a:pPr algn="ctr"/>
            <a:r>
              <a:rPr lang="hr-HR" sz="4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Postupak certificiranja 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xmlns="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14293BA-587F-487F-AFB8-C156BDE7446B}"/>
              </a:ext>
            </a:extLst>
          </p:cNvPr>
          <p:cNvSpPr/>
          <p:nvPr/>
        </p:nvSpPr>
        <p:spPr>
          <a:xfrm>
            <a:off x="323528" y="6021288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EF8E7B"/>
                </a:solidFill>
              </a:rPr>
              <a:t>Organic Agriculture</a:t>
            </a:r>
            <a:endParaRPr lang="en-US" dirty="0">
              <a:solidFill>
                <a:srgbClr val="EF8E7B"/>
              </a:solidFill>
            </a:endParaRPr>
          </a:p>
        </p:txBody>
      </p:sp>
      <p:pic>
        <p:nvPicPr>
          <p:cNvPr id="1026" name="Picture 2" descr="C:\Users\myiannakopoulou.ARI\Desktop\Το print\ORGANIC-FARMING-1024x98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48880"/>
            <a:ext cx="532859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589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128792" cy="792088"/>
          </a:xfrm>
        </p:spPr>
        <p:txBody>
          <a:bodyPr>
            <a:noAutofit/>
          </a:bodyPr>
          <a:lstStyle/>
          <a:p>
            <a:pPr algn="ctr"/>
            <a:r>
              <a:rPr lang="hr-HR" sz="3000" dirty="0" smtClean="0"/>
              <a:t>Postanite certificirani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16832"/>
            <a:ext cx="8568952" cy="4373563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2400"/>
              </a:spcBef>
              <a:spcAft>
                <a:spcPts val="1200"/>
              </a:spcAft>
              <a:buBlip>
                <a:blip r:embed="rId3"/>
              </a:buBlip>
            </a:pPr>
            <a:r>
              <a:rPr lang="hr-HR" sz="3000" b="0" dirty="0" smtClean="0"/>
              <a:t>Svi proizvođači, prerađivači i trgovci hranom koji žele prodavati svoje proizvode kao </a:t>
            </a:r>
            <a:r>
              <a:rPr lang="hr-HR" sz="3000" dirty="0" smtClean="0"/>
              <a:t>organske</a:t>
            </a:r>
            <a:r>
              <a:rPr lang="hr-HR" sz="3000" b="0" dirty="0" smtClean="0"/>
              <a:t>, trebaju biti registrirani pri kontrolnoj agenciji ili ustanovi</a:t>
            </a:r>
            <a:r>
              <a:rPr lang="en-US" sz="3000" b="0" dirty="0" smtClean="0"/>
              <a:t>. </a:t>
            </a:r>
            <a:endParaRPr lang="en-US" sz="3000" b="0" dirty="0"/>
          </a:p>
          <a:p>
            <a:pPr marL="457200" indent="-457200" algn="just">
              <a:spcBef>
                <a:spcPts val="2400"/>
              </a:spcBef>
              <a:spcAft>
                <a:spcPts val="1200"/>
              </a:spcAft>
              <a:buBlip>
                <a:blip r:embed="rId3"/>
              </a:buBlip>
            </a:pPr>
            <a:r>
              <a:rPr lang="hr-HR" sz="3000" b="0" dirty="0" smtClean="0"/>
              <a:t>Stoga, ukoliko želite postati organski/ekološki poljoprivrednik, trebate kontaktirati agenciju ili ustanovu/tijelo zaduženu za ekološki uzgoj u određenoj državi. </a:t>
            </a:r>
            <a:endParaRPr lang="en-US" sz="3000" b="0" dirty="0" smtClean="0"/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79813" y="6165304"/>
            <a:ext cx="1012667" cy="63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1919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128792" cy="792088"/>
          </a:xfrm>
        </p:spPr>
        <p:txBody>
          <a:bodyPr>
            <a:noAutofit/>
          </a:bodyPr>
          <a:lstStyle/>
          <a:p>
            <a:pPr algn="ctr"/>
            <a:r>
              <a:rPr lang="hr-HR" sz="3000" dirty="0" smtClean="0"/>
              <a:t>Postanite certificirani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19733"/>
            <a:ext cx="8784976" cy="4373563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2400"/>
              </a:spcBef>
              <a:spcAft>
                <a:spcPts val="0"/>
              </a:spcAft>
              <a:buBlip>
                <a:blip r:embed="rId3"/>
              </a:buBlip>
            </a:pPr>
            <a:r>
              <a:rPr lang="hr-HR" sz="3000" b="0" dirty="0" smtClean="0"/>
              <a:t>Svaka EU članica imenuje </a:t>
            </a:r>
            <a:r>
              <a:rPr lang="en-US" sz="3000" b="0" dirty="0" smtClean="0"/>
              <a:t>“</a:t>
            </a:r>
            <a:r>
              <a:rPr lang="hr-HR" sz="3000" dirty="0" smtClean="0"/>
              <a:t>kontrolno tijelo ili vlasti</a:t>
            </a:r>
            <a:r>
              <a:rPr lang="en-US" sz="3000" b="0" dirty="0" smtClean="0"/>
              <a:t>” </a:t>
            </a:r>
            <a:r>
              <a:rPr lang="hr-HR" sz="3000" b="0" dirty="0" smtClean="0"/>
              <a:t>kako bi</a:t>
            </a:r>
            <a:r>
              <a:rPr lang="en-US" sz="3000" b="0" dirty="0" smtClean="0"/>
              <a:t>:</a:t>
            </a:r>
          </a:p>
          <a:p>
            <a:pPr marL="681038" indent="-333375" algn="just">
              <a:spcBef>
                <a:spcPts val="24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85800" algn="l"/>
              </a:tabLst>
            </a:pPr>
            <a:r>
              <a:rPr lang="hr-HR" sz="3000" b="0" dirty="0" smtClean="0"/>
              <a:t>Osigurale detaljnu informaciju za pojedini segment organskog uzgoja</a:t>
            </a:r>
            <a:endParaRPr lang="en-US" sz="3000" b="0" dirty="0" smtClean="0"/>
          </a:p>
          <a:p>
            <a:pPr marL="681038" indent="-333375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85800" algn="l"/>
              </a:tabLst>
            </a:pPr>
            <a:r>
              <a:rPr lang="hr-HR" sz="3000" b="0" dirty="0" smtClean="0"/>
              <a:t>Provodile kontrolu na svakoj eko-farmi, i</a:t>
            </a:r>
            <a:endParaRPr lang="en-US" sz="3000" b="0" dirty="0" smtClean="0"/>
          </a:p>
          <a:p>
            <a:pPr marL="681038" indent="-333375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85800" algn="l"/>
              </a:tabLst>
            </a:pPr>
            <a:r>
              <a:rPr lang="hr-HR" sz="3000" b="0" dirty="0" smtClean="0"/>
              <a:t>Provjeravale je li proizvodnja u skladu s ekološkim pravilima. </a:t>
            </a:r>
            <a:endParaRPr lang="en-US" sz="3000" b="0" dirty="0"/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79813" y="6165304"/>
            <a:ext cx="1012667" cy="63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7504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5496" y="1700808"/>
            <a:ext cx="8784976" cy="4464496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  <a:tabLst>
                <a:tab pos="968375" algn="l"/>
              </a:tabLst>
            </a:pPr>
            <a:r>
              <a:rPr lang="hr-HR" sz="3000" b="0" dirty="0" smtClean="0"/>
              <a:t>Svi sudionici se provjeravaju barem </a:t>
            </a:r>
            <a:r>
              <a:rPr lang="hr-HR" sz="3000" dirty="0" smtClean="0"/>
              <a:t>jednom godišnje </a:t>
            </a:r>
            <a:r>
              <a:rPr lang="hr-HR" sz="3000" b="0" dirty="0" smtClean="0"/>
              <a:t>od strane kontrolne agencije ili ustanove/tijela kako bi se utvrdilo poštivaju li se pravila.  </a:t>
            </a:r>
            <a:endParaRPr lang="en-US" sz="3000" b="0" dirty="0"/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hr-HR" sz="3000" b="0" dirty="0" smtClean="0"/>
              <a:t>Ako se pravila poštivaju, proizvodi mogu nositi </a:t>
            </a:r>
            <a:r>
              <a:rPr lang="en-US" sz="3000" i="1" dirty="0" smtClean="0"/>
              <a:t>Organ</a:t>
            </a:r>
            <a:r>
              <a:rPr lang="hr-HR" sz="3000" i="1" dirty="0" smtClean="0"/>
              <a:t>ski</a:t>
            </a:r>
            <a:r>
              <a:rPr lang="en-US" sz="3000" i="1" dirty="0" smtClean="0"/>
              <a:t> </a:t>
            </a:r>
            <a:r>
              <a:rPr lang="en-US" sz="3000" i="1" dirty="0" smtClean="0"/>
              <a:t>Logo</a:t>
            </a:r>
            <a:r>
              <a:rPr lang="en-US" sz="3000" b="0" dirty="0" smtClean="0"/>
              <a:t>.</a:t>
            </a:r>
          </a:p>
          <a:p>
            <a:pPr marL="798513" indent="-457200" algn="just">
              <a:spcBef>
                <a:spcPts val="1200"/>
              </a:spcBef>
              <a:buBlip>
                <a:blip r:embed="rId2"/>
              </a:buBlip>
            </a:pPr>
            <a:r>
              <a:rPr lang="hr-HR" sz="3000" b="0" dirty="0" smtClean="0"/>
              <a:t>Glavni cilj </a:t>
            </a:r>
            <a:r>
              <a:rPr lang="en-US" sz="3000" i="1" dirty="0" smtClean="0"/>
              <a:t>Organ</a:t>
            </a:r>
            <a:r>
              <a:rPr lang="hr-HR" sz="3000" i="1" dirty="0" smtClean="0"/>
              <a:t>skog</a:t>
            </a:r>
            <a:r>
              <a:rPr lang="en-US" sz="3000" i="1" dirty="0" smtClean="0"/>
              <a:t> Log</a:t>
            </a:r>
            <a:r>
              <a:rPr lang="hr-HR" sz="3000" i="1" dirty="0" smtClean="0"/>
              <a:t>a </a:t>
            </a:r>
            <a:r>
              <a:rPr lang="en-US" sz="3000" i="1" dirty="0" smtClean="0"/>
              <a:t> </a:t>
            </a:r>
            <a:r>
              <a:rPr lang="hr-HR" sz="3000" b="0" dirty="0" smtClean="0"/>
              <a:t>je da potrošači lakše identificiraju organske proizvode. </a:t>
            </a:r>
            <a:endParaRPr lang="en-US" sz="3000" b="0" dirty="0" smtClean="0"/>
          </a:p>
          <a:p>
            <a:pPr algn="just">
              <a:spcBef>
                <a:spcPts val="1200"/>
              </a:spcBef>
            </a:pPr>
            <a:endParaRPr lang="en-US" sz="3000" b="0" dirty="0" smtClean="0"/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3000" b="0" dirty="0" smtClean="0"/>
              <a:t>“</a:t>
            </a:r>
            <a:r>
              <a:rPr lang="hr-HR" sz="3000" b="0" i="1" dirty="0" smtClean="0"/>
              <a:t>Ukoliko želite postati organski/ekološki poljoprivrednik, morate biti certificirani pri tijelu koje provodi kontrolu</a:t>
            </a:r>
            <a:r>
              <a:rPr lang="en-US" sz="3000" b="0" i="1" dirty="0" smtClean="0"/>
              <a:t>”. </a:t>
            </a:r>
            <a:endParaRPr lang="en-US" sz="3000" b="0" i="1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3568" y="-174848"/>
            <a:ext cx="7200800" cy="1371600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/>
              <a:t>Proces certificiranja </a:t>
            </a:r>
            <a:endParaRPr lang="en-US" sz="3200" dirty="0"/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79813" y="6165304"/>
            <a:ext cx="1012667" cy="63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7475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5438</TotalTime>
  <Words>162</Words>
  <Application>Microsoft Office PowerPoint</Application>
  <PresentationFormat>On-screen Show (4:3)</PresentationFormat>
  <Paragraphs>22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Základné</vt:lpstr>
      <vt:lpstr>Postupak certificiranja </vt:lpstr>
      <vt:lpstr>Postanite certificirani </vt:lpstr>
      <vt:lpstr>Postanite certificirani </vt:lpstr>
      <vt:lpstr>Proces certificiranja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Laptop</cp:lastModifiedBy>
  <cp:revision>721</cp:revision>
  <cp:lastPrinted>2020-02-19T13:16:06Z</cp:lastPrinted>
  <dcterms:created xsi:type="dcterms:W3CDTF">2019-02-10T21:49:04Z</dcterms:created>
  <dcterms:modified xsi:type="dcterms:W3CDTF">2020-11-05T17:36:47Z</dcterms:modified>
</cp:coreProperties>
</file>