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15" r:id="rId2"/>
    <p:sldId id="267" r:id="rId3"/>
    <p:sldId id="284" r:id="rId4"/>
    <p:sldId id="313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8229" autoAdjust="0"/>
  </p:normalViewPr>
  <p:slideViewPr>
    <p:cSldViewPr>
      <p:cViewPr varScale="1">
        <p:scale>
          <a:sx n="80" d="100"/>
          <a:sy n="80" d="100"/>
        </p:scale>
        <p:origin x="-17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997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9979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65862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15497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7052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37098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24360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2102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7938" y="1195646"/>
            <a:ext cx="8072494" cy="1297250"/>
          </a:xfrm>
        </p:spPr>
        <p:txBody>
          <a:bodyPr/>
          <a:lstStyle/>
          <a:p>
            <a:pPr algn="ctr"/>
            <a:r>
              <a:rPr lang="hr-HR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Proces konverzije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74686" y="6093296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EF8E7B"/>
                </a:solidFill>
              </a:rPr>
              <a:t>Organic Agriculture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4726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0653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185192"/>
            <a:ext cx="6779096" cy="1371600"/>
          </a:xfrm>
        </p:spPr>
        <p:txBody>
          <a:bodyPr>
            <a:normAutofit/>
          </a:bodyPr>
          <a:lstStyle/>
          <a:p>
            <a:pPr algn="ctr"/>
            <a:r>
              <a:rPr lang="pl-PL" sz="3000" b="0" dirty="0" smtClean="0"/>
              <a:t>Koje prakse treba odabrati za </a:t>
            </a:r>
            <a:r>
              <a:rPr lang="pl-PL" sz="3000" b="0" dirty="0" smtClean="0"/>
              <a:t>početak</a:t>
            </a:r>
            <a:r>
              <a:rPr lang="en-US" sz="3000" b="0" dirty="0" smtClean="0"/>
              <a:t>? </a:t>
            </a:r>
            <a:endParaRPr lang="en-US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752600"/>
            <a:ext cx="8640960" cy="4373563"/>
          </a:xfrm>
        </p:spPr>
        <p:txBody>
          <a:bodyPr>
            <a:normAutofit/>
          </a:bodyPr>
          <a:lstStyle/>
          <a:p>
            <a:pPr marL="457200" lvl="2" indent="-457200" algn="just"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marL="457200" lvl="2" indent="-457200" algn="just">
              <a:buFont typeface="Wingdings" panose="05000000000000000000" pitchFamily="2" charset="2"/>
              <a:buChar char="Ø"/>
            </a:pPr>
            <a:r>
              <a:rPr lang="en-US" sz="3000" dirty="0" err="1" smtClean="0"/>
              <a:t>Ekološki</a:t>
            </a:r>
            <a:r>
              <a:rPr lang="en-US" sz="3000" dirty="0" smtClean="0"/>
              <a:t> </a:t>
            </a:r>
            <a:r>
              <a:rPr lang="en-US" sz="3000" dirty="0" err="1" smtClean="0"/>
              <a:t>poljoprivrednici</a:t>
            </a:r>
            <a:r>
              <a:rPr lang="en-US" sz="3000" dirty="0" smtClean="0"/>
              <a:t> </a:t>
            </a:r>
            <a:r>
              <a:rPr lang="en-US" sz="3000" dirty="0" err="1" smtClean="0"/>
              <a:t>trebali</a:t>
            </a:r>
            <a:r>
              <a:rPr lang="en-US" sz="3000" dirty="0" smtClean="0"/>
              <a:t> bi </a:t>
            </a:r>
            <a:r>
              <a:rPr lang="en-US" sz="3000" dirty="0" err="1" smtClean="0"/>
              <a:t>započeti</a:t>
            </a:r>
            <a:r>
              <a:rPr lang="en-US" sz="3000" dirty="0" smtClean="0"/>
              <a:t> s </a:t>
            </a:r>
            <a:r>
              <a:rPr lang="en-US" sz="3000" dirty="0" err="1" smtClean="0"/>
              <a:t>praksama</a:t>
            </a:r>
            <a:r>
              <a:rPr lang="en-US" sz="3000" dirty="0" smtClean="0"/>
              <a:t> </a:t>
            </a:r>
            <a:r>
              <a:rPr lang="en-US" sz="3000" dirty="0" err="1" smtClean="0"/>
              <a:t>niskog</a:t>
            </a:r>
            <a:r>
              <a:rPr lang="en-US" sz="3000" dirty="0" smtClean="0"/>
              <a:t> </a:t>
            </a:r>
            <a:r>
              <a:rPr lang="en-US" sz="3000" dirty="0" err="1" smtClean="0"/>
              <a:t>rizika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ulaganja</a:t>
            </a:r>
            <a:r>
              <a:rPr lang="en-US" sz="3000" dirty="0" smtClean="0"/>
              <a:t>, </a:t>
            </a:r>
            <a:r>
              <a:rPr lang="en-US" sz="3000" dirty="0" err="1" smtClean="0"/>
              <a:t>koje</a:t>
            </a:r>
            <a:r>
              <a:rPr lang="en-US" sz="3000" dirty="0" smtClean="0"/>
              <a:t> </a:t>
            </a:r>
            <a:r>
              <a:rPr lang="en-US" sz="3000" dirty="0" err="1" smtClean="0"/>
              <a:t>trebaju</a:t>
            </a:r>
            <a:r>
              <a:rPr lang="en-US" sz="3000" dirty="0" smtClean="0"/>
              <a:t> </a:t>
            </a:r>
            <a:r>
              <a:rPr lang="en-US" sz="3000" dirty="0" err="1" smtClean="0"/>
              <a:t>malo</a:t>
            </a:r>
            <a:r>
              <a:rPr lang="en-US" sz="3000" dirty="0" smtClean="0"/>
              <a:t> </a:t>
            </a:r>
            <a:r>
              <a:rPr lang="en-US" sz="3000" dirty="0" err="1" smtClean="0"/>
              <a:t>specifičnog</a:t>
            </a:r>
            <a:r>
              <a:rPr lang="en-US" sz="3000" dirty="0" smtClean="0"/>
              <a:t> </a:t>
            </a:r>
            <a:r>
              <a:rPr lang="en-US" sz="3000" dirty="0" err="1" smtClean="0"/>
              <a:t>znanja</a:t>
            </a:r>
            <a:r>
              <a:rPr lang="en-US" sz="3000" dirty="0" smtClean="0"/>
              <a:t>, </a:t>
            </a:r>
            <a:r>
              <a:rPr lang="en-US" sz="3000" dirty="0" err="1" smtClean="0"/>
              <a:t>ograničenu</a:t>
            </a:r>
            <a:r>
              <a:rPr lang="en-US" sz="3000" dirty="0" smtClean="0"/>
              <a:t> </a:t>
            </a:r>
            <a:r>
              <a:rPr lang="en-US" sz="3000" dirty="0" err="1" smtClean="0"/>
              <a:t>dodatnu</a:t>
            </a:r>
            <a:r>
              <a:rPr lang="en-US" sz="3000" dirty="0" smtClean="0"/>
              <a:t> </a:t>
            </a:r>
            <a:r>
              <a:rPr lang="en-US" sz="3000" dirty="0" err="1" smtClean="0"/>
              <a:t>radnu</a:t>
            </a:r>
            <a:r>
              <a:rPr lang="en-US" sz="3000" dirty="0" smtClean="0"/>
              <a:t> </a:t>
            </a:r>
            <a:r>
              <a:rPr lang="en-US" sz="3000" dirty="0" err="1" smtClean="0"/>
              <a:t>snagu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s </a:t>
            </a:r>
            <a:r>
              <a:rPr lang="en-US" sz="3000" dirty="0" err="1" smtClean="0"/>
              <a:t>kratkoročnim</a:t>
            </a:r>
            <a:r>
              <a:rPr lang="en-US" sz="3000" dirty="0" smtClean="0"/>
              <a:t> </a:t>
            </a:r>
            <a:r>
              <a:rPr lang="en-US" sz="3000" dirty="0" err="1" smtClean="0"/>
              <a:t>visokim</a:t>
            </a:r>
            <a:r>
              <a:rPr lang="en-US" sz="3000" dirty="0" smtClean="0"/>
              <a:t> </a:t>
            </a:r>
            <a:r>
              <a:rPr lang="en-US" sz="3000" dirty="0" err="1" smtClean="0"/>
              <a:t>učinkom</a:t>
            </a:r>
            <a:r>
              <a:rPr lang="hr-HR" sz="3000" dirty="0" smtClean="0"/>
              <a:t>. </a:t>
            </a:r>
            <a:endParaRPr lang="en-US" sz="3000" dirty="0"/>
          </a:p>
          <a:p>
            <a:endParaRPr lang="en-US" sz="300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5949280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68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7064" y="116632"/>
            <a:ext cx="6223248" cy="1371600"/>
          </a:xfrm>
        </p:spPr>
        <p:txBody>
          <a:bodyPr>
            <a:normAutofit/>
          </a:bodyPr>
          <a:lstStyle/>
          <a:p>
            <a:pPr algn="ctr"/>
            <a:r>
              <a:rPr lang="en-US" sz="3000" b="0" dirty="0" err="1" smtClean="0"/>
              <a:t>Koje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usjeve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uzgajati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tijekom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pretvorbe</a:t>
            </a:r>
            <a:r>
              <a:rPr lang="hr-HR" sz="3000" b="0" dirty="0" smtClean="0"/>
              <a:t>?</a:t>
            </a:r>
            <a:r>
              <a:rPr lang="en-US" sz="3000" b="0" dirty="0" smtClean="0"/>
              <a:t> </a:t>
            </a:r>
            <a:endParaRPr lang="en-US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496944" cy="4373563"/>
          </a:xfrm>
        </p:spPr>
        <p:txBody>
          <a:bodyPr>
            <a:normAutofit/>
          </a:bodyPr>
          <a:lstStyle/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b="0" dirty="0" smtClean="0"/>
              <a:t>Organ</a:t>
            </a:r>
            <a:r>
              <a:rPr lang="hr-HR" sz="3000" b="0" dirty="0" smtClean="0"/>
              <a:t>ska farma je </a:t>
            </a:r>
            <a:r>
              <a:rPr lang="en-US" sz="3000" b="0" dirty="0" smtClean="0"/>
              <a:t>“</a:t>
            </a:r>
            <a:r>
              <a:rPr lang="hr-HR" sz="3000" b="0" dirty="0" smtClean="0"/>
              <a:t>jedan organizam</a:t>
            </a:r>
            <a:r>
              <a:rPr lang="en-US" sz="3000" b="0" dirty="0" smtClean="0"/>
              <a:t>”. </a:t>
            </a:r>
            <a:endParaRPr lang="en-US" sz="3000" b="0" dirty="0" smtClean="0"/>
          </a:p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b="0" dirty="0" smtClean="0"/>
              <a:t>U tom </a:t>
            </a:r>
            <a:r>
              <a:rPr lang="en-US" sz="3000" b="0" dirty="0" err="1" smtClean="0"/>
              <a:t>smislu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fokus</a:t>
            </a:r>
            <a:r>
              <a:rPr lang="en-US" sz="3000" b="0" dirty="0" smtClean="0"/>
              <a:t> je </a:t>
            </a:r>
            <a:r>
              <a:rPr lang="en-US" sz="3000" b="0" dirty="0" err="1" smtClean="0"/>
              <a:t>na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odabiru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usjeva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koji</a:t>
            </a:r>
            <a:r>
              <a:rPr lang="en-US" sz="3000" b="0" dirty="0" smtClean="0"/>
              <a:t>:</a:t>
            </a:r>
          </a:p>
          <a:p>
            <a:pPr marL="458788" indent="-458788" algn="just">
              <a:buFont typeface="Wingdings" pitchFamily="2" charset="2"/>
              <a:buChar char="ü"/>
            </a:pPr>
            <a:r>
              <a:rPr lang="en-US" sz="3000" b="0" dirty="0" err="1" smtClean="0"/>
              <a:t>mogu</a:t>
            </a:r>
            <a:r>
              <a:rPr lang="en-US" sz="3000" b="0" dirty="0" smtClean="0"/>
              <a:t> se </a:t>
            </a:r>
            <a:r>
              <a:rPr lang="en-US" sz="3000" b="0" dirty="0" err="1" smtClean="0"/>
              <a:t>lako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integrirati</a:t>
            </a:r>
            <a:r>
              <a:rPr lang="en-US" sz="3000" b="0" dirty="0" smtClean="0"/>
              <a:t> u </a:t>
            </a:r>
            <a:r>
              <a:rPr lang="en-US" sz="3000" b="0" dirty="0" err="1" smtClean="0"/>
              <a:t>postojeći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poljoprivredni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sustav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i</a:t>
            </a:r>
            <a:endParaRPr lang="en-US" sz="3000" b="0" dirty="0" smtClean="0"/>
          </a:p>
          <a:p>
            <a:pPr marL="458788" indent="-458788" algn="just">
              <a:buFont typeface="Wingdings" pitchFamily="2" charset="2"/>
              <a:buChar char="ü"/>
            </a:pPr>
            <a:r>
              <a:rPr lang="en-US" sz="3000" b="0" dirty="0" err="1" smtClean="0"/>
              <a:t>pridonijeti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njegovom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poboljšanju</a:t>
            </a:r>
            <a:r>
              <a:rPr lang="en-US" sz="3000" b="0" dirty="0" smtClean="0"/>
              <a:t>.</a:t>
            </a:r>
            <a:endParaRPr lang="hr-HR" sz="3000" b="0" dirty="0" smtClean="0"/>
          </a:p>
          <a:p>
            <a:pPr marL="342900" indent="-342900"/>
            <a:endParaRPr lang="en-US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5949280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249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96" y="113184"/>
            <a:ext cx="7462664" cy="1371600"/>
          </a:xfrm>
        </p:spPr>
        <p:txBody>
          <a:bodyPr>
            <a:normAutofit/>
          </a:bodyPr>
          <a:lstStyle/>
          <a:p>
            <a:pPr algn="ctr"/>
            <a:r>
              <a:rPr lang="hr-HR" sz="3000" b="0" dirty="0" smtClean="0"/>
              <a:t>Korak 3</a:t>
            </a:r>
            <a:r>
              <a:rPr lang="en-US" sz="3000" b="0" dirty="0" smtClean="0"/>
              <a:t>: implement</a:t>
            </a:r>
            <a:r>
              <a:rPr lang="hr-HR" sz="3000" b="0" dirty="0" smtClean="0"/>
              <a:t>irati organske prakse na cijeloj </a:t>
            </a:r>
            <a:r>
              <a:rPr lang="en-US" sz="3000" b="0" dirty="0" smtClean="0"/>
              <a:t> </a:t>
            </a:r>
            <a:r>
              <a:rPr lang="hr-HR" sz="3000" b="0" dirty="0" smtClean="0"/>
              <a:t>farmi</a:t>
            </a:r>
            <a:endParaRPr lang="en-US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2151781"/>
            <a:ext cx="8784976" cy="4805611"/>
          </a:xfrm>
        </p:spPr>
        <p:txBody>
          <a:bodyPr>
            <a:noAutofit/>
          </a:bodyPr>
          <a:lstStyle/>
          <a:p>
            <a:pPr marL="573088" indent="-573088" algn="just">
              <a:buFont typeface="Wingdings" panose="05000000000000000000" pitchFamily="2" charset="2"/>
              <a:buChar char="Ø"/>
            </a:pPr>
            <a:r>
              <a:rPr lang="en-US" sz="3000" b="0" dirty="0" err="1" smtClean="0"/>
              <a:t>Nakon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stjecanja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dovoljnog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iskustva</a:t>
            </a:r>
            <a:r>
              <a:rPr lang="en-US" sz="3000" b="0" dirty="0" smtClean="0"/>
              <a:t> s </a:t>
            </a:r>
            <a:r>
              <a:rPr lang="en-US" sz="3000" b="0" dirty="0" err="1" smtClean="0"/>
              <a:t>različitim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praksama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organske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prakse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primjenjuju</a:t>
            </a:r>
            <a:r>
              <a:rPr lang="en-US" sz="3000" b="0" dirty="0" smtClean="0"/>
              <a:t> se </a:t>
            </a:r>
            <a:r>
              <a:rPr lang="en-US" sz="3000" b="0" dirty="0" err="1" smtClean="0"/>
              <a:t>na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cijelom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gospodarstvu</a:t>
            </a:r>
            <a:r>
              <a:rPr lang="hr-HR" sz="3000" b="0" dirty="0" smtClean="0"/>
              <a:t>/farmi</a:t>
            </a:r>
            <a:r>
              <a:rPr lang="en-US" sz="3000" b="0" dirty="0" smtClean="0"/>
              <a:t>.</a:t>
            </a:r>
            <a:endParaRPr lang="en-US" sz="3000" b="0" dirty="0" smtClean="0"/>
          </a:p>
          <a:p>
            <a:pPr marL="573088" indent="-573088" algn="just">
              <a:buFont typeface="Wingdings" panose="05000000000000000000" pitchFamily="2" charset="2"/>
              <a:buChar char="Ø"/>
            </a:pPr>
            <a:endParaRPr lang="en-US" sz="3000" b="0" dirty="0" smtClean="0"/>
          </a:p>
          <a:p>
            <a:pPr marL="573088" indent="-573088" algn="just">
              <a:buFont typeface="Wingdings" panose="05000000000000000000" pitchFamily="2" charset="2"/>
              <a:buChar char="Ø"/>
            </a:pPr>
            <a:r>
              <a:rPr lang="en-US" sz="3000" b="0" dirty="0" err="1" smtClean="0"/>
              <a:t>Tek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tada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poljoprivrednik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može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tvrditi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da</a:t>
            </a:r>
            <a:r>
              <a:rPr lang="en-US" sz="3000" b="0" dirty="0" smtClean="0"/>
              <a:t> je </a:t>
            </a:r>
            <a:r>
              <a:rPr lang="en-US" sz="3000" b="0" dirty="0" err="1" smtClean="0"/>
              <a:t>organski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poljoprivrednik</a:t>
            </a:r>
            <a:r>
              <a:rPr lang="en-US" sz="3000" b="0" dirty="0" smtClean="0"/>
              <a:t>.</a:t>
            </a:r>
            <a:r>
              <a:rPr lang="hr-HR" sz="3000" b="0" dirty="0" smtClean="0"/>
              <a:t> </a:t>
            </a:r>
            <a:r>
              <a:rPr lang="en-US" sz="3000" b="0" dirty="0" smtClean="0"/>
              <a:t> </a:t>
            </a:r>
            <a:endParaRPr lang="en-US" sz="3000" b="0" dirty="0"/>
          </a:p>
          <a:p>
            <a:pPr algn="just">
              <a:spcAft>
                <a:spcPts val="1200"/>
              </a:spcAft>
            </a:pPr>
            <a:endParaRPr lang="en-US" sz="3200" b="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n-US" sz="3000" b="0" dirty="0" smtClean="0"/>
          </a:p>
          <a:p>
            <a:pPr algn="just"/>
            <a:endParaRPr lang="en-US" sz="3000" b="0" dirty="0" smtClean="0"/>
          </a:p>
          <a:p>
            <a:pPr algn="just"/>
            <a:endParaRPr lang="en-US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5949280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9032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2367805"/>
            <a:ext cx="8964488" cy="4517579"/>
          </a:xfrm>
        </p:spPr>
        <p:txBody>
          <a:bodyPr>
            <a:noAutofit/>
          </a:bodyPr>
          <a:lstStyle/>
          <a:p>
            <a:pPr marL="168275" lvl="1" indent="1588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en-US" sz="3000" dirty="0" smtClean="0"/>
              <a:t> </a:t>
            </a:r>
            <a:r>
              <a:rPr lang="vi-VN" sz="3000" dirty="0" smtClean="0"/>
              <a:t>Poboljšanje plodnosti tla na temelju recikliranja</a:t>
            </a:r>
          </a:p>
          <a:p>
            <a:pPr marL="168275" lvl="1" indent="1588" algn="just">
              <a:spcBef>
                <a:spcPts val="0"/>
              </a:spcBef>
              <a:buNone/>
              <a:tabLst>
                <a:tab pos="914400" algn="l"/>
              </a:tabLst>
            </a:pPr>
            <a:r>
              <a:rPr lang="hr-HR" sz="3000" dirty="0" smtClean="0"/>
              <a:t>    </a:t>
            </a:r>
            <a:r>
              <a:rPr lang="vi-VN" sz="3000" dirty="0" smtClean="0"/>
              <a:t>organskih </a:t>
            </a:r>
            <a:r>
              <a:rPr lang="vi-VN" sz="3000" dirty="0" smtClean="0"/>
              <a:t>materijala i poboljšanje </a:t>
            </a:r>
            <a:r>
              <a:rPr lang="vi-VN" sz="3000" dirty="0" smtClean="0"/>
              <a:t>proizvodnje </a:t>
            </a:r>
            <a:r>
              <a:rPr lang="hr-HR" sz="3000" dirty="0" smtClean="0"/>
              <a:t>      </a:t>
            </a:r>
            <a:r>
              <a:rPr lang="vi-VN" sz="3000" dirty="0" smtClean="0"/>
              <a:t>vlastite </a:t>
            </a:r>
            <a:r>
              <a:rPr lang="vi-VN" sz="3000" dirty="0" smtClean="0"/>
              <a:t>biomase na farmi.</a:t>
            </a:r>
          </a:p>
          <a:p>
            <a:pPr marL="168275" lvl="1" indent="1588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vi-VN" sz="3000" dirty="0" smtClean="0"/>
              <a:t>  Poticanje pozitivnih interakcija između </a:t>
            </a:r>
            <a:r>
              <a:rPr lang="vi-VN" sz="3000" dirty="0" smtClean="0"/>
              <a:t>svih</a:t>
            </a:r>
            <a:r>
              <a:rPr lang="hr-HR" sz="3000" dirty="0" smtClean="0"/>
              <a:t> </a:t>
            </a:r>
            <a:r>
              <a:rPr lang="vi-VN" sz="3000" dirty="0" smtClean="0"/>
              <a:t>     dijelov</a:t>
            </a:r>
            <a:r>
              <a:rPr lang="hr-HR" sz="3000" dirty="0" smtClean="0"/>
              <a:t>a</a:t>
            </a:r>
            <a:r>
              <a:rPr lang="vi-VN" sz="3000" dirty="0" smtClean="0"/>
              <a:t> </a:t>
            </a:r>
            <a:r>
              <a:rPr lang="vi-VN" sz="3000" dirty="0" smtClean="0"/>
              <a:t>proizvodnog sustava za poboljšanje samo-</a:t>
            </a:r>
          </a:p>
          <a:p>
            <a:pPr marL="168275" lvl="1" indent="1588" algn="just">
              <a:spcBef>
                <a:spcPts val="0"/>
              </a:spcBef>
              <a:buNone/>
              <a:tabLst>
                <a:tab pos="914400" algn="l"/>
              </a:tabLst>
            </a:pPr>
            <a:r>
              <a:rPr lang="vi-VN" sz="3000" dirty="0" smtClean="0"/>
              <a:t>Regulacij</a:t>
            </a:r>
            <a:r>
              <a:rPr lang="hr-HR" sz="3000" dirty="0" smtClean="0"/>
              <a:t>e protiv nametnika</a:t>
            </a:r>
            <a:r>
              <a:rPr lang="vi-VN" sz="3000" dirty="0" smtClean="0"/>
              <a:t> </a:t>
            </a:r>
            <a:r>
              <a:rPr lang="vi-VN" sz="3000" dirty="0" smtClean="0"/>
              <a:t>i bolesti.</a:t>
            </a:r>
          </a:p>
          <a:p>
            <a:pPr marL="168275" lvl="1" indent="1588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914400" algn="l"/>
              </a:tabLst>
            </a:pPr>
            <a:r>
              <a:rPr lang="vi-VN" sz="3000" dirty="0" smtClean="0"/>
              <a:t>Optimizacija ravnoteže između proizvodnje stočne hrane i stoke</a:t>
            </a:r>
            <a:r>
              <a:rPr lang="vi-VN" sz="3000" dirty="0" smtClean="0"/>
              <a:t>.</a:t>
            </a:r>
            <a:r>
              <a:rPr lang="hr-HR" sz="3000" dirty="0" smtClean="0"/>
              <a:t> </a:t>
            </a:r>
            <a:r>
              <a:rPr lang="en-US" sz="3000" dirty="0" smtClean="0"/>
              <a:t> </a:t>
            </a:r>
            <a:endParaRPr lang="en-US" sz="3000" dirty="0"/>
          </a:p>
          <a:p>
            <a:endParaRPr lang="en-US" sz="3000" dirty="0"/>
          </a:p>
        </p:txBody>
      </p:sp>
      <p:sp>
        <p:nvSpPr>
          <p:cNvPr id="5" name="Rectangle 4"/>
          <p:cNvSpPr/>
          <p:nvPr/>
        </p:nvSpPr>
        <p:spPr>
          <a:xfrm>
            <a:off x="107504" y="285616"/>
            <a:ext cx="77048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863" algn="ctr">
              <a:spcAft>
                <a:spcPts val="600"/>
              </a:spcAft>
              <a:tabLst>
                <a:tab pos="53975" algn="l"/>
                <a:tab pos="115888" algn="l"/>
                <a:tab pos="169863" algn="l"/>
                <a:tab pos="233363" algn="l"/>
                <a:tab pos="511175" algn="l"/>
                <a:tab pos="573088" algn="l"/>
                <a:tab pos="627063" algn="l"/>
                <a:tab pos="690563" algn="l"/>
                <a:tab pos="744538" algn="l"/>
                <a:tab pos="860425" algn="l"/>
              </a:tabLst>
            </a:pPr>
            <a:r>
              <a:rPr lang="nn-NO" sz="3000" cap="all" spc="-60" dirty="0" smtClean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Primjena </a:t>
            </a:r>
            <a:r>
              <a:rPr lang="nn-NO" sz="3000" cap="all" spc="-60" dirty="0" smtClean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organsk</a:t>
            </a:r>
            <a:r>
              <a:rPr lang="hr-HR" sz="3000" cap="all" spc="-60" dirty="0" smtClean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e</a:t>
            </a:r>
            <a:endParaRPr lang="nn-NO" sz="3000" cap="all" spc="-60" dirty="0" smtClean="0">
              <a:solidFill>
                <a:schemeClr val="accent6"/>
              </a:solidFill>
              <a:latin typeface="Arial "/>
              <a:ea typeface="+mj-ea"/>
              <a:cs typeface="+mj-cs"/>
            </a:endParaRPr>
          </a:p>
          <a:p>
            <a:pPr marL="169863" algn="ctr">
              <a:spcAft>
                <a:spcPts val="600"/>
              </a:spcAft>
              <a:tabLst>
                <a:tab pos="53975" algn="l"/>
                <a:tab pos="115888" algn="l"/>
                <a:tab pos="169863" algn="l"/>
                <a:tab pos="233363" algn="l"/>
                <a:tab pos="511175" algn="l"/>
                <a:tab pos="573088" algn="l"/>
                <a:tab pos="627063" algn="l"/>
                <a:tab pos="690563" algn="l"/>
                <a:tab pos="744538" algn="l"/>
                <a:tab pos="860425" algn="l"/>
              </a:tabLst>
            </a:pPr>
            <a:r>
              <a:rPr lang="nn-NO" sz="3000" cap="all" spc="-60" dirty="0" smtClean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prakse označava početak</a:t>
            </a:r>
          </a:p>
          <a:p>
            <a:pPr marL="169863" algn="ctr">
              <a:spcAft>
                <a:spcPts val="600"/>
              </a:spcAft>
              <a:tabLst>
                <a:tab pos="53975" algn="l"/>
                <a:tab pos="115888" algn="l"/>
                <a:tab pos="169863" algn="l"/>
                <a:tab pos="233363" algn="l"/>
                <a:tab pos="511175" algn="l"/>
                <a:tab pos="573088" algn="l"/>
                <a:tab pos="627063" algn="l"/>
                <a:tab pos="690563" algn="l"/>
                <a:tab pos="744538" algn="l"/>
                <a:tab pos="860425" algn="l"/>
              </a:tabLst>
            </a:pPr>
            <a:r>
              <a:rPr lang="nn-NO" sz="3000" cap="all" spc="-60" dirty="0" smtClean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dugog </a:t>
            </a:r>
            <a:r>
              <a:rPr lang="nn-NO" sz="3000" cap="all" spc="-60" dirty="0" smtClean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procesa</a:t>
            </a:r>
            <a:r>
              <a:rPr lang="en-US" sz="3000" cap="all" spc="-60" dirty="0" smtClean="0">
                <a:solidFill>
                  <a:schemeClr val="accent6"/>
                </a:solidFill>
                <a:latin typeface="Arial "/>
                <a:ea typeface="+mj-ea"/>
                <a:cs typeface="+mj-cs"/>
              </a:rPr>
              <a:t>: </a:t>
            </a:r>
            <a:endParaRPr lang="en-US" sz="3000" cap="all" spc="-60" dirty="0">
              <a:solidFill>
                <a:schemeClr val="accent6"/>
              </a:solidFill>
              <a:latin typeface="Arial "/>
              <a:ea typeface="+mj-ea"/>
              <a:cs typeface="+mj-cs"/>
            </a:endParaRPr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1722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80920" cy="518457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pPr algn="just"/>
            <a:r>
              <a:rPr lang="en-US" sz="3000" b="0" i="1" dirty="0" smtClean="0"/>
              <a:t>“</a:t>
            </a:r>
            <a:r>
              <a:rPr lang="en-US" sz="3000" b="0" dirty="0" err="1" smtClean="0"/>
              <a:t>Ekološka</a:t>
            </a:r>
            <a:r>
              <a:rPr lang="hr-HR" sz="3000" b="0" dirty="0" smtClean="0"/>
              <a:t>/organska </a:t>
            </a:r>
            <a:r>
              <a:rPr lang="en-US" sz="3000" b="0" dirty="0" err="1" smtClean="0"/>
              <a:t>poljoprivreda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znači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kontinuirano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učenje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iz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osobnih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promatranja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vanjskih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iskustava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razmjenu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iskustava</a:t>
            </a:r>
            <a:r>
              <a:rPr lang="en-US" sz="3000" b="0" dirty="0" smtClean="0"/>
              <a:t> s </a:t>
            </a:r>
            <a:r>
              <a:rPr lang="en-US" sz="3000" b="0" dirty="0" err="1" smtClean="0"/>
              <a:t>drugim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organskim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poljoprivrednicima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primjenu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novih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podataka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na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vašoj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farmi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čineći</a:t>
            </a:r>
            <a:r>
              <a:rPr lang="en-US" sz="3000" b="0" dirty="0" smtClean="0"/>
              <a:t> je </a:t>
            </a:r>
            <a:r>
              <a:rPr lang="en-US" sz="3000" b="0" dirty="0" err="1" smtClean="0"/>
              <a:t>sve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održivijom</a:t>
            </a:r>
            <a:r>
              <a:rPr lang="hr-HR" sz="3000" b="0" smtClean="0"/>
              <a:t>”. </a:t>
            </a:r>
            <a:endParaRPr lang="en-US" sz="3000" b="0" dirty="0"/>
          </a:p>
          <a:p>
            <a:pPr algn="just"/>
            <a:r>
              <a:rPr lang="pl-PL" sz="3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Organizacija za hranu i poljoprivredu Ujedinjenih </a:t>
            </a:r>
            <a:r>
              <a:rPr lang="pl-PL" sz="3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naroda</a:t>
            </a:r>
            <a:endParaRPr lang="en-US" sz="3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382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166" y="188640"/>
            <a:ext cx="6739178" cy="1152128"/>
          </a:xfrm>
        </p:spPr>
        <p:txBody>
          <a:bodyPr>
            <a:normAutofit/>
          </a:bodyPr>
          <a:lstStyle/>
          <a:p>
            <a:pPr algn="ctr"/>
            <a:r>
              <a:rPr lang="hr-HR" sz="3200" b="0" dirty="0" smtClean="0"/>
              <a:t>Iskustvo procesa “konverzije” </a:t>
            </a:r>
            <a:endParaRPr lang="el-GR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640960" cy="4373563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hr-HR" sz="3000" b="0" i="1" dirty="0" smtClean="0"/>
              <a:t>Bilo koja farma koja želi proizvoditi na </a:t>
            </a:r>
            <a:r>
              <a:rPr lang="hr-HR" sz="3000" i="1" dirty="0" smtClean="0"/>
              <a:t>organski  </a:t>
            </a:r>
            <a:r>
              <a:rPr lang="hr-HR" sz="3000" b="0" i="1" dirty="0" smtClean="0"/>
              <a:t>način, treba proći kroz proces “konverzije. </a:t>
            </a:r>
            <a:endParaRPr lang="en-US" sz="3000" b="0" dirty="0" smtClean="0"/>
          </a:p>
          <a:p>
            <a:pPr marL="342900" indent="-342900" algn="just">
              <a:spcBef>
                <a:spcPts val="1800"/>
              </a:spcBef>
              <a:buBlip>
                <a:blip r:embed="rId2"/>
              </a:buBlip>
            </a:pPr>
            <a:r>
              <a:rPr lang="en-US" sz="3000" b="0" dirty="0" smtClean="0"/>
              <a:t>“</a:t>
            </a:r>
            <a:r>
              <a:rPr lang="hr-HR" sz="3000" dirty="0" smtClean="0"/>
              <a:t>Konverzija”</a:t>
            </a:r>
            <a:r>
              <a:rPr lang="en-US" sz="3000" b="0" dirty="0" smtClean="0"/>
              <a:t> </a:t>
            </a:r>
            <a:r>
              <a:rPr lang="hr-HR" sz="3000" b="0" dirty="0" smtClean="0"/>
              <a:t>je period u kojem: </a:t>
            </a:r>
            <a:endParaRPr lang="en-US" sz="3000" b="0" dirty="0" smtClean="0"/>
          </a:p>
          <a:p>
            <a:pPr marL="690563" indent="-349250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60425" algn="l"/>
              </a:tabLst>
            </a:pPr>
            <a:r>
              <a:rPr lang="hr-HR" sz="3000" b="0" dirty="0" smtClean="0"/>
              <a:t>Metode organske proizvodnje se moraju u potpunosti koristiti, </a:t>
            </a:r>
            <a:endParaRPr lang="en-US" sz="3000" b="0" dirty="0" smtClean="0"/>
          </a:p>
          <a:p>
            <a:pPr marL="690563" indent="-349250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60425" algn="l"/>
              </a:tabLst>
            </a:pPr>
            <a:r>
              <a:rPr lang="hr-HR" sz="2800" b="0" dirty="0" smtClean="0"/>
              <a:t>Farma je podložna kontroli tijela koje ju je certificiralo, </a:t>
            </a:r>
            <a:endParaRPr lang="en-US" sz="2800" b="0" dirty="0" smtClean="0"/>
          </a:p>
          <a:p>
            <a:pPr marL="690563" indent="-349250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60425" algn="l"/>
              </a:tabLst>
            </a:pPr>
            <a:r>
              <a:rPr lang="hr-HR" sz="3000" b="0" dirty="0" smtClean="0"/>
              <a:t>Ipak, proizvodi se ne mogu prodavati kao organski.</a:t>
            </a:r>
            <a:r>
              <a:rPr lang="en-US" sz="3000" b="0" dirty="0" smtClean="0"/>
              <a:t> </a:t>
            </a:r>
            <a:endParaRPr lang="en-US" sz="3000" b="0" dirty="0" smtClean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805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-30832"/>
            <a:ext cx="6131024" cy="1371600"/>
          </a:xfrm>
        </p:spPr>
        <p:txBody>
          <a:bodyPr>
            <a:normAutofit/>
          </a:bodyPr>
          <a:lstStyle/>
          <a:p>
            <a:pPr algn="ctr"/>
            <a:r>
              <a:rPr lang="hr-HR" sz="3200" b="0" dirty="0" smtClean="0"/>
              <a:t>Duljina procesa konverzije 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772816"/>
            <a:ext cx="8640960" cy="4176464"/>
          </a:xfrm>
        </p:spPr>
        <p:txBody>
          <a:bodyPr>
            <a:normAutofit/>
          </a:bodyPr>
          <a:lstStyle/>
          <a:p>
            <a:pPr marL="457200" indent="-457200" algn="just">
              <a:buBlip>
                <a:blip r:embed="rId3"/>
              </a:buBlip>
            </a:pPr>
            <a:r>
              <a:rPr lang="hr-HR" sz="3000" b="0" dirty="0" smtClean="0"/>
              <a:t>Duljina procesa konverzije varira prema vrsti organskog proizvoda koji se proizvodi:</a:t>
            </a:r>
            <a:endParaRPr lang="en-US" sz="3000" b="0" dirty="0" smtClean="0"/>
          </a:p>
          <a:p>
            <a:pPr marL="914400" lvl="1" indent="-174625" algn="just"/>
            <a:r>
              <a:rPr lang="en-US" sz="3000" b="0" dirty="0" smtClean="0"/>
              <a:t>T</a:t>
            </a:r>
            <a:r>
              <a:rPr lang="hr-HR" sz="3000" b="0" dirty="0" smtClean="0"/>
              <a:t>ri </a:t>
            </a:r>
            <a:r>
              <a:rPr lang="en-US" sz="3000" b="0" dirty="0" smtClean="0"/>
              <a:t>(</a:t>
            </a:r>
            <a:r>
              <a:rPr lang="en-US" sz="3000" b="0" dirty="0"/>
              <a:t>3) </a:t>
            </a:r>
            <a:r>
              <a:rPr lang="hr-HR" sz="3000" b="0" dirty="0" smtClean="0"/>
              <a:t>godine za voćnjake (višegodišnje voćne sorte uključujući i vonovu lozu), </a:t>
            </a:r>
            <a:endParaRPr lang="en-US" sz="3000" b="0" dirty="0" smtClean="0"/>
          </a:p>
          <a:p>
            <a:pPr marL="914400" lvl="1" algn="just">
              <a:tabLst>
                <a:tab pos="739775" algn="l"/>
                <a:tab pos="804863" algn="l"/>
              </a:tabLst>
            </a:pPr>
            <a:r>
              <a:rPr lang="hr-HR" sz="3000" dirty="0" smtClean="0"/>
              <a:t>Dvanaest </a:t>
            </a:r>
            <a:r>
              <a:rPr lang="en-US" sz="3000" b="0" dirty="0" smtClean="0"/>
              <a:t>(</a:t>
            </a:r>
            <a:r>
              <a:rPr lang="en-US" sz="3000" b="0" dirty="0"/>
              <a:t>12) </a:t>
            </a:r>
            <a:r>
              <a:rPr lang="hr-HR" sz="3000" b="0" dirty="0" smtClean="0"/>
              <a:t>mjeseci za ispašu svinja i peradi, i</a:t>
            </a:r>
            <a:endParaRPr lang="en-US" sz="3000" b="0" dirty="0" smtClean="0"/>
          </a:p>
          <a:p>
            <a:pPr marL="914400" lvl="1" indent="-174625" algn="just"/>
            <a:r>
              <a:rPr lang="hr-HR" sz="3000" dirty="0" smtClean="0"/>
              <a:t>Dvije (</a:t>
            </a:r>
            <a:r>
              <a:rPr lang="en-US" sz="3000" b="0" dirty="0" smtClean="0"/>
              <a:t>2</a:t>
            </a:r>
            <a:r>
              <a:rPr lang="en-US" sz="3000" b="0" dirty="0"/>
              <a:t>) </a:t>
            </a:r>
            <a:r>
              <a:rPr lang="hr-HR" sz="3000" b="0" dirty="0" smtClean="0"/>
              <a:t>godine za ispašu preživača i jednogodišnjih usjeva. </a:t>
            </a:r>
            <a:endParaRPr lang="en-US" sz="3000" b="0" dirty="0" smtClean="0"/>
          </a:p>
          <a:p>
            <a:pPr marL="739775" lvl="1" indent="0" algn="just">
              <a:buNone/>
            </a:pPr>
            <a:endParaRPr lang="en-US" sz="2600" b="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69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9288" y="-243408"/>
            <a:ext cx="6131024" cy="1371600"/>
          </a:xfrm>
        </p:spPr>
        <p:txBody>
          <a:bodyPr>
            <a:normAutofit/>
          </a:bodyPr>
          <a:lstStyle/>
          <a:p>
            <a:pPr algn="ctr"/>
            <a:r>
              <a:rPr lang="hr-HR" sz="3200" b="0" dirty="0" smtClean="0"/>
              <a:t>Proces konverzije </a:t>
            </a:r>
            <a:endParaRPr lang="en-US" sz="32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579296" cy="4824536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2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3000" b="0" dirty="0" err="1" smtClean="0"/>
              <a:t>Konverzija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može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biti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teško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razdoblje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za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poljoprivrednika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jer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organske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metode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često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rezultiraju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manjim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prinosima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dok</a:t>
            </a:r>
            <a:r>
              <a:rPr lang="en-US" sz="3000" b="0" dirty="0" smtClean="0"/>
              <a:t> se </a:t>
            </a:r>
            <a:r>
              <a:rPr lang="en-US" sz="3000" b="0" dirty="0" err="1" smtClean="0"/>
              <a:t>istodobno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hrana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proizvedena</a:t>
            </a:r>
            <a:r>
              <a:rPr lang="en-US" sz="3000" b="0" dirty="0" smtClean="0"/>
              <a:t> u to </a:t>
            </a:r>
            <a:r>
              <a:rPr lang="en-US" sz="3000" b="0" dirty="0" err="1" smtClean="0"/>
              <a:t>vrijeme</a:t>
            </a:r>
            <a:r>
              <a:rPr lang="en-US" sz="3000" b="0" dirty="0" smtClean="0"/>
              <a:t> ne </a:t>
            </a:r>
            <a:r>
              <a:rPr lang="en-US" sz="3000" b="0" dirty="0" err="1" smtClean="0"/>
              <a:t>može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prodavati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kao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organska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ima</a:t>
            </a:r>
            <a:r>
              <a:rPr lang="hr-HR" sz="3000" b="0" dirty="0" smtClean="0"/>
              <a:t>ti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visoku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cijenu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poput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odgovarajućih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organskih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proizvoda</a:t>
            </a:r>
            <a:r>
              <a:rPr lang="hr-HR" sz="3000" b="0" dirty="0" smtClean="0"/>
              <a:t>. </a:t>
            </a:r>
            <a:r>
              <a:rPr lang="en-US" sz="3000" b="0" dirty="0" smtClean="0"/>
              <a:t> </a:t>
            </a:r>
            <a:endParaRPr lang="en-US" sz="3000" b="0" dirty="0" smtClean="0"/>
          </a:p>
          <a:p>
            <a:pPr marL="457200" indent="-457200" algn="just">
              <a:spcBef>
                <a:spcPts val="2400"/>
              </a:spcBef>
              <a:spcAft>
                <a:spcPts val="0"/>
              </a:spcAft>
              <a:buBlip>
                <a:blip r:embed="rId3"/>
              </a:buBlip>
            </a:pPr>
            <a:r>
              <a:rPr lang="vi-VN" sz="3000" b="0" dirty="0" smtClean="0"/>
              <a:t>Iz tog razloga, Europska unija i zemlje EU nude razne mjere potpore kako bi pomogle organskim proizvođačima da </a:t>
            </a:r>
            <a:r>
              <a:rPr lang="vi-VN" sz="3000" b="0" dirty="0" smtClean="0"/>
              <a:t>započnu</a:t>
            </a:r>
            <a:r>
              <a:rPr lang="hr-HR" sz="3000" b="0" dirty="0" smtClean="0"/>
              <a:t>. </a:t>
            </a:r>
            <a:endParaRPr lang="en-US" sz="3000" dirty="0"/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0113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1560" y="1553344"/>
            <a:ext cx="7560840" cy="1371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all" spc="-60" baseline="0">
                <a:solidFill>
                  <a:schemeClr val="accent6"/>
                </a:solidFill>
                <a:latin typeface="Arial "/>
                <a:ea typeface="+mj-ea"/>
                <a:cs typeface="+mj-cs"/>
              </a:defRPr>
            </a:lvl1pPr>
          </a:lstStyle>
          <a:p>
            <a:pPr algn="ctr"/>
            <a:r>
              <a:rPr lang="hr-HR" sz="4000" cap="none" spc="-8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Konverzija na organsku poljoprivredu (u praksi) </a:t>
            </a:r>
            <a:endParaRPr lang="en-US" sz="4000" cap="none" spc="-8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</a:endParaRPr>
          </a:p>
        </p:txBody>
      </p:sp>
      <p:pic>
        <p:nvPicPr>
          <p:cNvPr id="1026" name="Picture 2" descr="C:\Users\myiannakopoulou.ARI\Desktop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9800" y="3429000"/>
            <a:ext cx="396240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02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05272"/>
            <a:ext cx="8219256" cy="1371600"/>
          </a:xfrm>
        </p:spPr>
        <p:txBody>
          <a:bodyPr>
            <a:noAutofit/>
          </a:bodyPr>
          <a:lstStyle/>
          <a:p>
            <a:pPr algn="ctr"/>
            <a:r>
              <a:rPr lang="vi-VN" sz="3000" b="0" dirty="0" smtClean="0"/>
              <a:t>Da bi se prešlo </a:t>
            </a:r>
            <a:r>
              <a:rPr lang="hr-HR" sz="3000" b="0" dirty="0" smtClean="0"/>
              <a:t>na</a:t>
            </a:r>
            <a:r>
              <a:rPr lang="vi-VN" sz="3000" b="0" dirty="0" smtClean="0"/>
              <a:t> </a:t>
            </a:r>
            <a:r>
              <a:rPr lang="vi-VN" sz="3000" b="0" dirty="0" smtClean="0"/>
              <a:t>organsku poljoprivredu, potrebno je slijediti određene korake </a:t>
            </a:r>
            <a:r>
              <a:rPr lang="en-US" sz="3000" b="0" dirty="0" smtClean="0"/>
              <a:t>:</a:t>
            </a:r>
            <a:r>
              <a:rPr lang="en-US" sz="3000" b="0" dirty="0"/>
              <a:t/>
            </a:r>
            <a:br>
              <a:rPr lang="en-US" sz="3000" b="0" dirty="0"/>
            </a:br>
            <a:endParaRPr lang="en-US" sz="3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316013"/>
            <a:ext cx="8568952" cy="32732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hr-HR" sz="3000" b="0" dirty="0" smtClean="0"/>
              <a:t>Korak </a:t>
            </a:r>
            <a:r>
              <a:rPr lang="en-US" sz="3000" b="0" dirty="0" smtClean="0"/>
              <a:t>1</a:t>
            </a:r>
            <a:r>
              <a:rPr lang="en-US" sz="3000" b="0" dirty="0"/>
              <a:t>. </a:t>
            </a:r>
            <a:r>
              <a:rPr lang="hr-HR" sz="3000" b="0" dirty="0" smtClean="0"/>
              <a:t>Prikupiti informacije</a:t>
            </a:r>
            <a:r>
              <a:rPr lang="en-US" sz="3000" b="0" dirty="0" smtClean="0"/>
              <a:t>.</a:t>
            </a:r>
            <a:endParaRPr lang="en-US" sz="3000" b="0" dirty="0"/>
          </a:p>
          <a:p>
            <a:pPr lvl="0" algn="just" defTabSz="161925">
              <a:tabLst>
                <a:tab pos="1317625" algn="l"/>
                <a:tab pos="1371600" algn="l"/>
              </a:tabLst>
            </a:pPr>
            <a:r>
              <a:rPr lang="hr-HR" sz="3000" b="0" dirty="0" smtClean="0"/>
              <a:t>Korak</a:t>
            </a:r>
            <a:r>
              <a:rPr lang="en-US" sz="3000" b="0" dirty="0" smtClean="0"/>
              <a:t> </a:t>
            </a:r>
            <a:r>
              <a:rPr lang="en-US" sz="3000" b="0" dirty="0" smtClean="0"/>
              <a:t>2</a:t>
            </a:r>
            <a:r>
              <a:rPr lang="en-US" sz="3000" b="0" dirty="0"/>
              <a:t>. </a:t>
            </a:r>
            <a:r>
              <a:rPr lang="hr-HR" sz="3000" b="0" dirty="0" smtClean="0"/>
              <a:t>Iskušati najizglednije prakse na malom uzorku. </a:t>
            </a:r>
            <a:endParaRPr lang="en-US" sz="3000" b="0" dirty="0" smtClean="0"/>
          </a:p>
          <a:p>
            <a:pPr algn="just" defTabSz="457200">
              <a:tabLst>
                <a:tab pos="1317625" algn="l"/>
                <a:tab pos="1371600" algn="l"/>
              </a:tabLst>
            </a:pPr>
            <a:r>
              <a:rPr lang="hr-HR" sz="3000" b="0" dirty="0" smtClean="0"/>
              <a:t>Korak</a:t>
            </a:r>
            <a:r>
              <a:rPr lang="en-US" sz="3000" b="0" dirty="0" smtClean="0"/>
              <a:t> </a:t>
            </a:r>
            <a:r>
              <a:rPr lang="en-US" sz="3000" b="0" dirty="0" smtClean="0"/>
              <a:t>3</a:t>
            </a:r>
            <a:r>
              <a:rPr lang="en-US" sz="3000" b="0" dirty="0"/>
              <a:t>. </a:t>
            </a:r>
            <a:r>
              <a:rPr lang="en-US" sz="3000" b="0" dirty="0" smtClean="0"/>
              <a:t>Implement</a:t>
            </a:r>
            <a:r>
              <a:rPr lang="hr-HR" sz="3000" b="0" dirty="0" smtClean="0"/>
              <a:t>irati </a:t>
            </a:r>
            <a:r>
              <a:rPr lang="en-US" sz="3000" b="0" dirty="0" smtClean="0"/>
              <a:t>organ</a:t>
            </a:r>
            <a:r>
              <a:rPr lang="hr-HR" sz="3000" b="0" dirty="0" smtClean="0"/>
              <a:t>ske prakse na cijelu farmu</a:t>
            </a:r>
            <a:r>
              <a:rPr lang="en-US" sz="3000" b="0" dirty="0" smtClean="0"/>
              <a:t>.</a:t>
            </a:r>
            <a:endParaRPr lang="en-US" sz="3000" b="0" dirty="0"/>
          </a:p>
          <a:p>
            <a:pPr lvl="0" algn="just"/>
            <a:endParaRPr lang="en-US" sz="3000" b="0" dirty="0"/>
          </a:p>
          <a:p>
            <a:pPr algn="just"/>
            <a:endParaRPr lang="en-US" sz="3000" dirty="0"/>
          </a:p>
          <a:p>
            <a:pPr algn="just"/>
            <a:endParaRPr lang="en-US" sz="300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755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412776"/>
            <a:ext cx="8784976" cy="482453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vi-VN" sz="3000" b="0" dirty="0" smtClean="0"/>
              <a:t>Poljoprivrednici koji su spremni preusmjeriti svoje poljoprivredno gospodarstvo na organsku poljoprivredu moraju znati određene informacije, kao što su</a:t>
            </a:r>
            <a:r>
              <a:rPr lang="vi-VN" sz="3000" b="0" dirty="0" smtClean="0"/>
              <a:t>:</a:t>
            </a:r>
            <a:endParaRPr lang="en-US" sz="3000" b="0" dirty="0" smtClean="0"/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 err="1" smtClean="0"/>
              <a:t>Kako</a:t>
            </a:r>
            <a:r>
              <a:rPr lang="en-US" sz="3000" dirty="0" smtClean="0"/>
              <a:t> </a:t>
            </a:r>
            <a:r>
              <a:rPr lang="en-US" sz="3000" dirty="0" err="1" smtClean="0"/>
              <a:t>poboljšati</a:t>
            </a:r>
            <a:r>
              <a:rPr lang="en-US" sz="3000" dirty="0" smtClean="0"/>
              <a:t> </a:t>
            </a:r>
            <a:r>
              <a:rPr lang="en-US" sz="3000" dirty="0" err="1" smtClean="0"/>
              <a:t>plodnost</a:t>
            </a:r>
            <a:r>
              <a:rPr lang="en-US" sz="3000" dirty="0" smtClean="0"/>
              <a:t> </a:t>
            </a:r>
            <a:r>
              <a:rPr lang="en-US" sz="3000" dirty="0" err="1" smtClean="0"/>
              <a:t>tla</a:t>
            </a:r>
            <a:r>
              <a:rPr lang="en-US" sz="3000" dirty="0" smtClean="0"/>
              <a:t>?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 err="1" smtClean="0"/>
              <a:t>Kako</a:t>
            </a:r>
            <a:r>
              <a:rPr lang="en-US" sz="3000" dirty="0" smtClean="0"/>
              <a:t> </a:t>
            </a:r>
            <a:r>
              <a:rPr lang="en-US" sz="3000" dirty="0" err="1" smtClean="0"/>
              <a:t>održati</a:t>
            </a:r>
            <a:r>
              <a:rPr lang="en-US" sz="3000" dirty="0" smtClean="0"/>
              <a:t> </a:t>
            </a:r>
            <a:r>
              <a:rPr lang="en-US" sz="3000" dirty="0" err="1" smtClean="0"/>
              <a:t>usjeve</a:t>
            </a:r>
            <a:r>
              <a:rPr lang="en-US" sz="3000" dirty="0" smtClean="0"/>
              <a:t> </a:t>
            </a:r>
            <a:r>
              <a:rPr lang="en-US" sz="3000" dirty="0" err="1" smtClean="0"/>
              <a:t>zdravima</a:t>
            </a:r>
            <a:r>
              <a:rPr lang="en-US" sz="3000" dirty="0" smtClean="0"/>
              <a:t>?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 err="1" smtClean="0"/>
              <a:t>Kako</a:t>
            </a:r>
            <a:r>
              <a:rPr lang="en-US" sz="3000" dirty="0" smtClean="0"/>
              <a:t> </a:t>
            </a:r>
            <a:r>
              <a:rPr lang="en-US" sz="3000" dirty="0" err="1" smtClean="0"/>
              <a:t>najbolje</a:t>
            </a:r>
            <a:r>
              <a:rPr lang="en-US" sz="3000" dirty="0" smtClean="0"/>
              <a:t> </a:t>
            </a:r>
            <a:r>
              <a:rPr lang="en-US" sz="3000" dirty="0" err="1" smtClean="0"/>
              <a:t>povećati</a:t>
            </a:r>
            <a:r>
              <a:rPr lang="en-US" sz="3000" dirty="0" smtClean="0"/>
              <a:t> </a:t>
            </a:r>
            <a:r>
              <a:rPr lang="en-US" sz="3000" dirty="0" err="1" smtClean="0"/>
              <a:t>raznolikost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farmi</a:t>
            </a:r>
            <a:r>
              <a:rPr lang="en-US" sz="3000" dirty="0" smtClean="0"/>
              <a:t>?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 err="1" smtClean="0"/>
              <a:t>Kako</a:t>
            </a:r>
            <a:r>
              <a:rPr lang="en-US" sz="3000" dirty="0" smtClean="0"/>
              <a:t> </a:t>
            </a:r>
            <a:r>
              <a:rPr lang="en-US" sz="3000" dirty="0" err="1" smtClean="0"/>
              <a:t>održati</a:t>
            </a:r>
            <a:r>
              <a:rPr lang="en-US" sz="3000" dirty="0" smtClean="0"/>
              <a:t> </a:t>
            </a:r>
            <a:r>
              <a:rPr lang="en-US" sz="3000" dirty="0" err="1" smtClean="0"/>
              <a:t>stoku</a:t>
            </a:r>
            <a:r>
              <a:rPr lang="en-US" sz="3000" dirty="0" smtClean="0"/>
              <a:t> </a:t>
            </a:r>
            <a:r>
              <a:rPr lang="en-US" sz="3000" dirty="0" err="1" smtClean="0"/>
              <a:t>zdravom</a:t>
            </a:r>
            <a:r>
              <a:rPr lang="en-US" sz="3000" dirty="0" smtClean="0"/>
              <a:t>?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3000" dirty="0" err="1" smtClean="0"/>
              <a:t>Kako</a:t>
            </a:r>
            <a:r>
              <a:rPr lang="en-US" sz="3000" dirty="0" smtClean="0"/>
              <a:t> </a:t>
            </a:r>
            <a:r>
              <a:rPr lang="en-US" sz="3000" dirty="0" err="1" smtClean="0"/>
              <a:t>organskim</a:t>
            </a:r>
            <a:r>
              <a:rPr lang="en-US" sz="3000" dirty="0" smtClean="0"/>
              <a:t> </a:t>
            </a:r>
            <a:r>
              <a:rPr lang="en-US" sz="3000" dirty="0" err="1" smtClean="0"/>
              <a:t>proizvodima</a:t>
            </a:r>
            <a:r>
              <a:rPr lang="en-US" sz="3000" dirty="0" smtClean="0"/>
              <a:t> </a:t>
            </a:r>
            <a:r>
              <a:rPr lang="en-US" sz="3000" dirty="0" err="1" smtClean="0"/>
              <a:t>dati</a:t>
            </a:r>
            <a:r>
              <a:rPr lang="en-US" sz="3000" dirty="0" smtClean="0"/>
              <a:t> </a:t>
            </a:r>
            <a:r>
              <a:rPr lang="en-US" sz="3000" dirty="0" err="1" smtClean="0"/>
              <a:t>vrijednost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kako</a:t>
            </a:r>
            <a:r>
              <a:rPr lang="en-US" sz="3000" dirty="0" smtClean="0"/>
              <a:t> </a:t>
            </a:r>
            <a:r>
              <a:rPr lang="en-US" sz="3000" dirty="0" err="1" smtClean="0"/>
              <a:t>ih</a:t>
            </a:r>
            <a:r>
              <a:rPr lang="en-US" sz="3000" dirty="0" smtClean="0"/>
              <a:t> </a:t>
            </a:r>
            <a:r>
              <a:rPr lang="en-US" sz="3000" dirty="0" err="1" smtClean="0"/>
              <a:t>uspješno</a:t>
            </a:r>
            <a:r>
              <a:rPr lang="en-US" sz="3000" dirty="0" smtClean="0"/>
              <a:t> </a:t>
            </a:r>
            <a:r>
              <a:rPr lang="en-US" sz="3000" dirty="0" err="1" smtClean="0"/>
              <a:t>prodati</a:t>
            </a:r>
            <a:r>
              <a:rPr lang="en-US" sz="3000" dirty="0" smtClean="0"/>
              <a:t>?</a:t>
            </a:r>
            <a:endParaRPr lang="hr-HR" sz="3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600" b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7951440" cy="1371600"/>
          </a:xfrm>
        </p:spPr>
        <p:txBody>
          <a:bodyPr>
            <a:normAutofit/>
          </a:bodyPr>
          <a:lstStyle/>
          <a:p>
            <a:pPr algn="ctr"/>
            <a:r>
              <a:rPr lang="en-US" sz="3300" b="0" dirty="0"/>
              <a:t/>
            </a:r>
            <a:br>
              <a:rPr lang="en-US" sz="3300" b="0" dirty="0"/>
            </a:br>
            <a:r>
              <a:rPr lang="hr-HR" sz="3300" b="0" dirty="0" smtClean="0"/>
              <a:t>Korak 1</a:t>
            </a:r>
            <a:r>
              <a:rPr lang="en-US" sz="3300" b="0" dirty="0" smtClean="0"/>
              <a:t>:</a:t>
            </a:r>
            <a:r>
              <a:rPr lang="hr-HR" sz="3300" b="0" dirty="0" smtClean="0"/>
              <a:t> prikupiti informacije </a:t>
            </a:r>
            <a:endParaRPr lang="en-US" sz="3300" dirty="0">
              <a:solidFill>
                <a:schemeClr val="tx1"/>
              </a:solidFill>
            </a:endParaRPr>
          </a:p>
        </p:txBody>
      </p:sp>
      <p:pic>
        <p:nvPicPr>
          <p:cNvPr id="5" name="Picture 4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6662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1176"/>
            <a:ext cx="6851104" cy="1371600"/>
          </a:xfrm>
        </p:spPr>
        <p:txBody>
          <a:bodyPr>
            <a:normAutofit/>
          </a:bodyPr>
          <a:lstStyle/>
          <a:p>
            <a:pPr algn="ctr"/>
            <a:r>
              <a:rPr lang="hr-HR" sz="3000" b="0" dirty="0" smtClean="0"/>
              <a:t>Gdje prikupiti informacije o organskoj poljoprivredi</a:t>
            </a:r>
            <a:r>
              <a:rPr lang="en-US" sz="3000" b="0" dirty="0" smtClean="0"/>
              <a:t>? </a:t>
            </a:r>
            <a:endParaRPr lang="en-US" sz="3000" b="0" dirty="0"/>
          </a:p>
        </p:txBody>
      </p:sp>
      <p:sp>
        <p:nvSpPr>
          <p:cNvPr id="13" name="Rectangle 12"/>
          <p:cNvSpPr/>
          <p:nvPr/>
        </p:nvSpPr>
        <p:spPr>
          <a:xfrm>
            <a:off x="61932" y="1845979"/>
            <a:ext cx="87585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8788" indent="-458788" algn="just">
              <a:buFont typeface="Wingdings" panose="05000000000000000000" pitchFamily="2" charset="2"/>
              <a:buChar char="Ø"/>
            </a:pPr>
            <a:r>
              <a:rPr lang="en-US" sz="3000" dirty="0" err="1" smtClean="0"/>
              <a:t>Preporučuje</a:t>
            </a:r>
            <a:r>
              <a:rPr lang="en-US" sz="3000" dirty="0" smtClean="0"/>
              <a:t> se </a:t>
            </a:r>
            <a:r>
              <a:rPr lang="en-US" sz="3000" dirty="0" err="1" smtClean="0"/>
              <a:t>poljoprivrednicima</a:t>
            </a:r>
            <a:r>
              <a:rPr lang="en-US" sz="3000" dirty="0" smtClean="0"/>
              <a:t> </a:t>
            </a:r>
            <a:r>
              <a:rPr lang="en-US" sz="3000" dirty="0" err="1" smtClean="0"/>
              <a:t>da</a:t>
            </a:r>
            <a:r>
              <a:rPr lang="en-US" sz="3000" dirty="0" smtClean="0"/>
              <a:t> </a:t>
            </a:r>
            <a:r>
              <a:rPr lang="en-US" sz="3000" dirty="0" err="1" smtClean="0"/>
              <a:t>stupe</a:t>
            </a:r>
            <a:r>
              <a:rPr lang="en-US" sz="3000" dirty="0" smtClean="0"/>
              <a:t> u </a:t>
            </a:r>
            <a:r>
              <a:rPr lang="en-US" sz="3000" dirty="0" err="1" smtClean="0"/>
              <a:t>kontakt</a:t>
            </a:r>
            <a:r>
              <a:rPr lang="en-US" sz="3000" dirty="0" smtClean="0"/>
              <a:t> s </a:t>
            </a:r>
            <a:r>
              <a:rPr lang="en-US" sz="3000" dirty="0" err="1" smtClean="0"/>
              <a:t>drugim</a:t>
            </a:r>
            <a:r>
              <a:rPr lang="en-US" sz="3000" dirty="0" smtClean="0"/>
              <a:t> </a:t>
            </a:r>
            <a:r>
              <a:rPr lang="en-US" sz="3000" dirty="0" err="1" smtClean="0"/>
              <a:t>poljoprivrednicima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istom</a:t>
            </a:r>
            <a:r>
              <a:rPr lang="en-US" sz="3000" dirty="0" smtClean="0"/>
              <a:t> </a:t>
            </a:r>
            <a:r>
              <a:rPr lang="en-US" sz="3000" dirty="0" err="1" smtClean="0"/>
              <a:t>području</a:t>
            </a:r>
            <a:r>
              <a:rPr lang="en-US" sz="3000" dirty="0" smtClean="0"/>
              <a:t> </a:t>
            </a:r>
            <a:r>
              <a:rPr lang="en-US" sz="3000" dirty="0" err="1" smtClean="0"/>
              <a:t>koji</a:t>
            </a:r>
            <a:r>
              <a:rPr lang="en-US" sz="3000" dirty="0" smtClean="0"/>
              <a:t> se </a:t>
            </a:r>
            <a:r>
              <a:rPr lang="en-US" sz="3000" dirty="0" err="1" smtClean="0"/>
              <a:t>već</a:t>
            </a:r>
            <a:r>
              <a:rPr lang="en-US" sz="3000" dirty="0" smtClean="0"/>
              <a:t> </a:t>
            </a:r>
            <a:r>
              <a:rPr lang="en-US" sz="3000" dirty="0" err="1" smtClean="0"/>
              <a:t>bave</a:t>
            </a:r>
            <a:r>
              <a:rPr lang="en-US" sz="3000" dirty="0" smtClean="0"/>
              <a:t> </a:t>
            </a:r>
            <a:r>
              <a:rPr lang="en-US" sz="3000" dirty="0" err="1" smtClean="0"/>
              <a:t>organskim</a:t>
            </a:r>
            <a:r>
              <a:rPr lang="en-US" sz="3000" dirty="0" smtClean="0"/>
              <a:t> </a:t>
            </a:r>
            <a:r>
              <a:rPr lang="en-US" sz="3000" dirty="0" err="1" smtClean="0"/>
              <a:t>uzgojem</a:t>
            </a:r>
            <a:r>
              <a:rPr lang="en-US" sz="3000" dirty="0" smtClean="0"/>
              <a:t>.</a:t>
            </a:r>
            <a:r>
              <a:rPr lang="hr-HR" sz="3000" dirty="0" smtClean="0"/>
              <a:t> </a:t>
            </a:r>
            <a:endParaRPr lang="en-US" sz="3000" dirty="0" smtClean="0"/>
          </a:p>
          <a:p>
            <a:pPr algn="just"/>
            <a:endParaRPr lang="en-US" sz="3000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n-US" sz="3000" dirty="0" err="1" smtClean="0"/>
              <a:t>Učenje</a:t>
            </a:r>
            <a:r>
              <a:rPr lang="en-US" sz="3000" dirty="0" smtClean="0"/>
              <a:t> </a:t>
            </a:r>
            <a:r>
              <a:rPr lang="en-US" sz="3000" dirty="0" err="1" smtClean="0"/>
              <a:t>od</a:t>
            </a:r>
            <a:r>
              <a:rPr lang="en-US" sz="3000" dirty="0" smtClean="0"/>
              <a:t> </a:t>
            </a:r>
            <a:r>
              <a:rPr lang="en-US" sz="3000" dirty="0" err="1" smtClean="0"/>
              <a:t>iskusnih</a:t>
            </a:r>
            <a:r>
              <a:rPr lang="en-US" sz="3000" dirty="0" smtClean="0"/>
              <a:t> </a:t>
            </a:r>
            <a:r>
              <a:rPr lang="en-US" sz="3000" dirty="0" err="1" smtClean="0"/>
              <a:t>poljoprivrednika</a:t>
            </a:r>
            <a:r>
              <a:rPr lang="en-US" sz="3000" dirty="0" smtClean="0"/>
              <a:t> </a:t>
            </a:r>
            <a:r>
              <a:rPr lang="en-US" sz="3000" dirty="0" err="1" smtClean="0"/>
              <a:t>omogućuje</a:t>
            </a:r>
            <a:r>
              <a:rPr lang="en-US" sz="3000" dirty="0" smtClean="0"/>
              <a:t> </a:t>
            </a:r>
            <a:r>
              <a:rPr lang="en-US" sz="3000" dirty="0" err="1" smtClean="0"/>
              <a:t>stjecanje</a:t>
            </a:r>
            <a:r>
              <a:rPr lang="en-US" sz="3000" dirty="0" smtClean="0"/>
              <a:t> </a:t>
            </a:r>
            <a:r>
              <a:rPr lang="en-US" sz="3000" dirty="0" err="1" smtClean="0"/>
              <a:t>iskustva</a:t>
            </a:r>
            <a:r>
              <a:rPr lang="en-US" sz="3000" dirty="0" smtClean="0"/>
              <a:t> </a:t>
            </a:r>
            <a:r>
              <a:rPr lang="en-US" sz="3000" dirty="0" err="1" smtClean="0"/>
              <a:t>iz</a:t>
            </a:r>
            <a:r>
              <a:rPr lang="en-US" sz="3000" dirty="0" smtClean="0"/>
              <a:t> </a:t>
            </a:r>
            <a:r>
              <a:rPr lang="en-US" sz="3000" dirty="0" err="1" smtClean="0"/>
              <a:t>prve</a:t>
            </a:r>
            <a:r>
              <a:rPr lang="en-US" sz="3000" dirty="0" smtClean="0"/>
              <a:t> </a:t>
            </a:r>
            <a:r>
              <a:rPr lang="en-US" sz="3000" dirty="0" err="1" smtClean="0"/>
              <a:t>ruke</a:t>
            </a:r>
            <a:r>
              <a:rPr lang="en-US" sz="3000" dirty="0" smtClean="0"/>
              <a:t> u </a:t>
            </a:r>
            <a:r>
              <a:rPr lang="en-US" sz="3000" dirty="0" err="1" smtClean="0"/>
              <a:t>lokalnim</a:t>
            </a:r>
            <a:r>
              <a:rPr lang="en-US" sz="3000" dirty="0" smtClean="0"/>
              <a:t> </a:t>
            </a:r>
            <a:r>
              <a:rPr lang="en-US" sz="3000" dirty="0" err="1" smtClean="0"/>
              <a:t>uvjetima</a:t>
            </a:r>
            <a:r>
              <a:rPr lang="en-US" sz="3000" dirty="0" smtClean="0"/>
              <a:t>, </a:t>
            </a:r>
            <a:r>
              <a:rPr lang="en-US" sz="3000" dirty="0" err="1" smtClean="0"/>
              <a:t>upoznavanje</a:t>
            </a:r>
            <a:r>
              <a:rPr lang="en-US" sz="3000" dirty="0" smtClean="0"/>
              <a:t> </a:t>
            </a:r>
            <a:r>
              <a:rPr lang="en-US" sz="3000" dirty="0" err="1" smtClean="0"/>
              <a:t>prednosti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potencijalnih</a:t>
            </a:r>
            <a:r>
              <a:rPr lang="en-US" sz="3000" dirty="0" smtClean="0"/>
              <a:t> </a:t>
            </a:r>
            <a:r>
              <a:rPr lang="en-US" sz="3000" dirty="0" err="1" smtClean="0"/>
              <a:t>izazova</a:t>
            </a:r>
            <a:r>
              <a:rPr lang="en-US" sz="3000" dirty="0" smtClean="0"/>
              <a:t> </a:t>
            </a:r>
            <a:r>
              <a:rPr lang="en-US" sz="3000" dirty="0" err="1" smtClean="0"/>
              <a:t>povezanih</a:t>
            </a:r>
            <a:r>
              <a:rPr lang="en-US" sz="3000" dirty="0" smtClean="0"/>
              <a:t> s </a:t>
            </a:r>
            <a:r>
              <a:rPr lang="en-US" sz="3000" dirty="0" err="1" smtClean="0"/>
              <a:t>primjenom</a:t>
            </a:r>
            <a:r>
              <a:rPr lang="en-US" sz="3000" dirty="0" smtClean="0"/>
              <a:t> </a:t>
            </a:r>
            <a:r>
              <a:rPr lang="en-US" sz="3000" dirty="0" err="1" smtClean="0"/>
              <a:t>organskih</a:t>
            </a:r>
            <a:r>
              <a:rPr lang="en-US" sz="3000" dirty="0" smtClean="0"/>
              <a:t> </a:t>
            </a:r>
            <a:r>
              <a:rPr lang="en-US" sz="3000" dirty="0" err="1" smtClean="0"/>
              <a:t>metoda</a:t>
            </a:r>
            <a:r>
              <a:rPr lang="en-US" sz="3000" dirty="0" smtClean="0"/>
              <a:t>.</a:t>
            </a:r>
            <a:r>
              <a:rPr lang="hr-HR" sz="3000" dirty="0" smtClean="0"/>
              <a:t> </a:t>
            </a:r>
            <a:endParaRPr lang="en-US" sz="300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2954" y="6021288"/>
            <a:ext cx="127952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52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1484784"/>
            <a:ext cx="8568952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hr-HR" b="0" dirty="0" smtClean="0"/>
              <a:t>KORAK 2</a:t>
            </a:r>
            <a:r>
              <a:rPr lang="en-US" sz="3300" b="0" dirty="0" smtClean="0"/>
              <a:t>: </a:t>
            </a:r>
            <a:r>
              <a:rPr lang="en-US" sz="3300" b="0" dirty="0" err="1" smtClean="0"/>
              <a:t>Isprobajte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prakse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na</a:t>
            </a:r>
            <a:r>
              <a:rPr lang="en-US" sz="3300" b="0" dirty="0" smtClean="0"/>
              <a:t> </a:t>
            </a:r>
            <a:r>
              <a:rPr lang="en-US" sz="3300" b="0" dirty="0" err="1" smtClean="0"/>
              <a:t>malo</a:t>
            </a:r>
            <a:r>
              <a:rPr lang="en-US" sz="3300" b="0" dirty="0" smtClean="0"/>
              <a:t> </a:t>
            </a:r>
            <a:r>
              <a:rPr lang="en-US" sz="3300" b="0" dirty="0" smtClean="0"/>
              <a:t/>
            </a:r>
            <a:br>
              <a:rPr lang="en-US" sz="3300" b="0" dirty="0" smtClean="0"/>
            </a:br>
            <a:r>
              <a:rPr lang="en-US" sz="3300" b="0" dirty="0" smtClean="0"/>
              <a:t/>
            </a:r>
            <a:br>
              <a:rPr lang="en-US" sz="3300" b="0" dirty="0" smtClean="0"/>
            </a:br>
            <a:endParaRPr lang="en-US" sz="33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03709"/>
            <a:ext cx="8856984" cy="4373563"/>
          </a:xfrm>
        </p:spPr>
        <p:txBody>
          <a:bodyPr>
            <a:noAutofit/>
          </a:bodyPr>
          <a:lstStyle/>
          <a:p>
            <a:pPr marL="403225" indent="-403225"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  <a:tabLst>
                <a:tab pos="169863" algn="l"/>
                <a:tab pos="403225" algn="l"/>
              </a:tabLst>
            </a:pPr>
            <a:r>
              <a:rPr lang="en-US" sz="3000" b="0" dirty="0" err="1" smtClean="0"/>
              <a:t>Nakon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prikupljanja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odgovarajućih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podataka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poljoprivrednici</a:t>
            </a:r>
            <a:r>
              <a:rPr lang="en-US" sz="3000" b="0" dirty="0" smtClean="0"/>
              <a:t> bi </a:t>
            </a:r>
            <a:r>
              <a:rPr lang="en-US" sz="3000" b="0" dirty="0" err="1" smtClean="0"/>
              <a:t>trebali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početi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učiti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iz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vlastitog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iskustva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na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svojim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farmama</a:t>
            </a:r>
            <a:r>
              <a:rPr lang="hr-HR" sz="3000" b="0" dirty="0" smtClean="0"/>
              <a:t>. </a:t>
            </a:r>
            <a:endParaRPr lang="en-US" sz="3000" b="0" dirty="0"/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169863" algn="l"/>
                <a:tab pos="403225" algn="l"/>
              </a:tabLst>
            </a:pPr>
            <a:r>
              <a:rPr lang="en-US" sz="3000" b="0" dirty="0" err="1" smtClean="0"/>
              <a:t>Kako</a:t>
            </a:r>
            <a:r>
              <a:rPr lang="en-US" sz="3000" b="0" dirty="0" smtClean="0"/>
              <a:t> bi se </a:t>
            </a:r>
            <a:r>
              <a:rPr lang="en-US" sz="3000" b="0" dirty="0" err="1" smtClean="0"/>
              <a:t>rizik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od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neuspjeha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usjeva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i</a:t>
            </a:r>
            <a:r>
              <a:rPr lang="en-US" sz="3000" b="0" dirty="0" smtClean="0"/>
              <a:t> / </a:t>
            </a:r>
            <a:r>
              <a:rPr lang="en-US" sz="3000" b="0" dirty="0" err="1" smtClean="0"/>
              <a:t>ili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gubitka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životinja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smanjio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na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najmanju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moguću</a:t>
            </a:r>
            <a:r>
              <a:rPr lang="en-US" sz="3000" b="0" dirty="0" smtClean="0"/>
              <a:t> </a:t>
            </a:r>
            <a:r>
              <a:rPr lang="en-US" sz="3000" b="0" dirty="0" err="1" smtClean="0"/>
              <a:t>mjeru</a:t>
            </a:r>
            <a:r>
              <a:rPr lang="en-US" sz="3000" b="0" dirty="0" smtClean="0"/>
              <a:t>, </a:t>
            </a:r>
            <a:r>
              <a:rPr lang="en-US" sz="3000" b="0" dirty="0" err="1" smtClean="0"/>
              <a:t>preporučuje</a:t>
            </a:r>
            <a:r>
              <a:rPr lang="en-US" sz="3000" b="0" dirty="0" smtClean="0"/>
              <a:t> se</a:t>
            </a:r>
            <a:r>
              <a:rPr lang="en-US" sz="3000" b="0" dirty="0" smtClean="0"/>
              <a:t>:</a:t>
            </a:r>
            <a:endParaRPr lang="en-US" sz="3000" b="0" dirty="0" smtClean="0"/>
          </a:p>
          <a:p>
            <a:pPr marL="9144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vi-VN" sz="3000" dirty="0" smtClean="0"/>
              <a:t>Provodite organske prakse korak po korak u ograničenoj mjeri.</a:t>
            </a:r>
          </a:p>
          <a:p>
            <a:pPr marL="9144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vi-VN" sz="3000" dirty="0" smtClean="0"/>
              <a:t>Odaberite odjednom određene postupke i</a:t>
            </a:r>
          </a:p>
          <a:p>
            <a:pPr marL="914400" lvl="1" indent="-457200" algn="just">
              <a:spcBef>
                <a:spcPts val="0"/>
              </a:spcBef>
              <a:buFont typeface="+mj-lt"/>
              <a:buAutoNum type="arabicPeriod"/>
            </a:pPr>
            <a:r>
              <a:rPr lang="vi-VN" sz="3000" dirty="0" smtClean="0"/>
              <a:t>Testirajte ih samo na odabranim parcelama ili odabranim životinjama </a:t>
            </a:r>
            <a:endParaRPr lang="en-US" sz="3000" dirty="0" smtClean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55017"/>
            <a:ext cx="1063502" cy="65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5891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5550</TotalTime>
  <Words>616</Words>
  <Application>Microsoft Office PowerPoint</Application>
  <PresentationFormat>On-screen Show (4:3)</PresentationFormat>
  <Paragraphs>75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Základné</vt:lpstr>
      <vt:lpstr>Proces konverzije</vt:lpstr>
      <vt:lpstr>Iskustvo procesa “konverzije” </vt:lpstr>
      <vt:lpstr>Duljina procesa konverzije </vt:lpstr>
      <vt:lpstr>Proces konverzije </vt:lpstr>
      <vt:lpstr>Slide 5</vt:lpstr>
      <vt:lpstr>Da bi se prešlo na organsku poljoprivredu, potrebno je slijediti određene korake : </vt:lpstr>
      <vt:lpstr> Korak 1: prikupiti informacije </vt:lpstr>
      <vt:lpstr>Gdje prikupiti informacije o organskoj poljoprivredi? </vt:lpstr>
      <vt:lpstr>  KORAK 2: Isprobajte prakse na malo   </vt:lpstr>
      <vt:lpstr>Koje prakse treba odabrati za početak? </vt:lpstr>
      <vt:lpstr>Koje usjeve uzgajati tijekom pretvorbe? </vt:lpstr>
      <vt:lpstr>Korak 3: implementirati organske prakse na cijeloj  farmi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Laptop</cp:lastModifiedBy>
  <cp:revision>739</cp:revision>
  <cp:lastPrinted>2020-02-19T13:16:06Z</cp:lastPrinted>
  <dcterms:created xsi:type="dcterms:W3CDTF">2019-02-10T21:49:04Z</dcterms:created>
  <dcterms:modified xsi:type="dcterms:W3CDTF">2020-11-05T18:19:57Z</dcterms:modified>
</cp:coreProperties>
</file>