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9144000"/>
  <p:notesSz cx="7010400" cy="9296400"/>
  <p:embeddedFontLst>
    <p:embeddedFont>
      <p:font typeface="Arial Black"/>
      <p:regular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2" roundtripDataSignature="AMtx7mjFdj67piExtpgytl7tfUvALvR/7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rialBlack-regular.fntdata"/><Relationship Id="rId10" Type="http://schemas.openxmlformats.org/officeDocument/2006/relationships/slide" Target="slides/slide5.xml"/><Relationship Id="rId12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1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4050" lIns="88125" spcFirstLastPara="1" rIns="88125" wrap="square" tIns="440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938" y="1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4050" lIns="88125" spcFirstLastPara="1" rIns="88125" wrap="square" tIns="4405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4050" lIns="88125" spcFirstLastPara="1" rIns="88125" wrap="square" tIns="4405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4050" lIns="88125" spcFirstLastPara="1" rIns="88125" wrap="square" tIns="440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4050" lIns="88125" spcFirstLastPara="1" rIns="88125" wrap="square" tIns="4405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4050" lIns="88125" spcFirstLastPara="1" rIns="88125" wrap="square" tIns="44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4050" lIns="88125" spcFirstLastPara="1" rIns="88125" wrap="square" tIns="440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5" name="Google Shape;105;p2:notes"/>
          <p:cNvSpPr txBox="1"/>
          <p:nvPr>
            <p:ph idx="1" type="body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4050" lIns="88125" spcFirstLastPara="1" rIns="88125" wrap="square" tIns="44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2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4050" lIns="88125" spcFirstLastPara="1" rIns="88125" wrap="square" tIns="440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3" name="Google Shape;113;p3:notes"/>
          <p:cNvSpPr txBox="1"/>
          <p:nvPr>
            <p:ph idx="1" type="body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4050" lIns="88125" spcFirstLastPara="1" rIns="88125" wrap="square" tIns="44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3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4050" lIns="88125" spcFirstLastPara="1" rIns="88125" wrap="square" tIns="440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p4:notes"/>
          <p:cNvSpPr txBox="1"/>
          <p:nvPr>
            <p:ph idx="1" type="body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4050" lIns="88125" spcFirstLastPara="1" rIns="88125" wrap="square" tIns="44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4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4050" lIns="88125" spcFirstLastPara="1" rIns="88125" wrap="square" tIns="440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/>
          <p:nvPr>
            <p:ph idx="2" type="sldImg"/>
          </p:nvPr>
        </p:nvSpPr>
        <p:spPr>
          <a:xfrm>
            <a:off x="1181100" y="698500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9" name="Google Shape;129;p5:notes"/>
          <p:cNvSpPr txBox="1"/>
          <p:nvPr>
            <p:ph idx="1" type="body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4050" lIns="88125" spcFirstLastPara="1" rIns="88125" wrap="square" tIns="44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5:notes"/>
          <p:cNvSpPr txBox="1"/>
          <p:nvPr>
            <p:ph idx="12" type="sldNum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4050" lIns="88125" spcFirstLastPara="1" rIns="88125" wrap="square" tIns="440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 showMasterSp="0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7"/>
          <p:cNvSpPr txBox="1"/>
          <p:nvPr>
            <p:ph type="ctrTitle"/>
          </p:nvPr>
        </p:nvSpPr>
        <p:spPr>
          <a:xfrm>
            <a:off x="457200" y="1626915"/>
            <a:ext cx="7772400" cy="31736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6600"/>
              <a:buFont typeface="Arial Black"/>
              <a:buNone/>
              <a:defRPr sz="66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7"/>
          <p:cNvSpPr txBox="1"/>
          <p:nvPr>
            <p:ph idx="1" type="subTitle"/>
          </p:nvPr>
        </p:nvSpPr>
        <p:spPr>
          <a:xfrm>
            <a:off x="457200" y="4800600"/>
            <a:ext cx="6858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1" name="Google Shape;21;p7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7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7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7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6" name="Google Shape;26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zvislý text" type="vertTx">
  <p:cSld name="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6"/>
          <p:cNvSpPr txBox="1"/>
          <p:nvPr>
            <p:ph idx="1" type="body"/>
          </p:nvPr>
        </p:nvSpPr>
        <p:spPr>
          <a:xfrm rot="5400000">
            <a:off x="2080418" y="129382"/>
            <a:ext cx="4373563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6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6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6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vislý nadpis a text" type="vertTitleAndTx">
  <p:cSld name="VERTICAL_TITLE_AND_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7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17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7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7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1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lavička sekcie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/>
          <p:nvPr>
            <p:ph type="title"/>
          </p:nvPr>
        </p:nvSpPr>
        <p:spPr>
          <a:xfrm>
            <a:off x="457200" y="1447800"/>
            <a:ext cx="7772400" cy="432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7200"/>
              <a:buFont typeface="Arial Black"/>
              <a:buNone/>
              <a:defRPr b="0" sz="72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" type="body"/>
          </p:nvPr>
        </p:nvSpPr>
        <p:spPr>
          <a:xfrm>
            <a:off x="457200" y="228601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sz="200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9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8" name="Google Shape;38;p9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0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0"/>
          <p:cNvSpPr txBox="1"/>
          <p:nvPr>
            <p:ph idx="1" type="body"/>
          </p:nvPr>
        </p:nvSpPr>
        <p:spPr>
          <a:xfrm>
            <a:off x="163068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2" name="Google Shape;42;p10"/>
          <p:cNvSpPr txBox="1"/>
          <p:nvPr>
            <p:ph idx="2" type="body"/>
          </p:nvPr>
        </p:nvSpPr>
        <p:spPr>
          <a:xfrm>
            <a:off x="509016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3" name="Google Shape;43;p10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1627632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1"/>
          <p:cNvSpPr txBox="1"/>
          <p:nvPr>
            <p:ph idx="2" type="body"/>
          </p:nvPr>
        </p:nvSpPr>
        <p:spPr>
          <a:xfrm>
            <a:off x="1627632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11"/>
          <p:cNvSpPr txBox="1"/>
          <p:nvPr>
            <p:ph idx="3" type="body"/>
          </p:nvPr>
        </p:nvSpPr>
        <p:spPr>
          <a:xfrm>
            <a:off x="5093208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11"/>
          <p:cNvSpPr txBox="1"/>
          <p:nvPr>
            <p:ph idx="4" type="body"/>
          </p:nvPr>
        </p:nvSpPr>
        <p:spPr>
          <a:xfrm>
            <a:off x="5093208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2" name="Google Shape;52;p11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2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2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3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575050" y="1600200"/>
            <a:ext cx="5111750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406400" lvl="1" marL="914400" algn="l">
              <a:spcBef>
                <a:spcPts val="600"/>
              </a:spcBef>
              <a:spcAft>
                <a:spcPts val="0"/>
              </a:spcAft>
              <a:buSzPts val="2800"/>
              <a:buChar char="•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14"/>
          <p:cNvSpPr txBox="1"/>
          <p:nvPr>
            <p:ph idx="2" type="body"/>
          </p:nvPr>
        </p:nvSpPr>
        <p:spPr>
          <a:xfrm>
            <a:off x="457200" y="1600200"/>
            <a:ext cx="3008313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7" name="Google Shape;67;p14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4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4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0" name="Google Shape;70;p14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showMasterSp="0" type="picTx">
  <p:cSld name="PICTURE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5"/>
          <p:cNvSpPr/>
          <p:nvPr>
            <p:ph idx="2" type="pic"/>
          </p:nvPr>
        </p:nvSpPr>
        <p:spPr>
          <a:xfrm>
            <a:off x="-1" y="0"/>
            <a:ext cx="9000877" cy="484632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5"/>
          <p:cNvSpPr txBox="1"/>
          <p:nvPr>
            <p:ph idx="1" type="body"/>
          </p:nvPr>
        </p:nvSpPr>
        <p:spPr>
          <a:xfrm>
            <a:off x="457200" y="57150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5" name="Google Shape;75;p15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8" name="Google Shape;78;p15"/>
          <p:cNvSpPr txBox="1"/>
          <p:nvPr>
            <p:ph type="title"/>
          </p:nvPr>
        </p:nvSpPr>
        <p:spPr>
          <a:xfrm>
            <a:off x="457200" y="4953000"/>
            <a:ext cx="8153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 Black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b="0" i="0" sz="3600" u="none" cap="none" strike="noStrike">
                <a:solidFill>
                  <a:schemeClr val="accent6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6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6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6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6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6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6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ec.europa.eu/info/food-farming-fisheries/farming/organic-farming/legislation_en" TargetMode="Externa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/>
          <p:nvPr>
            <p:ph type="ctrTitle"/>
          </p:nvPr>
        </p:nvSpPr>
        <p:spPr>
          <a:xfrm>
            <a:off x="467544" y="1195646"/>
            <a:ext cx="8072494" cy="129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A5EF"/>
              </a:buClr>
              <a:buSzPts val="4000"/>
              <a:buFont typeface="Calibri"/>
              <a:buNone/>
            </a:pPr>
            <a:r>
              <a:rPr b="1" lang="en-US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Principiile agriculturii organice</a:t>
            </a:r>
            <a:endParaRPr b="1" sz="4000">
              <a:solidFill>
                <a:srgbClr val="08A5E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>
            <p:ph idx="1" type="subTitle"/>
          </p:nvPr>
        </p:nvSpPr>
        <p:spPr>
          <a:xfrm>
            <a:off x="642910" y="4000504"/>
            <a:ext cx="7283152" cy="576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US"/>
              <a:t> </a:t>
            </a:r>
            <a:endParaRPr/>
          </a:p>
        </p:txBody>
      </p:sp>
      <p:pic>
        <p:nvPicPr>
          <p:cNvPr id="99" name="Google Shape;9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844" y="285728"/>
            <a:ext cx="1928826" cy="54971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"/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2018-3-HR01-KA205-060151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01" name="Google Shape;101;p1"/>
          <p:cNvSpPr/>
          <p:nvPr/>
        </p:nvSpPr>
        <p:spPr>
          <a:xfrm>
            <a:off x="646694" y="6021288"/>
            <a:ext cx="81017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EF8E7B"/>
                </a:solidFill>
              </a:rPr>
              <a:t>Agricultură organică</a:t>
            </a:r>
            <a:endParaRPr/>
          </a:p>
        </p:txBody>
      </p:sp>
      <p:pic>
        <p:nvPicPr>
          <p:cNvPr descr="C:\Users\myiannakopoulou.ARI\Desktop\Το print\ORGANIC-FARMING-1024x984.png" id="102" name="Google Shape;102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35696" y="2420888"/>
            <a:ext cx="5328592" cy="32403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"/>
          <p:cNvSpPr txBox="1"/>
          <p:nvPr>
            <p:ph type="title"/>
          </p:nvPr>
        </p:nvSpPr>
        <p:spPr>
          <a:xfrm>
            <a:off x="251525" y="365125"/>
            <a:ext cx="7201500" cy="1171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Arial"/>
              <a:buNone/>
            </a:pPr>
            <a:br>
              <a:rPr lang="en-US" sz="3000"/>
            </a:br>
            <a:r>
              <a:rPr lang="en-US" sz="3000"/>
              <a:t>RESPECTAȚI PRINCIPIILE AGRICULTURII ECOLOGICE</a:t>
            </a:r>
            <a:endParaRPr sz="3000"/>
          </a:p>
        </p:txBody>
      </p:sp>
      <p:sp>
        <p:nvSpPr>
          <p:cNvPr id="109" name="Google Shape;109;p2"/>
          <p:cNvSpPr txBox="1"/>
          <p:nvPr/>
        </p:nvSpPr>
        <p:spPr>
          <a:xfrm>
            <a:off x="107504" y="2132856"/>
            <a:ext cx="8784976" cy="3744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1" i="1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Agricultura organică </a:t>
            </a:r>
            <a:r>
              <a:rPr b="0" i="1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înseamnă respectarea principiilor, regulilor și cerințelor agriculturii ecologice.</a:t>
            </a:r>
            <a:endParaRPr/>
          </a:p>
          <a:p>
            <a:pPr indent="-457200" lvl="0" marL="457200" marR="0" rtl="0" algn="just">
              <a:spcBef>
                <a:spcPts val="30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1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Oricine dorește să devină agricultor ecologic ar trebui să se asigure că este </a:t>
            </a:r>
            <a:r>
              <a:rPr b="1" i="1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familiarizat cu legislația privind agricultura ecologică</a:t>
            </a:r>
            <a:r>
              <a:rPr b="0" i="1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0" lvl="0" marL="0" marR="0" rtl="0" algn="just">
              <a:spcBef>
                <a:spcPts val="9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9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</a:pPr>
            <a:r>
              <a:t/>
            </a:r>
            <a:endParaRPr b="1" i="0" sz="1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myiannakopoulou.ARI\Desktop\Το print\download (6).jpg" id="110" name="Google Shape;11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20336" y="6093296"/>
            <a:ext cx="1000136" cy="620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"/>
          <p:cNvSpPr txBox="1"/>
          <p:nvPr>
            <p:ph type="title"/>
          </p:nvPr>
        </p:nvSpPr>
        <p:spPr>
          <a:xfrm>
            <a:off x="179501" y="293125"/>
            <a:ext cx="7273500" cy="1177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Arial"/>
              <a:buNone/>
            </a:pPr>
            <a:r>
              <a:rPr lang="en-US" sz="3000"/>
              <a:t>LEGISLAȚIA PRIVIND AGRICULTURA ECOLOGICĂ</a:t>
            </a:r>
            <a:endParaRPr sz="3000"/>
          </a:p>
        </p:txBody>
      </p:sp>
      <p:sp>
        <p:nvSpPr>
          <p:cNvPr id="117" name="Google Shape;117;p3"/>
          <p:cNvSpPr txBox="1"/>
          <p:nvPr/>
        </p:nvSpPr>
        <p:spPr>
          <a:xfrm>
            <a:off x="429149" y="1668951"/>
            <a:ext cx="8285700" cy="4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⮚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Regl</a:t>
            </a:r>
            <a:r>
              <a:rPr lang="en-US" sz="3000">
                <a:solidFill>
                  <a:schemeClr val="dk1"/>
                </a:solidFill>
              </a:rPr>
              <a:t>e</a:t>
            </a: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mentarea UE 834/2007 privind producția ecologică și etichetarea produselor ecologice.</a:t>
            </a:r>
            <a:endParaRPr/>
          </a:p>
          <a:p>
            <a:pPr indent="-342900" lvl="0" marL="342900" marR="0" rtl="0" algn="l">
              <a:spcBef>
                <a:spcPts val="30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⮚"/>
            </a:pPr>
            <a:r>
              <a:rPr lang="en-US" sz="3000">
                <a:solidFill>
                  <a:schemeClr val="dk1"/>
                </a:solidFill>
              </a:rPr>
              <a:t>Reglementarea</a:t>
            </a: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UE 889/2008 privind normele care reglementează producția ecologică, etichetarea și controlul.</a:t>
            </a:r>
            <a:endParaRPr/>
          </a:p>
          <a:p>
            <a:pPr indent="-342900" lvl="0" marL="342900" marR="0" rtl="0" algn="l">
              <a:spcBef>
                <a:spcPts val="30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⮚"/>
            </a:pPr>
            <a:r>
              <a:rPr lang="en-US" sz="3000">
                <a:solidFill>
                  <a:schemeClr val="dk1"/>
                </a:solidFill>
              </a:rPr>
              <a:t>Reglementarea</a:t>
            </a: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UE 1235/2008 privind normele importul de produse ecologice din țări terțe. </a:t>
            </a:r>
            <a:endParaRPr/>
          </a:p>
          <a:p>
            <a:pPr indent="0" lvl="0" marL="0" marR="0" rtl="0" algn="l">
              <a:spcBef>
                <a:spcPts val="9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9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</a:pPr>
            <a:r>
              <a:t/>
            </a:r>
            <a:endParaRPr b="1" i="0" sz="1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myiannakopoulou.ARI\Desktop\Το print\download (6).jpg" id="118" name="Google Shape;11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2360" y="6093296"/>
            <a:ext cx="1000136" cy="620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"/>
          <p:cNvSpPr txBox="1"/>
          <p:nvPr/>
        </p:nvSpPr>
        <p:spPr>
          <a:xfrm>
            <a:off x="446175" y="1628800"/>
            <a:ext cx="8366400" cy="44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Comisia Europeană a revizuit legislația privind agricultura ecologică. </a:t>
            </a:r>
            <a:endParaRPr/>
          </a:p>
          <a:p>
            <a:pPr indent="-457200" lvl="0" marL="457200" marR="0" rtl="0" algn="just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⮚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Noua reglementare: </a:t>
            </a:r>
            <a:endParaRPr/>
          </a:p>
          <a:p>
            <a:pPr indent="0" lvl="0" marL="287338" marR="0" rtl="0" algn="just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3000">
                <a:solidFill>
                  <a:schemeClr val="dk1"/>
                </a:solidFill>
              </a:rPr>
              <a:t>Reglementarea</a:t>
            </a: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nr. 2018/848 </a:t>
            </a: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Parlamentului European și a Consiliului, privind producția ecologică și etichetarea produselor ecologice, care abrogă Regulamentul 834/2007 va intra în vigoare de la </a:t>
            </a:r>
            <a:r>
              <a:rPr b="1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 ianuarie 2021.</a:t>
            </a:r>
            <a:endParaRPr/>
          </a:p>
          <a:p>
            <a:pPr indent="-222250" lvl="0" marL="342900" marR="0" rtl="0" algn="just">
              <a:spcBef>
                <a:spcPts val="9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0" lvl="0" marL="342900" marR="0" rtl="0" algn="just">
              <a:spcBef>
                <a:spcPts val="9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9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</a:pPr>
            <a:r>
              <a:t/>
            </a:r>
            <a:endParaRPr b="1" i="0" sz="1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4"/>
          <p:cNvSpPr txBox="1"/>
          <p:nvPr>
            <p:ph type="title"/>
          </p:nvPr>
        </p:nvSpPr>
        <p:spPr>
          <a:xfrm>
            <a:off x="1177280" y="116632"/>
            <a:ext cx="6203032" cy="9720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Arial"/>
              <a:buNone/>
            </a:pPr>
            <a:r>
              <a:rPr lang="en-US" sz="3000"/>
              <a:t>NOUA REGLEMENTARE</a:t>
            </a:r>
            <a:endParaRPr sz="3000"/>
          </a:p>
        </p:txBody>
      </p:sp>
      <p:pic>
        <p:nvPicPr>
          <p:cNvPr descr="C:\Users\myiannakopoulou.ARI\Desktop\Το print\download (6).jpg" id="126" name="Google Shape;126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2360" y="6120680"/>
            <a:ext cx="1000136" cy="620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"/>
          <p:cNvSpPr txBox="1"/>
          <p:nvPr/>
        </p:nvSpPr>
        <p:spPr>
          <a:xfrm>
            <a:off x="115480" y="1916832"/>
            <a:ext cx="8777000" cy="4680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Puteți găsi toată legislația pentru sectorul ecologic vizitând următorul site web : </a:t>
            </a:r>
            <a:endParaRPr/>
          </a:p>
          <a:p>
            <a:pPr indent="0" lvl="0" marL="0" marR="0" rtl="0" algn="just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8788" lvl="0" marL="622300" marR="0" rtl="0" algn="just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⮚"/>
            </a:pPr>
            <a:r>
              <a:rPr b="1" i="0" lang="en-US" sz="30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https://ec.europa.eu/info/food-farming-fisheries/farming/organic-farming/legislation_en</a:t>
            </a:r>
            <a:endParaRPr b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0" lvl="0" marL="342900" marR="0" rtl="0" algn="just">
              <a:spcBef>
                <a:spcPts val="9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0" lvl="0" marL="342900" marR="0" rtl="0" algn="just">
              <a:spcBef>
                <a:spcPts val="9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9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</a:pPr>
            <a:r>
              <a:t/>
            </a:r>
            <a:endParaRPr b="1" i="0" sz="1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5"/>
          <p:cNvSpPr txBox="1"/>
          <p:nvPr>
            <p:ph type="title"/>
          </p:nvPr>
        </p:nvSpPr>
        <p:spPr>
          <a:xfrm>
            <a:off x="961256" y="296734"/>
            <a:ext cx="6203032" cy="9720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Arial"/>
              <a:buNone/>
            </a:pPr>
            <a:r>
              <a:rPr lang="en-US" sz="3000"/>
              <a:t>INFORMATII UTILE</a:t>
            </a:r>
            <a:endParaRPr/>
          </a:p>
        </p:txBody>
      </p:sp>
      <p:pic>
        <p:nvPicPr>
          <p:cNvPr descr="C:\Users\myiannakopoulou.ARI\Desktop\Το print\download (6).jpg" id="134" name="Google Shape;134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812360" y="6093296"/>
            <a:ext cx="1000136" cy="620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ív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Základné">
  <a:themeElements>
    <a:clrScheme name="Green Yellow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2019-02-10T21:49:04Z</dcterms:created>
  <dc:creator>Zuzana Palková</dc:creator>
</cp:coreProperties>
</file>