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7010400" cy="9296400"/>
  <p:embeddedFontLst>
    <p:embeddedFont>
      <p:font typeface="Arial Black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jFdj67piExtpgytl7tfUvALvR/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alBlack-regular.fntdata"/><Relationship Id="rId10" Type="http://schemas.openxmlformats.org/officeDocument/2006/relationships/slide" Target="slides/slide5.xml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4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4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5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7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0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1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1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1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4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1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5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15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6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ec.europa.eu/info/food-farming-fisheries/farming/organic-farming/legislation_en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467544" y="1195646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b="1" lang="en-US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Principiile agriculturii organice</a:t>
            </a:r>
            <a:endParaRPr b="1"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US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646694" y="6021288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EF8E7B"/>
                </a:solidFill>
              </a:rPr>
              <a:t>Agricultură organică</a:t>
            </a:r>
            <a:endParaRPr/>
          </a:p>
        </p:txBody>
      </p:sp>
      <p:pic>
        <p:nvPicPr>
          <p:cNvPr descr="C:\Users\myiannakopoulou.ARI\Desktop\Το print\ORGANIC-FARMING-1024x984.png" id="102" name="Google Shape;10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35696" y="2420888"/>
            <a:ext cx="5328592" cy="3240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>
            <p:ph type="title"/>
          </p:nvPr>
        </p:nvSpPr>
        <p:spPr>
          <a:xfrm>
            <a:off x="251525" y="365125"/>
            <a:ext cx="7201500" cy="117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Arial"/>
              <a:buNone/>
            </a:pPr>
            <a:br>
              <a:rPr lang="en-US" sz="3000"/>
            </a:br>
            <a:r>
              <a:rPr lang="en-US" sz="3000"/>
              <a:t>RESPECTAȚI PRINCIPIILE AGRICULTURII ECOLOGICE</a:t>
            </a:r>
            <a:endParaRPr sz="3000"/>
          </a:p>
        </p:txBody>
      </p:sp>
      <p:sp>
        <p:nvSpPr>
          <p:cNvPr id="109" name="Google Shape;109;p2"/>
          <p:cNvSpPr txBox="1"/>
          <p:nvPr/>
        </p:nvSpPr>
        <p:spPr>
          <a:xfrm>
            <a:off x="107504" y="2132856"/>
            <a:ext cx="8784976" cy="3744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Agricultura organică </a:t>
            </a:r>
            <a:r>
              <a:rPr b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înseamnă respectarea principiilor, regulilor și cerințelor agriculturii ecologice.</a:t>
            </a:r>
            <a:endParaRPr/>
          </a:p>
          <a:p>
            <a:pPr indent="-457200" lvl="0" marL="457200" marR="0" rtl="0" algn="just"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1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Oricine dorește să devină agricultor ecologic ar trebui să se asigure că este </a:t>
            </a:r>
            <a:r>
              <a:rPr b="1" i="1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familiarizat cu legislația privind agricultura ecologică</a:t>
            </a:r>
            <a:r>
              <a:rPr b="0" i="1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just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myiannakopoulou.ARI\Desktop\Το print\download (6).jpg" id="110" name="Google Shape;11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20336" y="6093296"/>
            <a:ext cx="1000136" cy="620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/>
          <p:nvPr>
            <p:ph type="title"/>
          </p:nvPr>
        </p:nvSpPr>
        <p:spPr>
          <a:xfrm>
            <a:off x="179501" y="293125"/>
            <a:ext cx="7273500" cy="117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Arial"/>
              <a:buNone/>
            </a:pPr>
            <a:r>
              <a:rPr lang="en-US" sz="3000"/>
              <a:t>LEGISLAȚIA PRIVIND AGRICULTURA ECOLOGICĂ</a:t>
            </a:r>
            <a:endParaRPr sz="3000"/>
          </a:p>
        </p:txBody>
      </p:sp>
      <p:sp>
        <p:nvSpPr>
          <p:cNvPr id="117" name="Google Shape;117;p3"/>
          <p:cNvSpPr txBox="1"/>
          <p:nvPr/>
        </p:nvSpPr>
        <p:spPr>
          <a:xfrm>
            <a:off x="429149" y="1668951"/>
            <a:ext cx="8285700" cy="4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⮚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Regl</a:t>
            </a:r>
            <a:r>
              <a:rPr lang="en-US" sz="3000">
                <a:solidFill>
                  <a:schemeClr val="dk1"/>
                </a:solidFill>
              </a:rPr>
              <a:t>e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mentarea UE 834/2007 privind producția ecologică și etichetarea produselor ecologice.</a:t>
            </a:r>
            <a:endParaRPr/>
          </a:p>
          <a:p>
            <a:pPr indent="-342900" lvl="0" marL="342900" marR="0" rtl="0" algn="l"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⮚"/>
            </a:pPr>
            <a:r>
              <a:rPr lang="en-US" sz="3000">
                <a:solidFill>
                  <a:schemeClr val="dk1"/>
                </a:solidFill>
              </a:rPr>
              <a:t>Reglementarea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UE 889/2008 privind normele care reglementează producția ecologică, etichetarea și controlul.</a:t>
            </a:r>
            <a:endParaRPr/>
          </a:p>
          <a:p>
            <a:pPr indent="-342900" lvl="0" marL="342900" marR="0" rtl="0" algn="l"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⮚"/>
            </a:pPr>
            <a:r>
              <a:rPr lang="en-US" sz="3000">
                <a:solidFill>
                  <a:schemeClr val="dk1"/>
                </a:solidFill>
              </a:rPr>
              <a:t>Reglementarea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UE 1235/2008 privind normele importul de produse ecologice din țări terțe. </a:t>
            </a:r>
            <a:endParaRPr/>
          </a:p>
          <a:p>
            <a:pPr indent="0" lvl="0" marL="0" marR="0" rtl="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myiannakopoulou.ARI\Desktop\Το print\download (6).jpg" id="118" name="Google Shape;11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2360" y="6093296"/>
            <a:ext cx="1000136" cy="620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 txBox="1"/>
          <p:nvPr/>
        </p:nvSpPr>
        <p:spPr>
          <a:xfrm>
            <a:off x="446175" y="1628800"/>
            <a:ext cx="8366400" cy="44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Comisia Europeană a revizuit legislația privind agricultura ecologică. </a:t>
            </a:r>
            <a:endParaRPr/>
          </a:p>
          <a:p>
            <a:pPr indent="-457200" lvl="0" marL="457200" marR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⮚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Noua reglementare: </a:t>
            </a:r>
            <a:endParaRPr/>
          </a:p>
          <a:p>
            <a:pPr indent="0" lvl="0" marL="287338" marR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Reglementarea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nr. 2018/848 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Parlamentului European și a Consiliului, privind producția ecologică și etichetarea produselor ecologice, care abrogă Regulamentul 834/2007 va intra în vigoare de la </a:t>
            </a:r>
            <a:r>
              <a:rPr b="1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ianuarie 2021.</a:t>
            </a:r>
            <a:endParaRPr/>
          </a:p>
          <a:p>
            <a:pPr indent="-222250" lvl="0" marL="342900" marR="0" rtl="0" algn="just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342900" marR="0" rtl="0" algn="just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4"/>
          <p:cNvSpPr txBox="1"/>
          <p:nvPr>
            <p:ph type="title"/>
          </p:nvPr>
        </p:nvSpPr>
        <p:spPr>
          <a:xfrm>
            <a:off x="1177280" y="116632"/>
            <a:ext cx="6203032" cy="9720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Arial"/>
              <a:buNone/>
            </a:pPr>
            <a:r>
              <a:rPr lang="en-US" sz="3000"/>
              <a:t>NOUA REGLEMENTARE</a:t>
            </a:r>
            <a:endParaRPr sz="3000"/>
          </a:p>
        </p:txBody>
      </p:sp>
      <p:pic>
        <p:nvPicPr>
          <p:cNvPr descr="C:\Users\myiannakopoulou.ARI\Desktop\Το print\download (6).jpg" id="126" name="Google Shape;12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2360" y="6120680"/>
            <a:ext cx="1000136" cy="620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/>
          <p:nvPr/>
        </p:nvSpPr>
        <p:spPr>
          <a:xfrm>
            <a:off x="115480" y="1916832"/>
            <a:ext cx="8777000" cy="4680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Puteți găsi toată legislația pentru sectorul ecologic vizitând următorul site web : 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8788" lvl="0" marL="622300" marR="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⮚"/>
            </a:pPr>
            <a:r>
              <a:rPr b="1" i="0" lang="en-US" sz="3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https://ec.europa.eu/info/food-farming-fisheries/farming/organic-farming/legislation_en</a:t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342900" marR="0" rtl="0" algn="just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342900" marR="0" rtl="0" algn="just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5"/>
          <p:cNvSpPr txBox="1"/>
          <p:nvPr>
            <p:ph type="title"/>
          </p:nvPr>
        </p:nvSpPr>
        <p:spPr>
          <a:xfrm>
            <a:off x="961256" y="296734"/>
            <a:ext cx="6203032" cy="9720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Arial"/>
              <a:buNone/>
            </a:pPr>
            <a:r>
              <a:rPr lang="en-US" sz="3000"/>
              <a:t>INFORMATII UTILE</a:t>
            </a:r>
            <a:endParaRPr/>
          </a:p>
        </p:txBody>
      </p:sp>
      <p:pic>
        <p:nvPicPr>
          <p:cNvPr descr="C:\Users\myiannakopoulou.ARI\Desktop\Το print\download (6).jpg" id="134" name="Google Shape;134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12360" y="6093296"/>
            <a:ext cx="1000136" cy="620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