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7010400" cy="9296400"/>
  <p:embeddedFontLst>
    <p:embeddedFont>
      <p:font typeface="Arial Black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gioQe1mXri2UHSvsJ2tpU18EFo6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font" Target="fonts/ArialBlack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050" lIns="88125" spcFirstLastPara="1" rIns="88125" wrap="square" tIns="440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050" lIns="88125" spcFirstLastPara="1" rIns="88125" wrap="square" tIns="440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050" lIns="88125" spcFirstLastPara="1" rIns="88125" wrap="square" tIns="440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p2:notes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050" lIns="88125" spcFirstLastPara="1" rIns="88125" wrap="square" tIns="440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anchorCtr="0" anchor="t" bIns="44050" lIns="88125" spcFirstLastPara="1" rIns="88125" wrap="square" tIns="44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3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4:notes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4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050" lIns="88125" spcFirstLastPara="1" rIns="88125" wrap="square" tIns="440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/>
          <p:nvPr>
            <p:ph type="ctrTitle"/>
          </p:nvPr>
        </p:nvSpPr>
        <p:spPr>
          <a:xfrm>
            <a:off x="457200" y="1626915"/>
            <a:ext cx="7772400" cy="31736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6600"/>
              <a:buFont typeface="Arial Black"/>
              <a:buNone/>
              <a:defRPr sz="66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" type="subTitle"/>
          </p:nvPr>
        </p:nvSpPr>
        <p:spPr>
          <a:xfrm>
            <a:off x="457200" y="48006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1" name="Google Shape;21;p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6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 rot="5400000">
            <a:off x="2080418" y="129382"/>
            <a:ext cx="4373563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  <a:defRPr b="1">
                <a:latin typeface="Arial "/>
                <a:ea typeface="Arial "/>
                <a:cs typeface="Arial "/>
                <a:sym typeface="Arial 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57200" y="1447800"/>
            <a:ext cx="7772400" cy="432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Font typeface="Arial Black"/>
              <a:buNone/>
              <a:defRPr b="0" sz="72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457200" y="228601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sz="200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163068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9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" type="body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0"/>
          <p:cNvSpPr txBox="1"/>
          <p:nvPr>
            <p:ph idx="2" type="body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0"/>
          <p:cNvSpPr txBox="1"/>
          <p:nvPr>
            <p:ph idx="3" type="body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10"/>
          <p:cNvSpPr txBox="1"/>
          <p:nvPr>
            <p:ph idx="4" type="body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1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/>
          <p:nvPr>
            <p:ph idx="1" type="body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13"/>
          <p:cNvSpPr txBox="1"/>
          <p:nvPr>
            <p:ph idx="2" type="body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13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Google Shape;70;p1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showMasterSp="0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4"/>
          <p:cNvSpPr/>
          <p:nvPr>
            <p:ph idx="2" type="pic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1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 Black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b="0" i="0" sz="3600" u="none" cap="none" strike="noStrike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5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5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ctrTitle"/>
          </p:nvPr>
        </p:nvSpPr>
        <p:spPr>
          <a:xfrm>
            <a:off x="539552" y="1123638"/>
            <a:ext cx="8072494" cy="129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A5EF"/>
              </a:buClr>
              <a:buSzPts val="4000"/>
              <a:buFont typeface="Calibri"/>
              <a:buNone/>
            </a:pPr>
            <a:r>
              <a:rPr b="1" lang="en-US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Instruire pentru agricultura ecologică</a:t>
            </a:r>
            <a:endParaRPr b="1" sz="4000">
              <a:solidFill>
                <a:srgbClr val="08A5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642910" y="4000504"/>
            <a:ext cx="728315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US"/>
              <a:t> </a:t>
            </a: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85728"/>
            <a:ext cx="1928826" cy="54971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2018-3-HR01-KA205-060151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395536" y="6021288"/>
            <a:ext cx="8101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EF8E7B"/>
                </a:solidFill>
              </a:rPr>
              <a:t>Agricultură organică</a:t>
            </a:r>
            <a:endParaRPr/>
          </a:p>
        </p:txBody>
      </p:sp>
      <p:pic>
        <p:nvPicPr>
          <p:cNvPr descr="C:\Users\myiannakopoulou.ARI\Desktop\Το print\ORGANIC-FARMING-1024x984.png" id="102" name="Google Shape;10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79712" y="2348880"/>
            <a:ext cx="5328592" cy="3240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 txBox="1"/>
          <p:nvPr>
            <p:ph type="title"/>
          </p:nvPr>
        </p:nvSpPr>
        <p:spPr>
          <a:xfrm>
            <a:off x="35499" y="44625"/>
            <a:ext cx="7268700" cy="1310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Arial "/>
              <a:buNone/>
            </a:pPr>
            <a:r>
              <a:rPr b="0" lang="en-US" sz="3000"/>
              <a:t>INSTRUIRE PENTRU AGRICULTURA ECOLOGICĂ</a:t>
            </a:r>
            <a:endParaRPr b="0" sz="3000"/>
          </a:p>
        </p:txBody>
      </p:sp>
      <p:sp>
        <p:nvSpPr>
          <p:cNvPr id="109" name="Google Shape;109;p2"/>
          <p:cNvSpPr txBox="1"/>
          <p:nvPr>
            <p:ph idx="1" type="body"/>
          </p:nvPr>
        </p:nvSpPr>
        <p:spPr>
          <a:xfrm>
            <a:off x="107504" y="1484784"/>
            <a:ext cx="8784976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Agricultura ecologică </a:t>
            </a:r>
            <a:r>
              <a:rPr b="0" lang="en-US" sz="3000"/>
              <a:t>este un sistem general de gestionare a unei ferme și producere de alimente, </a:t>
            </a:r>
            <a:r>
              <a:rPr lang="en-US" sz="3000"/>
              <a:t>asigurând</a:t>
            </a:r>
            <a:r>
              <a:rPr b="0" lang="en-US" sz="3000"/>
              <a:t> în același timp : </a:t>
            </a:r>
            <a:endParaRPr/>
          </a:p>
          <a:p>
            <a:pPr indent="-190500" lvl="1" marL="457200" rtl="0" algn="just">
              <a:spcBef>
                <a:spcPts val="1800"/>
              </a:spcBef>
              <a:spcAft>
                <a:spcPts val="0"/>
              </a:spcAft>
              <a:buSzPts val="3000"/>
              <a:buChar char="•"/>
            </a:pPr>
            <a:r>
              <a:rPr b="1" lang="en-US" sz="3000"/>
              <a:t>Sănătatea solurilor, </a:t>
            </a:r>
            <a:r>
              <a:rPr lang="en-US" sz="3000"/>
              <a:t>a</a:t>
            </a:r>
            <a:r>
              <a:rPr b="1" lang="en-US" sz="3000"/>
              <a:t> ecosistemelor </a:t>
            </a:r>
            <a:r>
              <a:rPr lang="en-US" sz="3000"/>
              <a:t>și a</a:t>
            </a:r>
            <a:r>
              <a:rPr b="1" lang="en-US" sz="3000"/>
              <a:t> oamenilor.</a:t>
            </a:r>
            <a:endParaRPr/>
          </a:p>
          <a:p>
            <a:pPr indent="-223837" lvl="0" marL="511175" rtl="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lang="en-US" sz="3000"/>
              <a:t>Nivel ridicat de </a:t>
            </a:r>
            <a:r>
              <a:rPr lang="en-US" sz="3000"/>
              <a:t>biodiversitate.</a:t>
            </a:r>
            <a:r>
              <a:rPr b="0" lang="en-US" sz="3000"/>
              <a:t> </a:t>
            </a:r>
            <a:endParaRPr/>
          </a:p>
          <a:p>
            <a:pPr indent="-223837" lvl="0" marL="511175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lang="en-US" sz="3000"/>
              <a:t>Conservarea</a:t>
            </a:r>
            <a:r>
              <a:rPr lang="en-US" sz="3000"/>
              <a:t> resurselor naturale.</a:t>
            </a:r>
            <a:r>
              <a:rPr b="0" lang="en-US" sz="3000"/>
              <a:t> </a:t>
            </a:r>
            <a:endParaRPr/>
          </a:p>
          <a:p>
            <a:pPr indent="-285750" lvl="0" marL="573088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lang="en-US" sz="3000"/>
              <a:t>Cele mai bune </a:t>
            </a:r>
            <a:r>
              <a:rPr lang="en-US" sz="3000"/>
              <a:t>soluții pentru mediu </a:t>
            </a:r>
            <a:r>
              <a:rPr b="0" lang="en-US" sz="3000"/>
              <a:t>și</a:t>
            </a:r>
            <a:endParaRPr b="0" sz="3000"/>
          </a:p>
          <a:p>
            <a:pPr indent="-285750" lvl="0" marL="573088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lang="en-US" sz="3000"/>
              <a:t>Standarde ridicate de </a:t>
            </a:r>
            <a:r>
              <a:rPr lang="en-US" sz="3000"/>
              <a:t>bunăstare a animalelor. </a:t>
            </a:r>
            <a:endParaRPr/>
          </a:p>
        </p:txBody>
      </p:sp>
      <p:pic>
        <p:nvPicPr>
          <p:cNvPr descr="C:\Users\myiannakopoulou.ARI\Desktop\Το print\download (6).jpg" id="110" name="Google Shape;11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24328" y="5013176"/>
            <a:ext cx="1241298" cy="86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/>
          <p:nvPr/>
        </p:nvSpPr>
        <p:spPr>
          <a:xfrm>
            <a:off x="107504" y="1771020"/>
            <a:ext cx="8712968" cy="51834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Aceste </a:t>
            </a:r>
            <a:r>
              <a:rPr b="1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obiective principale </a:t>
            </a: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ale agriculturii organice trebuie transformate (de către agricultor) în metode concrete de producție, cum ar fi: </a:t>
            </a:r>
            <a:endParaRPr/>
          </a:p>
          <a:p>
            <a:pPr indent="-285750" lvl="0" marL="627063" marR="0" rtl="0" algn="just"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▪"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Rotații multianuale ale culturilor (pentru o utilizare eficientă a resurselor la fața locului).</a:t>
            </a:r>
            <a:endParaRPr/>
          </a:p>
          <a:p>
            <a:pPr indent="-285750" lvl="1" marL="627063" marR="0" rtl="0" algn="just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▪"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Utilizarea bălegarului de grajd al animalelor ca îngrășământ și cultivarea numai a ceea ce ferma poate produce în mod natural.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3"/>
          <p:cNvSpPr txBox="1"/>
          <p:nvPr>
            <p:ph type="title"/>
          </p:nvPr>
        </p:nvSpPr>
        <p:spPr>
          <a:xfrm>
            <a:off x="539552" y="221114"/>
            <a:ext cx="6851104" cy="11196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Arial "/>
              <a:buNone/>
            </a:pPr>
            <a:r>
              <a:rPr lang="en-US" sz="3000"/>
              <a:t>EXEMPLE DE METODE DE PRODUCȚIE</a:t>
            </a:r>
            <a:endParaRPr sz="3000"/>
          </a:p>
        </p:txBody>
      </p:sp>
      <p:pic>
        <p:nvPicPr>
          <p:cNvPr descr="C:\Users\myiannakopoulou.ARI\Desktop\Το print\download (6).jpg" id="117" name="Google Shape;11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79174" y="5877272"/>
            <a:ext cx="1241298" cy="86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"/>
          <p:cNvSpPr txBox="1"/>
          <p:nvPr>
            <p:ph type="title"/>
          </p:nvPr>
        </p:nvSpPr>
        <p:spPr>
          <a:xfrm>
            <a:off x="1259632" y="188640"/>
            <a:ext cx="5791200" cy="11521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 "/>
              <a:buNone/>
            </a:pPr>
            <a:r>
              <a:rPr lang="en-US" sz="3200"/>
              <a:t>EXEMPLE DE METODE DE PRODUCȚIE</a:t>
            </a:r>
            <a:endParaRPr sz="3200"/>
          </a:p>
        </p:txBody>
      </p:sp>
      <p:sp>
        <p:nvSpPr>
          <p:cNvPr id="124" name="Google Shape;124;p4"/>
          <p:cNvSpPr txBox="1"/>
          <p:nvPr>
            <p:ph idx="1" type="body"/>
          </p:nvPr>
        </p:nvSpPr>
        <p:spPr>
          <a:xfrm>
            <a:off x="251520" y="1935757"/>
            <a:ext cx="8496944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▪"/>
            </a:pPr>
            <a:r>
              <a:rPr b="0" lang="en-US" sz="3000"/>
              <a:t>Încurajați rezistența naturală la dăunători și boli, atât în culturi, cât și la animale.</a:t>
            </a:r>
            <a:endParaRPr/>
          </a:p>
          <a:p>
            <a:pPr indent="-457200" lvl="0" marL="45720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▪"/>
            </a:pPr>
            <a:r>
              <a:rPr b="0" lang="en-US" sz="3000"/>
              <a:t>Încurajați-vă să aveți habitate adecvate în beneficiul animalelor pentru a ajuta la controlul dăunătorilor într-un mod natural.</a:t>
            </a:r>
            <a:endParaRPr/>
          </a:p>
          <a:p>
            <a:pPr indent="-457200" lvl="0" marL="45720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▪"/>
            </a:pPr>
            <a:r>
              <a:rPr b="0" lang="en-US" sz="3000"/>
              <a:t>Oferiți acces la hrană de calitate și la pășuni libere pentru a menține sănătatea animalelor. </a:t>
            </a:r>
            <a:endParaRPr b="0" sz="3000"/>
          </a:p>
          <a:p>
            <a:pPr indent="-215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b="0"/>
          </a:p>
        </p:txBody>
      </p:sp>
      <p:pic>
        <p:nvPicPr>
          <p:cNvPr descr="C:\Users\myiannakopoulou.ARI\Desktop\Το print\download (6).jpg" id="125" name="Google Shape;1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79174" y="5877272"/>
            <a:ext cx="1241298" cy="86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Základné">
  <a:themeElements>
    <a:clrScheme name="Green Yellow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2019-02-10T21:49:04Z</dcterms:created>
  <dc:creator>Zuzana Palková</dc:creator>
</cp:coreProperties>
</file>