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9144000"/>
  <p:notesSz cx="7010400" cy="9296400"/>
  <p:embeddedFontLst>
    <p:embeddedFont>
      <p:font typeface="Arial Black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gioQe1mXri2UHSvsJ2tpU18EFo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ArialBlack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1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3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4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4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6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  <a:defRPr b="1">
                <a:latin typeface="Arial "/>
                <a:ea typeface="Arial "/>
                <a:cs typeface="Arial "/>
                <a:sym typeface="Arial 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0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0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0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3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" name="Google Shape;70;p1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14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5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5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539552" y="112363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b="1" lang="en-US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Instruire pentru agricultura ecologică</a:t>
            </a:r>
            <a:endParaRPr b="1"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395536" y="6021288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F8E7B"/>
                </a:solidFill>
              </a:rPr>
              <a:t>Agricultură organică</a:t>
            </a:r>
            <a:endParaRPr/>
          </a:p>
        </p:txBody>
      </p:sp>
      <p:pic>
        <p:nvPicPr>
          <p:cNvPr descr="C:\Users\myiannakopoulou.ARI\Desktop\Το print\ORGANIC-FARMING-1024x984.png" id="102" name="Google Shape;10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79712" y="2348880"/>
            <a:ext cx="5328592" cy="3240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/>
          <p:nvPr>
            <p:ph type="title"/>
          </p:nvPr>
        </p:nvSpPr>
        <p:spPr>
          <a:xfrm>
            <a:off x="35499" y="44625"/>
            <a:ext cx="7268700" cy="1310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Arial "/>
              <a:buNone/>
            </a:pPr>
            <a:r>
              <a:rPr b="0" lang="en-US" sz="3000"/>
              <a:t>INSTRUIRE PENTRU AGRICULTURA ECOLOGICĂ</a:t>
            </a:r>
            <a:endParaRPr b="0" sz="3000"/>
          </a:p>
        </p:txBody>
      </p:sp>
      <p:sp>
        <p:nvSpPr>
          <p:cNvPr id="109" name="Google Shape;109;p2"/>
          <p:cNvSpPr txBox="1"/>
          <p:nvPr>
            <p:ph idx="1" type="body"/>
          </p:nvPr>
        </p:nvSpPr>
        <p:spPr>
          <a:xfrm>
            <a:off x="107504" y="1484784"/>
            <a:ext cx="8784976" cy="4968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Agricultura ecologică </a:t>
            </a:r>
            <a:r>
              <a:rPr b="0" lang="en-US" sz="3000"/>
              <a:t>este un sistem general de gestionare a unei ferme și producere de alimente, </a:t>
            </a:r>
            <a:r>
              <a:rPr lang="en-US" sz="3000"/>
              <a:t>asigurând</a:t>
            </a:r>
            <a:r>
              <a:rPr b="0" lang="en-US" sz="3000"/>
              <a:t> în același timp : </a:t>
            </a:r>
            <a:endParaRPr/>
          </a:p>
          <a:p>
            <a:pPr indent="-190500" lvl="1" marL="457200" rtl="0" algn="just">
              <a:spcBef>
                <a:spcPts val="1800"/>
              </a:spcBef>
              <a:spcAft>
                <a:spcPts val="0"/>
              </a:spcAft>
              <a:buSzPts val="3000"/>
              <a:buChar char="•"/>
            </a:pPr>
            <a:r>
              <a:rPr b="1" lang="en-US" sz="3000"/>
              <a:t>Sănătatea solurilor, </a:t>
            </a:r>
            <a:r>
              <a:rPr lang="en-US" sz="3000"/>
              <a:t>a</a:t>
            </a:r>
            <a:r>
              <a:rPr b="1" lang="en-US" sz="3000"/>
              <a:t> ecosistemelor </a:t>
            </a:r>
            <a:r>
              <a:rPr lang="en-US" sz="3000"/>
              <a:t>și a</a:t>
            </a:r>
            <a:r>
              <a:rPr b="1" lang="en-US" sz="3000"/>
              <a:t> oamenilor.</a:t>
            </a:r>
            <a:endParaRPr/>
          </a:p>
          <a:p>
            <a:pPr indent="-223837" lvl="0" marL="511175" rtl="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lang="en-US" sz="3000"/>
              <a:t>Nivel ridicat de </a:t>
            </a:r>
            <a:r>
              <a:rPr lang="en-US" sz="3000"/>
              <a:t>biodiversitate.</a:t>
            </a:r>
            <a:r>
              <a:rPr b="0" lang="en-US" sz="3000"/>
              <a:t> </a:t>
            </a:r>
            <a:endParaRPr/>
          </a:p>
          <a:p>
            <a:pPr indent="-223837" lvl="0" marL="511175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lang="en-US" sz="3000"/>
              <a:t>Conservarea</a:t>
            </a:r>
            <a:r>
              <a:rPr lang="en-US" sz="3000"/>
              <a:t> resurselor naturale.</a:t>
            </a:r>
            <a:r>
              <a:rPr b="0" lang="en-US" sz="3000"/>
              <a:t> </a:t>
            </a:r>
            <a:endParaRPr/>
          </a:p>
          <a:p>
            <a:pPr indent="-285750" lvl="0" marL="573088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lang="en-US" sz="3000"/>
              <a:t>Cele mai bune </a:t>
            </a:r>
            <a:r>
              <a:rPr lang="en-US" sz="3000"/>
              <a:t>soluții pentru mediu </a:t>
            </a:r>
            <a:r>
              <a:rPr b="0" lang="en-US" sz="3000"/>
              <a:t>și</a:t>
            </a:r>
            <a:endParaRPr b="0" sz="3000"/>
          </a:p>
          <a:p>
            <a:pPr indent="-285750" lvl="0" marL="573088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lang="en-US" sz="3000"/>
              <a:t>Standarde ridicate de </a:t>
            </a:r>
            <a:r>
              <a:rPr lang="en-US" sz="3000"/>
              <a:t>bunăstare a animalelor. </a:t>
            </a:r>
            <a:endParaRPr/>
          </a:p>
        </p:txBody>
      </p:sp>
      <p:pic>
        <p:nvPicPr>
          <p:cNvPr descr="C:\Users\myiannakopoulou.ARI\Desktop\Το print\download (6).jpg" id="110" name="Google Shape;1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24328" y="5013176"/>
            <a:ext cx="1241298" cy="86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/>
          <p:nvPr/>
        </p:nvSpPr>
        <p:spPr>
          <a:xfrm>
            <a:off x="107504" y="1771020"/>
            <a:ext cx="8712968" cy="51834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Aceste </a:t>
            </a:r>
            <a:r>
              <a:rPr b="1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obiective principale 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ale agriculturii organice trebuie transformate (de către agricultor) în metode concrete de producție, cum ar fi: </a:t>
            </a:r>
            <a:endParaRPr/>
          </a:p>
          <a:p>
            <a:pPr indent="-285750" lvl="0" marL="627063" marR="0" rtl="0" algn="just"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▪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Rotații multianuale ale culturilor (pentru o utilizare eficientă a resurselor la fața locului).</a:t>
            </a:r>
            <a:endParaRPr/>
          </a:p>
          <a:p>
            <a:pPr indent="-285750" lvl="1" marL="627063" marR="0" rtl="0" algn="just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▪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Utilizarea bălegarului de grajd al animalelor ca îngrășământ și cultivarea numai a ceea ce ferma poate produce în mod natural.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3"/>
          <p:cNvSpPr txBox="1"/>
          <p:nvPr>
            <p:ph type="title"/>
          </p:nvPr>
        </p:nvSpPr>
        <p:spPr>
          <a:xfrm>
            <a:off x="539552" y="221114"/>
            <a:ext cx="6851104" cy="11196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Arial "/>
              <a:buNone/>
            </a:pPr>
            <a:r>
              <a:rPr lang="en-US" sz="3000"/>
              <a:t>EXEMPLE DE METODE DE PRODUCȚIE</a:t>
            </a:r>
            <a:endParaRPr sz="3000"/>
          </a:p>
        </p:txBody>
      </p:sp>
      <p:pic>
        <p:nvPicPr>
          <p:cNvPr descr="C:\Users\myiannakopoulou.ARI\Desktop\Το print\download (6).jpg" id="117" name="Google Shape;11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79174" y="5877272"/>
            <a:ext cx="1241298" cy="86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"/>
          <p:cNvSpPr txBox="1"/>
          <p:nvPr>
            <p:ph type="title"/>
          </p:nvPr>
        </p:nvSpPr>
        <p:spPr>
          <a:xfrm>
            <a:off x="1259632" y="188640"/>
            <a:ext cx="57912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"/>
              <a:buNone/>
            </a:pPr>
            <a:r>
              <a:rPr lang="en-US" sz="3200"/>
              <a:t>EXEMPLE DE METODE DE PRODUCȚIE</a:t>
            </a:r>
            <a:endParaRPr sz="3200"/>
          </a:p>
        </p:txBody>
      </p:sp>
      <p:sp>
        <p:nvSpPr>
          <p:cNvPr id="124" name="Google Shape;124;p4"/>
          <p:cNvSpPr txBox="1"/>
          <p:nvPr>
            <p:ph idx="1" type="body"/>
          </p:nvPr>
        </p:nvSpPr>
        <p:spPr>
          <a:xfrm>
            <a:off x="251520" y="1935757"/>
            <a:ext cx="8496944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▪"/>
            </a:pPr>
            <a:r>
              <a:rPr b="0" lang="en-US" sz="3000"/>
              <a:t>Încurajați rezistența naturală la dăunători și boli, atât în culturi, cât și la animale.</a:t>
            </a:r>
            <a:endParaRPr/>
          </a:p>
          <a:p>
            <a:pPr indent="-457200" lvl="0" marL="457200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▪"/>
            </a:pPr>
            <a:r>
              <a:rPr b="0" lang="en-US" sz="3000"/>
              <a:t>Încurajați-vă să aveți habitate adecvate în beneficiul animalelor pentru a ajuta la controlul dăunătorilor într-un mod natural.</a:t>
            </a:r>
            <a:endParaRPr/>
          </a:p>
          <a:p>
            <a:pPr indent="-457200" lvl="0" marL="457200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▪"/>
            </a:pPr>
            <a:r>
              <a:rPr b="0" lang="en-US" sz="3000"/>
              <a:t>Oferiți acces la hrană de calitate și la pășuni libere pentru a menține sănătatea animalelor. </a:t>
            </a:r>
            <a:endParaRPr b="0" sz="3000"/>
          </a:p>
          <a:p>
            <a:pPr indent="-215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/>
          </a:p>
        </p:txBody>
      </p:sp>
      <p:pic>
        <p:nvPicPr>
          <p:cNvPr descr="C:\Users\myiannakopoulou.ARI\Desktop\Το print\download (6).jpg" id="125" name="Google Shape;1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79174" y="5877272"/>
            <a:ext cx="1241298" cy="86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